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9" r:id="rId1"/>
  </p:sldMasterIdLst>
  <p:notesMasterIdLst>
    <p:notesMasterId r:id="rId13"/>
  </p:notesMasterIdLst>
  <p:sldIdLst>
    <p:sldId id="256" r:id="rId2"/>
    <p:sldId id="257" r:id="rId3"/>
    <p:sldId id="278" r:id="rId4"/>
    <p:sldId id="281" r:id="rId5"/>
    <p:sldId id="282" r:id="rId6"/>
    <p:sldId id="268" r:id="rId7"/>
    <p:sldId id="283" r:id="rId8"/>
    <p:sldId id="269" r:id="rId9"/>
    <p:sldId id="280" r:id="rId10"/>
    <p:sldId id="284" r:id="rId11"/>
    <p:sldId id="28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CB87D-1E9B-48EF-BDEA-6143298E1642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EC9D21-E196-4CFE-B7ED-0EEA26172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258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C9D21-E196-4CFE-B7ED-0EEA26172E1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336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814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36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027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402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229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772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221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161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45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208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7203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459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970311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475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8642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635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153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9600" dirty="0">
                <a:solidFill>
                  <a:schemeClr val="accent2">
                    <a:lumMod val="50000"/>
                  </a:schemeClr>
                </a:solidFill>
              </a:rPr>
              <a:t>Financial</a:t>
            </a:r>
            <a:r>
              <a:rPr sz="9600" dirty="0"/>
              <a:t> </a:t>
            </a:r>
            <a:r>
              <a:rPr sz="9600" dirty="0">
                <a:solidFill>
                  <a:schemeClr val="accent2">
                    <a:lumMod val="50000"/>
                  </a:schemeClr>
                </a:solidFill>
              </a:rPr>
              <a:t>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 of August 31, 2026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I. </a:t>
            </a:r>
            <a:r>
              <a:rPr dirty="0">
                <a:solidFill>
                  <a:schemeClr val="accent2">
                    <a:lumMod val="50000"/>
                  </a:schemeClr>
                </a:solidFill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527142"/>
            <a:ext cx="6347714" cy="4514221"/>
          </a:xfrm>
        </p:spPr>
        <p:txBody>
          <a:bodyPr/>
          <a:lstStyle/>
          <a:p>
            <a:r>
              <a:rPr dirty="0"/>
              <a:t>This report summarizes </a:t>
            </a:r>
            <a:r>
              <a:rPr lang="en-US" dirty="0"/>
              <a:t>the overall financial health of the College of Micronesia-FSM</a:t>
            </a:r>
            <a:r>
              <a:rPr dirty="0"/>
              <a:t>.</a:t>
            </a:r>
          </a:p>
          <a:p>
            <a:r>
              <a:rPr lang="en-US" dirty="0"/>
              <a:t>Statement of Projected Revenue and Actual Expenditure</a:t>
            </a:r>
          </a:p>
          <a:p>
            <a:r>
              <a:rPr lang="en-US" dirty="0"/>
              <a:t>FY2027 Projected Revenue</a:t>
            </a:r>
          </a:p>
          <a:p>
            <a:r>
              <a:rPr lang="en-US" dirty="0"/>
              <a:t>Cash Balance</a:t>
            </a:r>
          </a:p>
          <a:p>
            <a:r>
              <a:rPr lang="en-US" dirty="0"/>
              <a:t>Receivable Balance</a:t>
            </a:r>
          </a:p>
          <a:p>
            <a:r>
              <a:rPr lang="en-US" dirty="0"/>
              <a:t>Business Office Operation</a:t>
            </a:r>
          </a:p>
          <a:p>
            <a:r>
              <a:rPr lang="en-US" dirty="0"/>
              <a:t>Auxiliary Services Operation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57" y="128833"/>
            <a:ext cx="7054393" cy="1320800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accent2">
                    <a:lumMod val="50000"/>
                  </a:schemeClr>
                </a:solidFill>
              </a:rPr>
              <a:t>II. Statement of Projected Revenue and Actual Expenditures </a:t>
            </a:r>
            <a:br>
              <a:rPr lang="en-US" sz="18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accent2">
                    <a:lumMod val="50000"/>
                  </a:schemeClr>
                </a:solidFill>
              </a:rPr>
              <a:t>    as of July 31, 2026 (Unrestricted)</a:t>
            </a:r>
            <a:br>
              <a:rPr lang="en-US" sz="1800" dirty="0">
                <a:solidFill>
                  <a:schemeClr val="accent2">
                    <a:lumMod val="75000"/>
                  </a:schemeClr>
                </a:solidFill>
              </a:rPr>
            </a:br>
            <a:endParaRPr lang="en-US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82ED51-FC06-4829-61A7-D031DE7BC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779" y="789233"/>
            <a:ext cx="5413717" cy="530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40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DC006-9FCB-B72B-F654-10F1ABBEA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0B789-DF25-F01E-A6EB-7563A29AC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57" y="128833"/>
            <a:ext cx="7054393" cy="1320800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accent2">
                    <a:lumMod val="50000"/>
                  </a:schemeClr>
                </a:solidFill>
              </a:rPr>
              <a:t>III. Statement of Projected Revenue and Actual Expenditures </a:t>
            </a:r>
            <a:br>
              <a:rPr lang="en-US" sz="18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accent2">
                    <a:lumMod val="50000"/>
                  </a:schemeClr>
                </a:solidFill>
              </a:rPr>
              <a:t>    as of July 31, 2026 (Unrestricted and restricted)</a:t>
            </a:r>
            <a:br>
              <a:rPr lang="en-US" sz="1800" dirty="0">
                <a:solidFill>
                  <a:schemeClr val="accent2">
                    <a:lumMod val="75000"/>
                  </a:schemeClr>
                </a:solidFill>
              </a:rPr>
            </a:br>
            <a:endParaRPr lang="en-US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FEB870-5BF4-DE0A-C391-55B7FA38E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131" y="789233"/>
            <a:ext cx="5944115" cy="574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308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C08FC-8921-2C25-B27D-52969DCEB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91220-C9F9-B35B-FF25-5A3366E5D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57" y="128833"/>
            <a:ext cx="7054393" cy="1320800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accent2">
                    <a:lumMod val="50000"/>
                  </a:schemeClr>
                </a:solidFill>
              </a:rPr>
              <a:t>IV. FY2027 Projected Revenue (Fall)</a:t>
            </a:r>
            <a:endParaRPr lang="en-US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62AF04-1676-98F3-DDD7-C0D6B33FA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007" y="938465"/>
            <a:ext cx="6158878" cy="446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975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215" y="193141"/>
            <a:ext cx="6347714" cy="13208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V. Cash Balance</a:t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89B9F5-2A71-12ED-7A15-0B8C635CB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874" y="941469"/>
            <a:ext cx="4285859" cy="560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63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56538-7811-4571-B220-F98DF67D6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EF105-3C9A-4AB6-7F20-9F8713B54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215" y="193141"/>
            <a:ext cx="6347714" cy="13208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VI. Account Receivable Balance</a:t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br>
              <a:rPr lang="en-US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86F556-A422-16A1-889E-3EE0E2343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80" y="984941"/>
            <a:ext cx="5808783" cy="265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32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7120380" cy="1320800"/>
          </a:xfrm>
        </p:spPr>
        <p:txBody>
          <a:bodyPr>
            <a:normAutofit/>
          </a:bodyPr>
          <a:lstStyle/>
          <a:p>
            <a:r>
              <a:rPr lang="en-US" sz="2700" dirty="0">
                <a:solidFill>
                  <a:schemeClr val="accent2">
                    <a:lumMod val="50000"/>
                  </a:schemeClr>
                </a:solidFill>
              </a:rPr>
              <a:t>VII. Investment Balance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4790849"/>
            <a:ext cx="6347714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Endowment Fund - $15,160,019.61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Cash Reserves-  $3,079,293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Total Investments -$18,239,312.61</a:t>
            </a:r>
          </a:p>
          <a:p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3B3778-62B6-6FD3-2444-0AC5B1606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335960"/>
            <a:ext cx="5981324" cy="325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09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425" y="260808"/>
            <a:ext cx="6347714" cy="1320800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VIII. Business Office</a:t>
            </a:r>
          </a:p>
        </p:txBody>
      </p:sp>
      <p:sp>
        <p:nvSpPr>
          <p:cNvPr id="4" name="Rectangle 3"/>
          <p:cNvSpPr/>
          <p:nvPr/>
        </p:nvSpPr>
        <p:spPr>
          <a:xfrm>
            <a:off x="719912" y="1046478"/>
            <a:ext cx="64102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1634" y="1040894"/>
            <a:ext cx="597293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A. Staff shortfall – 3 special contracts (1 student)</a:t>
            </a:r>
          </a:p>
          <a:p>
            <a:r>
              <a:rPr lang="en-US" dirty="0"/>
              <a:t>B. Digital Timekeeping grant- ongoing</a:t>
            </a:r>
          </a:p>
          <a:p>
            <a:r>
              <a:rPr lang="en-US" dirty="0"/>
              <a:t>C. Cloud migration of MIP Accounting System- completed</a:t>
            </a:r>
          </a:p>
          <a:p>
            <a:r>
              <a:rPr lang="en-US" dirty="0"/>
              <a:t>D. Relocation to the ground floor of the Admin Building</a:t>
            </a:r>
          </a:p>
          <a:p>
            <a:r>
              <a:rPr lang="en-US" dirty="0"/>
              <a:t>E. Staff Development – 3 staff will attend the APIPA in Pohnpei</a:t>
            </a:r>
          </a:p>
        </p:txBody>
      </p:sp>
    </p:spTree>
    <p:extLst>
      <p:ext uri="{BB962C8B-B14F-4D97-AF65-F5344CB8AC3E}">
        <p14:creationId xmlns:p14="http://schemas.microsoft.com/office/powerpoint/2010/main" val="1054634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F0710-670F-D1FF-13AE-BF10CD7BA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9E2F7E-0904-AABC-E76C-D6E0C62138AF}"/>
              </a:ext>
            </a:extLst>
          </p:cNvPr>
          <p:cNvSpPr/>
          <p:nvPr/>
        </p:nvSpPr>
        <p:spPr>
          <a:xfrm>
            <a:off x="719912" y="1046478"/>
            <a:ext cx="64102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2E133D7-AB5E-0110-29D7-2788466AB70A}"/>
              </a:ext>
            </a:extLst>
          </p:cNvPr>
          <p:cNvSpPr txBox="1">
            <a:spLocks/>
          </p:cNvSpPr>
          <p:nvPr/>
        </p:nvSpPr>
        <p:spPr>
          <a:xfrm>
            <a:off x="545526" y="386078"/>
            <a:ext cx="6347714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IX. Auxiliary Services</a:t>
            </a:r>
          </a:p>
          <a:p>
            <a:r>
              <a:rPr lang="en-US" sz="1900" dirty="0">
                <a:solidFill>
                  <a:schemeClr val="accent2">
                    <a:lumMod val="50000"/>
                  </a:schemeClr>
                </a:solidFill>
              </a:rPr>
              <a:t>Bookstore Expansion and System Upgrade</a:t>
            </a:r>
          </a:p>
          <a:p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60C7B2-307A-04AB-C7C1-A7A1D4008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841" y="1371327"/>
            <a:ext cx="2810500" cy="28287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E2D9F1-DBDA-CE5F-F9E5-1894EBB14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5025" y="1365230"/>
            <a:ext cx="2895851" cy="25368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CD726DC-E1AA-DB8A-46CD-53727CB27B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12" y="3712643"/>
            <a:ext cx="2853175" cy="27495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3391C59-7F54-0AAD-C8D2-1BD5DF9D2F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5024" y="3740677"/>
            <a:ext cx="2895851" cy="273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71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BE0FD-819D-F67D-C1EF-393DA5FAD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4AB9E5-5E2E-0BBC-DF87-A8B52BCBA983}"/>
              </a:ext>
            </a:extLst>
          </p:cNvPr>
          <p:cNvSpPr/>
          <p:nvPr/>
        </p:nvSpPr>
        <p:spPr>
          <a:xfrm>
            <a:off x="-80618" y="1046478"/>
            <a:ext cx="64102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CF55D2E-E5B6-678B-ACF6-4BBFA5812FD8}"/>
              </a:ext>
            </a:extLst>
          </p:cNvPr>
          <p:cNvSpPr txBox="1">
            <a:spLocks/>
          </p:cNvSpPr>
          <p:nvPr/>
        </p:nvSpPr>
        <p:spPr>
          <a:xfrm>
            <a:off x="545526" y="386077"/>
            <a:ext cx="6347714" cy="19949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X. Auxiliary Services</a:t>
            </a:r>
          </a:p>
          <a:p>
            <a:r>
              <a:rPr lang="en-US" sz="1900" dirty="0">
                <a:solidFill>
                  <a:schemeClr val="accent2">
                    <a:lumMod val="50000"/>
                  </a:schemeClr>
                </a:solidFill>
              </a:rPr>
              <a:t>Dining Hall and Student Cafe</a:t>
            </a:r>
          </a:p>
          <a:p>
            <a:r>
              <a:rPr lang="en-US" sz="1900" dirty="0">
                <a:solidFill>
                  <a:schemeClr val="accent2">
                    <a:lumMod val="50000"/>
                  </a:schemeClr>
                </a:solidFill>
              </a:rPr>
              <a:t>-Serving 86 students from RH</a:t>
            </a:r>
          </a:p>
          <a:p>
            <a:r>
              <a:rPr lang="en-US" sz="1900" dirty="0">
                <a:solidFill>
                  <a:schemeClr val="accent2">
                    <a:lumMod val="50000"/>
                  </a:schemeClr>
                </a:solidFill>
              </a:rPr>
              <a:t>-emergency light</a:t>
            </a:r>
          </a:p>
          <a:p>
            <a:endParaRPr lang="en-US" sz="19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ED9112-D29B-75C3-61CD-C41003129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526" y="2381060"/>
            <a:ext cx="6018235" cy="390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62720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1163</TotalTime>
  <Words>211</Words>
  <Application>Microsoft Office PowerPoint</Application>
  <PresentationFormat>On-screen Show (4:3)</PresentationFormat>
  <Paragraphs>32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Times New Roman</vt:lpstr>
      <vt:lpstr>Trebuchet MS</vt:lpstr>
      <vt:lpstr>Wingdings 3</vt:lpstr>
      <vt:lpstr>Facet</vt:lpstr>
      <vt:lpstr>Financial Report</vt:lpstr>
      <vt:lpstr>I. Overview</vt:lpstr>
      <vt:lpstr>II. Statement of Projected Revenue and Actual Expenditures      as of July 31, 2026 (Unrestricted) </vt:lpstr>
      <vt:lpstr>III. Statement of Projected Revenue and Actual Expenditures      as of July 31, 2026 (Unrestricted and restricted) </vt:lpstr>
      <vt:lpstr>IV. FY2027 Projected Revenue (Fall)</vt:lpstr>
      <vt:lpstr>V. Cash Balance   </vt:lpstr>
      <vt:lpstr>VI. Account Receivable Balance   </vt:lpstr>
      <vt:lpstr>VII. Investment Balance </vt:lpstr>
      <vt:lpstr>VIII. Business Office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Report – Budget vs. Actual</dc:title>
  <dc:subject/>
  <dc:creator>Roselle</dc:creator>
  <cp:keywords/>
  <dc:description>generated using python-pptx</dc:description>
  <cp:lastModifiedBy>Roselle Togonon</cp:lastModifiedBy>
  <cp:revision>56</cp:revision>
  <dcterms:created xsi:type="dcterms:W3CDTF">2013-01-27T09:14:16Z</dcterms:created>
  <dcterms:modified xsi:type="dcterms:W3CDTF">2026-08-26T04:23:08Z</dcterms:modified>
  <cp:category/>
</cp:coreProperties>
</file>