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99" r:id="rId1"/>
  </p:sldMasterIdLst>
  <p:notesMasterIdLst>
    <p:notesMasterId r:id="rId13"/>
  </p:notesMasterIdLst>
  <p:sldIdLst>
    <p:sldId id="256" r:id="rId2"/>
    <p:sldId id="257" r:id="rId3"/>
    <p:sldId id="258" r:id="rId4"/>
    <p:sldId id="278" r:id="rId5"/>
    <p:sldId id="266" r:id="rId6"/>
    <p:sldId id="269" r:id="rId7"/>
    <p:sldId id="270" r:id="rId8"/>
    <p:sldId id="273" r:id="rId9"/>
    <p:sldId id="271" r:id="rId10"/>
    <p:sldId id="268" r:id="rId11"/>
    <p:sldId id="280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-936" y="-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ACB87D-1E9B-48EF-BDEA-6143298E1642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EC9D21-E196-4CFE-B7ED-0EEA26172E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2584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EC9D21-E196-4CFE-B7ED-0EEA26172E1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0561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EC9D21-E196-4CFE-B7ED-0EEA26172E1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3368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814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208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672031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4597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970311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4757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8642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635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736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027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402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229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772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221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161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455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153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0" r:id="rId1"/>
    <p:sldLayoutId id="2147483801" r:id="rId2"/>
    <p:sldLayoutId id="2147483802" r:id="rId3"/>
    <p:sldLayoutId id="2147483803" r:id="rId4"/>
    <p:sldLayoutId id="2147483804" r:id="rId5"/>
    <p:sldLayoutId id="2147483805" r:id="rId6"/>
    <p:sldLayoutId id="2147483806" r:id="rId7"/>
    <p:sldLayoutId id="2147483807" r:id="rId8"/>
    <p:sldLayoutId id="2147483808" r:id="rId9"/>
    <p:sldLayoutId id="2147483809" r:id="rId10"/>
    <p:sldLayoutId id="2147483810" r:id="rId11"/>
    <p:sldLayoutId id="2147483811" r:id="rId12"/>
    <p:sldLayoutId id="2147483812" r:id="rId13"/>
    <p:sldLayoutId id="2147483813" r:id="rId14"/>
    <p:sldLayoutId id="2147483814" r:id="rId15"/>
    <p:sldLayoutId id="214748381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z="9600" dirty="0">
                <a:solidFill>
                  <a:schemeClr val="accent2">
                    <a:lumMod val="50000"/>
                  </a:schemeClr>
                </a:solidFill>
              </a:rPr>
              <a:t>Financial</a:t>
            </a:r>
            <a:r>
              <a:rPr sz="9600" dirty="0"/>
              <a:t> </a:t>
            </a:r>
            <a:r>
              <a:rPr sz="9600" dirty="0" smtClean="0">
                <a:solidFill>
                  <a:schemeClr val="accent2">
                    <a:lumMod val="50000"/>
                  </a:schemeClr>
                </a:solidFill>
              </a:rPr>
              <a:t>Report</a:t>
            </a:r>
            <a:endParaRPr sz="96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As of April 30, 2025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VI. 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Cash Status</a:t>
            </a:r>
            <a:b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en-US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595" y="1325147"/>
            <a:ext cx="5883793" cy="31262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339637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425" y="260808"/>
            <a:ext cx="6347714" cy="1320800"/>
          </a:xfrm>
        </p:spPr>
        <p:txBody>
          <a:bodyPr/>
          <a:lstStyle/>
          <a:p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VII. Business Office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19912" y="1046478"/>
            <a:ext cx="641022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2992" y="1415810"/>
            <a:ext cx="597293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A. Staff shortfall – 4 special contracts (3 students)</a:t>
            </a:r>
          </a:p>
          <a:p>
            <a:r>
              <a:rPr lang="en-US" dirty="0"/>
              <a:t>B. Digital Timekeeping grant- ongoing</a:t>
            </a:r>
          </a:p>
          <a:p>
            <a:r>
              <a:rPr lang="en-US" dirty="0"/>
              <a:t>C. Cloud migration of MIP Accounting System- ongoing</a:t>
            </a:r>
          </a:p>
        </p:txBody>
      </p:sp>
    </p:spTree>
    <p:extLst>
      <p:ext uri="{BB962C8B-B14F-4D97-AF65-F5344CB8AC3E}">
        <p14:creationId xmlns:p14="http://schemas.microsoft.com/office/powerpoint/2010/main" val="10546343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I. </a:t>
            </a:r>
            <a:r>
              <a:rPr dirty="0" smtClean="0">
                <a:solidFill>
                  <a:schemeClr val="accent2">
                    <a:lumMod val="50000"/>
                  </a:schemeClr>
                </a:solidFill>
              </a:rPr>
              <a:t>Overview</a:t>
            </a:r>
            <a:endParaRPr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527142"/>
            <a:ext cx="6347714" cy="4514221"/>
          </a:xfrm>
        </p:spPr>
        <p:txBody>
          <a:bodyPr/>
          <a:lstStyle/>
          <a:p>
            <a:r>
              <a:rPr dirty="0"/>
              <a:t>This report summarizes </a:t>
            </a:r>
            <a:r>
              <a:rPr lang="en-US" dirty="0" smtClean="0"/>
              <a:t>the overall financial health of the College of Micronesia-FSM</a:t>
            </a:r>
            <a:r>
              <a:rPr dirty="0" smtClean="0"/>
              <a:t>.</a:t>
            </a:r>
            <a:endParaRPr dirty="0"/>
          </a:p>
          <a:p>
            <a:r>
              <a:rPr lang="en-US" dirty="0" smtClean="0"/>
              <a:t>Investments Status Report</a:t>
            </a:r>
          </a:p>
          <a:p>
            <a:r>
              <a:rPr lang="en-US" dirty="0" smtClean="0"/>
              <a:t>FY 2024 and 2025 Audit Status </a:t>
            </a:r>
          </a:p>
          <a:p>
            <a:r>
              <a:rPr lang="en-US" dirty="0" smtClean="0"/>
              <a:t>Cash Balance</a:t>
            </a:r>
          </a:p>
          <a:p>
            <a:r>
              <a:rPr lang="en-US" dirty="0" smtClean="0"/>
              <a:t>Statement of Projected Revenue and Actual Expenditure </a:t>
            </a:r>
          </a:p>
          <a:p>
            <a:r>
              <a:rPr lang="en-US" dirty="0" smtClean="0"/>
              <a:t>Business Office Operation</a:t>
            </a:r>
          </a:p>
          <a:p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9659" y="304800"/>
            <a:ext cx="7356051" cy="13208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II. Budget </a:t>
            </a:r>
            <a:b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en-US" sz="2700" dirty="0">
                <a:solidFill>
                  <a:schemeClr val="accent2">
                    <a:lumMod val="50000"/>
                  </a:schemeClr>
                </a:solidFill>
              </a:rPr>
              <a:t>A</a:t>
            </a:r>
            <a:r>
              <a:rPr lang="en-US" sz="2700" dirty="0" smtClean="0">
                <a:solidFill>
                  <a:schemeClr val="accent2">
                    <a:lumMod val="50000"/>
                  </a:schemeClr>
                </a:solidFill>
              </a:rPr>
              <a:t>. FY2026 Actual Expenses as of April 30, 2026</a:t>
            </a:r>
            <a:endParaRPr sz="2700" dirty="0">
              <a:solidFill>
                <a:schemeClr val="accent2">
                  <a:lumMod val="50000"/>
                </a:schemeClr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7250204"/>
              </p:ext>
            </p:extLst>
          </p:nvPr>
        </p:nvGraphicFramePr>
        <p:xfrm>
          <a:off x="531360" y="2054967"/>
          <a:ext cx="7160357" cy="267194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21559"/>
                <a:gridCol w="895045"/>
                <a:gridCol w="1006925"/>
                <a:gridCol w="1006925"/>
                <a:gridCol w="1006925"/>
                <a:gridCol w="994494"/>
                <a:gridCol w="1006925"/>
                <a:gridCol w="621559"/>
              </a:tblGrid>
              <a:tr h="66955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Campus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 Requested Budget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 Approved Budget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Actual Expenses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Encumbered Expenses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Actual &amp; Encumbered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 Budget Balance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%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1"/>
                    </a:solidFill>
                  </a:tcPr>
                </a:tc>
              </a:tr>
              <a:tr h="165323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National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     12,000,823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           8,031,483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           4,160,985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               406,582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           4,567,567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           3,463,915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43%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165323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 err="1">
                          <a:effectLst/>
                        </a:rPr>
                        <a:t>Pohnpei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       1,779,717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           1,779,717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               922,044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                 43,779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              965,823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               813,894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46%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65323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Chuuk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       1,297,173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           1,297,173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               714,042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                 52,317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              766,359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               530,814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41%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165323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 err="1">
                          <a:effectLst/>
                        </a:rPr>
                        <a:t>Kosrae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           806,605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               806,605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               365,058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                 47,446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              412,504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               394,101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49%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65323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Yap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           703,408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               703,408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               408,428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                 23,566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              431,994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               271,414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39%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17358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Total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     16,587,727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         12,618,386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           6,570,558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               573,690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           7,144,248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           5,474,138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43%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7358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76%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52%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5%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57%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43%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657" y="128833"/>
            <a:ext cx="7054393" cy="1320800"/>
          </a:xfrm>
        </p:spPr>
        <p:txBody>
          <a:bodyPr>
            <a:normAutofit/>
          </a:bodyPr>
          <a:lstStyle/>
          <a:p>
            <a:r>
              <a:rPr lang="en-US" sz="1800" dirty="0">
                <a:solidFill>
                  <a:schemeClr val="accent2">
                    <a:lumMod val="50000"/>
                  </a:schemeClr>
                </a:solidFill>
              </a:rPr>
              <a:t>B</a:t>
            </a:r>
            <a:r>
              <a:rPr lang="en-US" sz="1800" dirty="0" smtClean="0">
                <a:solidFill>
                  <a:schemeClr val="accent2">
                    <a:lumMod val="50000"/>
                  </a:schemeClr>
                </a:solidFill>
              </a:rPr>
              <a:t>. </a:t>
            </a:r>
            <a:r>
              <a:rPr lang="en-US" sz="1800" dirty="0" smtClean="0">
                <a:solidFill>
                  <a:schemeClr val="accent2">
                    <a:lumMod val="50000"/>
                  </a:schemeClr>
                </a:solidFill>
              </a:rPr>
              <a:t>Statement of Projected Revenue and Actual Expenditures </a:t>
            </a:r>
            <a:br>
              <a:rPr lang="en-US" sz="18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en-US" sz="1800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1800" dirty="0" smtClean="0">
                <a:solidFill>
                  <a:schemeClr val="accent2">
                    <a:lumMod val="50000"/>
                  </a:schemeClr>
                </a:solidFill>
              </a:rPr>
              <a:t>     as of April 30  , 2026</a:t>
            </a:r>
            <a:r>
              <a:rPr lang="en-US" sz="1800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en-US" sz="1800" dirty="0" smtClean="0">
                <a:solidFill>
                  <a:schemeClr val="accent2">
                    <a:lumMod val="75000"/>
                  </a:schemeClr>
                </a:solidFill>
              </a:rPr>
            </a:br>
            <a:endParaRPr lang="en-US" sz="18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122" y="830025"/>
            <a:ext cx="5943600" cy="5670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37040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587604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accent2">
                    <a:lumMod val="50000"/>
                  </a:schemeClr>
                </a:solidFill>
              </a:rPr>
              <a:t>III. </a:t>
            </a:r>
            <a:r>
              <a:rPr lang="en-US" sz="3200" dirty="0" smtClean="0">
                <a:solidFill>
                  <a:schemeClr val="accent2">
                    <a:lumMod val="50000"/>
                  </a:schemeClr>
                </a:solidFill>
              </a:rPr>
              <a:t>BOR Budget</a:t>
            </a:r>
            <a:endParaRPr sz="32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754063" y="277971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466" y="1437613"/>
            <a:ext cx="7090247" cy="3892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576716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7120380" cy="1320800"/>
          </a:xfrm>
        </p:spPr>
        <p:txBody>
          <a:bodyPr>
            <a:normAutofit/>
          </a:bodyPr>
          <a:lstStyle/>
          <a:p>
            <a:r>
              <a:rPr lang="en-US" sz="2700" dirty="0" smtClean="0">
                <a:solidFill>
                  <a:schemeClr val="accent2">
                    <a:lumMod val="50000"/>
                  </a:schemeClr>
                </a:solidFill>
              </a:rPr>
              <a:t>IV. </a:t>
            </a:r>
            <a:r>
              <a:rPr lang="en-US" sz="2700" dirty="0" smtClean="0">
                <a:solidFill>
                  <a:schemeClr val="accent2">
                    <a:lumMod val="50000"/>
                  </a:schemeClr>
                </a:solidFill>
              </a:rPr>
              <a:t>Investment Balance as of April 30, 2026</a:t>
            </a:r>
            <a:br>
              <a:rPr lang="en-US" sz="27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en-US" sz="2700" dirty="0" smtClean="0">
                <a:solidFill>
                  <a:schemeClr val="accent2">
                    <a:lumMod val="50000"/>
                  </a:schemeClr>
                </a:solidFill>
              </a:rPr>
              <a:t>A. Cash Reserves Fund</a:t>
            </a:r>
            <a:endParaRPr lang="en-US" sz="27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5551340"/>
            <a:ext cx="6347714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</a:rPr>
              <a:t>Balance as of April 30, 2026 - $3,066,943.11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</a:rPr>
              <a:t>Unrealized gain for FY2026 -  $49,291.20</a:t>
            </a:r>
          </a:p>
          <a:p>
            <a:endParaRPr lang="en-US" sz="20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467" y="2024525"/>
            <a:ext cx="6652721" cy="2862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953094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</a:rPr>
              <a:t>B. Endowment Fund</a:t>
            </a:r>
            <a:endParaRPr lang="en-US" sz="28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23188" y="5673170"/>
            <a:ext cx="6347714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</a:rPr>
              <a:t>Balance as of April 30, 2026- $15,321,866.93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</a:rPr>
              <a:t>Unrealized gain for FY2026 -  $849,006.95</a:t>
            </a:r>
          </a:p>
          <a:p>
            <a:endParaRPr lang="en-US" sz="20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223" y="1339816"/>
            <a:ext cx="6468679" cy="37700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184468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chemeClr val="accent2">
                    <a:lumMod val="50000"/>
                  </a:schemeClr>
                </a:solidFill>
              </a:rPr>
              <a:t>C</a:t>
            </a:r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</a:rPr>
              <a:t>. Total Investment Fund</a:t>
            </a:r>
            <a:endParaRPr lang="en-US" sz="28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5551340"/>
            <a:ext cx="6347714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</a:rPr>
              <a:t>Balance as of April 30, 2026-$18,388,810.04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</a:rPr>
              <a:t>Unrealized gain for FY2026 -  $898,298.15</a:t>
            </a:r>
          </a:p>
          <a:p>
            <a:endParaRPr lang="en-US" sz="20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623" y="1374045"/>
            <a:ext cx="7163228" cy="36408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119697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087" y="285947"/>
            <a:ext cx="6752735" cy="13208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accent2">
                    <a:lumMod val="50000"/>
                  </a:schemeClr>
                </a:solidFill>
              </a:rPr>
              <a:t>V- </a:t>
            </a:r>
            <a:r>
              <a:rPr lang="en-US" sz="3200" dirty="0" smtClean="0">
                <a:solidFill>
                  <a:schemeClr val="accent2">
                    <a:lumMod val="50000"/>
                  </a:schemeClr>
                </a:solidFill>
              </a:rPr>
              <a:t>2025 Audit Status</a:t>
            </a:r>
            <a:endParaRPr lang="en-US" sz="32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28918" y="1470878"/>
            <a:ext cx="7593292" cy="12779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en-US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On-going and expected to be finished by June 30, 2026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262725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1045</TotalTime>
  <Words>299</Words>
  <Application>Microsoft Office PowerPoint</Application>
  <PresentationFormat>On-screen Show (4:3)</PresentationFormat>
  <Paragraphs>94</Paragraphs>
  <Slides>11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Facet</vt:lpstr>
      <vt:lpstr>Financial Report</vt:lpstr>
      <vt:lpstr>I. Overview</vt:lpstr>
      <vt:lpstr>II. Budget   A. FY2026 Actual Expenses as of April 30, 2026</vt:lpstr>
      <vt:lpstr>B. Statement of Projected Revenue and Actual Expenditures        as of April 30  , 2026 </vt:lpstr>
      <vt:lpstr>III. BOR Budget</vt:lpstr>
      <vt:lpstr>IV. Investment Balance as of April 30, 2026  A. Cash Reserves Fund</vt:lpstr>
      <vt:lpstr>B. Endowment Fund</vt:lpstr>
      <vt:lpstr>C. Total Investment Fund</vt:lpstr>
      <vt:lpstr>V- 2025 Audit Status</vt:lpstr>
      <vt:lpstr>VI. Cash Status   </vt:lpstr>
      <vt:lpstr>VII. Business Office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Financial Report – Budget vs. Actual</dc:title>
  <dc:subject/>
  <dc:creator>Roselle</dc:creator>
  <cp:keywords/>
  <dc:description>generated using python-pptx</dc:description>
  <cp:lastModifiedBy>roselle togonon</cp:lastModifiedBy>
  <cp:revision>53</cp:revision>
  <dcterms:created xsi:type="dcterms:W3CDTF">2013-01-27T09:14:16Z</dcterms:created>
  <dcterms:modified xsi:type="dcterms:W3CDTF">2026-06-09T01:43:29Z</dcterms:modified>
  <cp:category/>
</cp:coreProperties>
</file>