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8" r:id="rId2"/>
    <p:sldId id="256" r:id="rId3"/>
    <p:sldId id="257" r:id="rId4"/>
    <p:sldId id="258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1" r:id="rId21"/>
    <p:sldId id="273" r:id="rId22"/>
    <p:sldId id="274" r:id="rId23"/>
    <p:sldId id="275" r:id="rId24"/>
    <p:sldId id="276" r:id="rId25"/>
    <p:sldId id="279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3"/>
    <p:restoredTop sz="94690"/>
  </p:normalViewPr>
  <p:slideViewPr>
    <p:cSldViewPr snapToGrid="0">
      <p:cViewPr varScale="1">
        <p:scale>
          <a:sx n="86" d="100"/>
          <a:sy n="86" d="100"/>
        </p:scale>
        <p:origin x="24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0B172-22D5-E647-B105-654ABB228B80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B3970-17DE-C04E-B259-E238E6AD6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5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B3970-17DE-C04E-B259-E238E6AD66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3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715A-1420-6BC3-E537-C34D9D375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E9504-01D4-3EA9-6F07-99BB2E68F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85A7B-F7DB-FB52-BB50-252C97A2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5EEEC-7C50-6984-4E7B-979578574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2A7F-2E49-9DB1-C67F-35DC2561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8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12FF-359F-56CE-5F38-962C22D6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510CF-9243-F3BC-3DAC-7D2F60A6F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4750D-F1EE-EC5A-037B-ED23844E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EE59-6C5C-1899-67EF-132F0FEBF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D7DA-5529-705A-6B68-3E167E88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3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3F7A7-8498-DBE2-1C02-FC0A76437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57CBE-12B2-B381-E618-642271D9D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03890-AF72-882D-AA9A-E7641EBB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059EE-FEB6-25A1-4950-FDF97E14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301C5-F0CC-705F-B77C-FCCB5EE5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ECAD-94A8-DDE7-31B8-748B49B3C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61FF-B94F-7EED-1D16-5087B3D8F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74AF8-3373-ED6A-97CB-2DC71CCB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8938-76A7-D71D-7389-F0C12C34B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27C2B-0CA5-3D92-DEDE-20647CAD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4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6FBC-02E4-D174-4150-46B1C0F3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06B42-36F1-7FB5-93CE-A9C8E23E2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12EA1-7EF5-F3B4-5E3A-066A3490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287C2-92BF-2AC9-A790-960C9386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2CBEB-346E-D0D6-03F2-6F999468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8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D3C59-CD80-5DB0-9248-003869A1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FA8D7-CE1F-4F28-8303-A38810A9D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1C403-B825-AAA0-A8D9-F9988A2D6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82227-B08A-B741-06EB-169B3766C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B7130-D253-511F-9E4F-DDC8CD18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496DB-BFA2-DF5C-08D8-5C449533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8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EAED-D416-0F4A-0649-8403058E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5C7B3-F0F5-DC5D-6B68-50084F355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C1FA4-5196-9E80-3990-7CE104D18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5D609-6485-3B6E-AC6D-6CC2034DC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EDB23-EB52-C6A5-22D3-49F3591C8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833AC5-2A37-6A8D-DEBC-944ECFEC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15E9E-CE7E-B9C2-70EE-BCB76FC5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E92AF-C91C-A83F-5CBF-BE0C61360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0FE2-641B-B4B9-25FC-38C65245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9C075-EC34-8474-3E59-DD3199A7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5156C-A54B-E875-00AF-ADA8C592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50120-49AE-8210-4F17-31F93FE7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6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BD837E-90F6-1C03-CC6B-A3A366A0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523A6-BB16-345A-47F7-8B8B0642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FDF14-2CE1-A6AD-B553-D93DABD6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5A82A-305D-6C3E-29AC-160405D5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83A88-42CF-0F81-2C68-6D421B016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708F9-558B-2908-8B7B-84F9B9F22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AF3CD-34A3-F957-17E4-D09C62FAA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0BB2C-14FA-1A66-794F-8F76ED23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BE67A-62A8-3B06-713A-EB1FCCB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E8F02-F2C4-3C11-1F8E-BDEC2AC5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FBD61-E3A3-41CF-7976-65C166F15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AE4DE-6138-7B85-28EE-C4A45DE93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37ABF-7235-2665-2296-DC2A35CD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C5161-44DC-2270-4405-ECDB6D52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A87F2-EEB0-67C7-1C65-7CE3ADB2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9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8AE488-E48C-190C-E3F3-08689243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3252-DAE4-AB77-2B29-75E64340C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E9868-6247-4068-0676-06BDAC419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F4247-E44E-A449-9E76-C12F11963938}" type="datetimeFigureOut">
              <a:rPr lang="en-US" smtClean="0"/>
              <a:t>6/9/26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848B6-6CE7-2765-7E66-2A25F9594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C0E6D-92DB-0BEF-463B-6E219113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D905D-3171-354C-9088-4D3E93B98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155D-1486-223A-E3CE-DFA60B2D8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8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13686C-25F7-7C4E-4396-2FDBA4018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43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17B10-4752-94BF-ED97-E46CF14CF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1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5763B-5B70-400F-E605-2C968C22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5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6E968-1310-B0EE-465F-649CF7DB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1EDE6-0F32-B5F4-AB64-07F25338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FD076-B3DC-C8E4-F285-A03D00F6E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09B71-9710-FC2F-826F-2DE04E4E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49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D82EB-F679-652E-7095-383F2634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5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D458C-F38E-CB7F-DCD2-78705DFE5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0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A7A65-7061-D3DE-34E5-3D12AC7DF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CAE85-F568-2606-7A9A-DD8CBDEF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27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7C9CE-436C-8569-6AFC-08D6EE7F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27" y="900170"/>
            <a:ext cx="6707345" cy="1194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D8C1F-FADD-5E52-2002-68DBA3D83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612" y="2223575"/>
            <a:ext cx="5906877" cy="3136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30AE3-37B3-4148-52EB-B195BE6F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1" y="2224261"/>
            <a:ext cx="5792399" cy="3136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A64B04-1F34-A8EB-F076-6523645E7E1B}"/>
              </a:ext>
            </a:extLst>
          </p:cNvPr>
          <p:cNvSpPr txBox="1"/>
          <p:nvPr/>
        </p:nvSpPr>
        <p:spPr>
          <a:xfrm>
            <a:off x="1604848" y="5424963"/>
            <a:ext cx="89823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3333"/>
                </a:solidFill>
                <a:effectLst/>
                <a:latin typeface="Helvetica" pitchFamily="2" charset="0"/>
              </a:rPr>
              <a:t>Headcount</a:t>
            </a:r>
            <a: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  <a:t> dipped slightly from 4,380 (2023–24) to 4,363 (2024–25), then partially recovered to 4,370 in</a:t>
            </a:r>
            <a:b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</a:br>
            <a: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  <a:t>2025–26, a net change of </a:t>
            </a:r>
            <a:r>
              <a:rPr lang="en-US" sz="1400" b="1" dirty="0">
                <a:solidFill>
                  <a:srgbClr val="333333"/>
                </a:solidFill>
                <a:effectLst/>
                <a:latin typeface="Helvetica" pitchFamily="2" charset="0"/>
              </a:rPr>
              <a:t>-10 students (-0.2%)</a:t>
            </a:r>
            <a: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  <a:t> over the period.</a:t>
            </a:r>
            <a:b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</a:br>
            <a:endParaRPr lang="en-US" sz="1400" dirty="0">
              <a:solidFill>
                <a:srgbClr val="333333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3333"/>
                </a:solidFill>
                <a:effectLst/>
                <a:latin typeface="Helvetica" pitchFamily="2" charset="0"/>
              </a:rPr>
              <a:t>Credit hours</a:t>
            </a:r>
            <a: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  <a:t> peaked at 45,644 in 2024–25 (+576 from baseline), before declining to 44,109 in 2025–26,</a:t>
            </a:r>
            <a:b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</a:br>
            <a: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  <a:t>ending </a:t>
            </a:r>
            <a:r>
              <a:rPr lang="en-US" sz="1400" b="1" dirty="0">
                <a:solidFill>
                  <a:srgbClr val="333333"/>
                </a:solidFill>
                <a:effectLst/>
                <a:latin typeface="Helvetica" pitchFamily="2" charset="0"/>
              </a:rPr>
              <a:t>-959 credit hours (-2.1%)</a:t>
            </a:r>
            <a:r>
              <a:rPr lang="en-US" sz="1400" dirty="0">
                <a:solidFill>
                  <a:srgbClr val="333333"/>
                </a:solidFill>
                <a:effectLst/>
                <a:latin typeface="Helvetica" pitchFamily="2" charset="0"/>
              </a:rPr>
              <a:t> below the 2023–24 level.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73A37-3EF1-A189-69F7-616708B0BE3F}"/>
              </a:ext>
            </a:extLst>
          </p:cNvPr>
          <p:cNvSpPr txBox="1"/>
          <p:nvPr/>
        </p:nvSpPr>
        <p:spPr>
          <a:xfrm>
            <a:off x="1787228" y="327692"/>
            <a:ext cx="8982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33"/>
                </a:solidFill>
                <a:latin typeface="Helvetica" pitchFamily="2" charset="0"/>
              </a:rPr>
              <a:t>ENROLLMENT IN HEADCOUNT AND CREDIT HOURS | AY 2023-2024 TO AY 2025-2026</a:t>
            </a:r>
            <a:endParaRPr lang="en-US" sz="1600" dirty="0">
              <a:solidFill>
                <a:srgbClr val="333333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4A271-4F3B-7F76-4499-44793F17C973}"/>
              </a:ext>
            </a:extLst>
          </p:cNvPr>
          <p:cNvSpPr txBox="1"/>
          <p:nvPr/>
        </p:nvSpPr>
        <p:spPr>
          <a:xfrm>
            <a:off x="2742327" y="3167390"/>
            <a:ext cx="1477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Helvetica" pitchFamily="2" charset="0"/>
              </a:rPr>
              <a:t>-17 OR -0.39%</a:t>
            </a:r>
            <a:endParaRPr lang="en-US" sz="11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522E72-D981-A18C-B94E-7F6FADE3A9B0}"/>
              </a:ext>
            </a:extLst>
          </p:cNvPr>
          <p:cNvSpPr txBox="1"/>
          <p:nvPr/>
        </p:nvSpPr>
        <p:spPr>
          <a:xfrm>
            <a:off x="4453704" y="3036944"/>
            <a:ext cx="1477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7 OR 0.16%</a:t>
            </a:r>
            <a:endParaRPr lang="en-US" sz="1100" dirty="0">
              <a:solidFill>
                <a:schemeClr val="tx2">
                  <a:lumMod val="7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90090E-D156-8017-0AD2-D2DBF60783F8}"/>
              </a:ext>
            </a:extLst>
          </p:cNvPr>
          <p:cNvSpPr txBox="1"/>
          <p:nvPr/>
        </p:nvSpPr>
        <p:spPr>
          <a:xfrm>
            <a:off x="7972415" y="3429000"/>
            <a:ext cx="1477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576 OR 1.28%</a:t>
            </a:r>
            <a:endParaRPr lang="en-US" sz="1100" dirty="0">
              <a:solidFill>
                <a:schemeClr val="tx2">
                  <a:lumMod val="7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F58EA-897B-1555-D704-D3E830B4DA18}"/>
              </a:ext>
            </a:extLst>
          </p:cNvPr>
          <p:cNvSpPr txBox="1"/>
          <p:nvPr/>
        </p:nvSpPr>
        <p:spPr>
          <a:xfrm>
            <a:off x="10411142" y="3807008"/>
            <a:ext cx="1477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Helvetica" pitchFamily="2" charset="0"/>
              </a:rPr>
              <a:t>-1535 OR -3.62%</a:t>
            </a:r>
            <a:endParaRPr lang="en-US" sz="11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00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881446-F41B-355F-5611-E569FEB6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15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7D19C-071D-9A23-E3BF-3738C46B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15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9FA69-16C1-4E6B-5F39-3549A5F9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64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B9CB0-2137-EB93-B201-3C615DA34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34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42FF94-BF21-CC4E-1F3C-BCD95975A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07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001EE-A7E0-B31F-9BF0-F903B0E2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74C8E-73A5-29C2-307D-45AB541B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5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FC9E5-E7D4-9764-42E0-E83B84D2B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4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A84644-02BC-AC8E-4E91-0624D667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0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35C4E8-3A5B-1711-F5DA-7569149D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63C7C-E62C-D473-2F3D-6960DD062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D4375-E269-69C9-855E-6A47BD194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60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2CE4F-7EA4-813B-02E8-B8B689E1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3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103</Words>
  <Application>Microsoft Macintosh PowerPoint</Application>
  <PresentationFormat>Widescreen</PresentationFormat>
  <Paragraphs>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Joey Oducado</dc:creator>
  <cp:lastModifiedBy>Joey Oducado</cp:lastModifiedBy>
  <cp:revision>3</cp:revision>
  <dcterms:created xsi:type="dcterms:W3CDTF">2026-06-08T21:35:38Z</dcterms:created>
  <dcterms:modified xsi:type="dcterms:W3CDTF">2026-06-09T03:18:01Z</dcterms:modified>
</cp:coreProperties>
</file>