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88" r:id="rId5"/>
    <p:sldId id="259" r:id="rId6"/>
    <p:sldId id="260" r:id="rId7"/>
    <p:sldId id="289" r:id="rId8"/>
    <p:sldId id="261" r:id="rId9"/>
    <p:sldId id="262" r:id="rId10"/>
    <p:sldId id="263" r:id="rId11"/>
    <p:sldId id="277" r:id="rId12"/>
    <p:sldId id="264" r:id="rId13"/>
    <p:sldId id="266" r:id="rId14"/>
    <p:sldId id="278" r:id="rId15"/>
    <p:sldId id="279" r:id="rId16"/>
    <p:sldId id="275" r:id="rId17"/>
    <p:sldId id="276" r:id="rId18"/>
  </p:sldIdLst>
  <p:sldSz cx="12192000" cy="6858000"/>
  <p:notesSz cx="6858000" cy="9144000"/>
  <p:embeddedFontLst>
    <p:embeddedFont>
      <p:font typeface="Abadi" panose="020B0604020104020204" pitchFamily="34" charset="77"/>
      <p:regular r:id="rId20"/>
      <p:bold r:id="rId21"/>
      <p:italic r:id="rId22"/>
    </p:embeddedFont>
    <p:embeddedFont>
      <p:font typeface="Arial Black" panose="020B0604020202020204" pitchFamily="34" charset="0"/>
      <p:regular r:id="rId23"/>
      <p:bold r:id="rId24"/>
    </p:embeddedFont>
    <p:embeddedFont>
      <p:font typeface="Arial Rounded MT Bold" panose="020F0704030504030204" pitchFamily="34" charset="77"/>
      <p:regular r:id="rId25"/>
    </p:embeddedFont>
    <p:embeddedFont>
      <p:font typeface="Avenir" panose="02000503020000020003" pitchFamily="2" charset="0"/>
      <p:regular r:id="rId26"/>
      <p:italic r:id="rId27"/>
    </p:embeddedFont>
    <p:embeddedFont>
      <p:font typeface="Berlin Sans FB" panose="020E0602020502020306" pitchFamily="34" charset="77"/>
      <p:regular r:id="rId28"/>
      <p:bold r:id="rId29"/>
    </p:embeddedFont>
    <p:embeddedFont>
      <p:font typeface="Gadugi" panose="020B0502040204020203" pitchFamily="34" charset="0"/>
      <p:regular r:id="rId30"/>
      <p:bold r:id="rId31"/>
    </p:embeddedFont>
    <p:embeddedFont>
      <p:font typeface="Helvetica Neue" panose="02000503000000020004" pitchFamily="2" charset="0"/>
      <p:regular r:id="rId32"/>
      <p:bold r:id="rId33"/>
      <p:italic r:id="rId34"/>
      <p:boldItalic r:id="rId35"/>
    </p:embeddedFont>
    <p:embeddedFont>
      <p:font typeface="Impact" panose="020B0806030902050204" pitchFamily="34" charset="0"/>
      <p:regular r:id="rId36"/>
    </p:embeddedFont>
    <p:embeddedFont>
      <p:font typeface="Monda" pitchFamily="2" charset="77"/>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7CuKQ3tR85aTK1lnWCCTT7T2e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E3FF"/>
    <a:srgbClr val="C5D3FF"/>
    <a:srgbClr val="7CEB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35"/>
  </p:normalViewPr>
  <p:slideViewPr>
    <p:cSldViewPr snapToGrid="0">
      <p:cViewPr varScale="1">
        <p:scale>
          <a:sx n="88" d="100"/>
          <a:sy n="88" d="100"/>
        </p:scale>
        <p:origin x="176"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4F2385-AF35-4B11-889B-6EDE91E6EAB0}"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FM"/>
        </a:p>
      </dgm:t>
    </dgm:pt>
    <dgm:pt modelId="{F13B14FC-AFB7-49BE-A463-8FC2F23D3EE7}">
      <dgm:prSet phldrT="[Text]" custT="1"/>
      <dgm:spPr/>
      <dgm:t>
        <a:bodyPr/>
        <a:lstStyle/>
        <a:p>
          <a:r>
            <a:rPr lang="en-US" sz="3200" b="1" dirty="0"/>
            <a:t>Workforce Needs Assessment</a:t>
          </a:r>
          <a:endParaRPr lang="en-FM" sz="3200" b="1" dirty="0"/>
        </a:p>
      </dgm:t>
    </dgm:pt>
    <dgm:pt modelId="{F0630153-3E34-49AD-8EC2-12D4E4D3F549}" type="parTrans" cxnId="{5D5353DD-5458-4CDF-A36B-E05A9EAE5718}">
      <dgm:prSet/>
      <dgm:spPr/>
      <dgm:t>
        <a:bodyPr/>
        <a:lstStyle/>
        <a:p>
          <a:endParaRPr lang="en-FM"/>
        </a:p>
      </dgm:t>
    </dgm:pt>
    <dgm:pt modelId="{54DA929C-8500-48DD-82CE-411ED7B8F103}" type="sibTrans" cxnId="{5D5353DD-5458-4CDF-A36B-E05A9EAE5718}">
      <dgm:prSet/>
      <dgm:spPr/>
      <dgm:t>
        <a:bodyPr/>
        <a:lstStyle/>
        <a:p>
          <a:endParaRPr lang="en-FM"/>
        </a:p>
      </dgm:t>
    </dgm:pt>
    <dgm:pt modelId="{4EC83951-5A4C-4933-B425-51E7B1B3FB17}">
      <dgm:prSet phldrT="[Text]" custT="1"/>
      <dgm:spPr/>
      <dgm:t>
        <a:bodyPr/>
        <a:lstStyle/>
        <a:p>
          <a:r>
            <a:rPr lang="en-US" sz="2800" b="1" dirty="0"/>
            <a:t>Stage 1: Report published</a:t>
          </a:r>
          <a:endParaRPr lang="en-FM" sz="2800" b="1" dirty="0"/>
        </a:p>
      </dgm:t>
    </dgm:pt>
    <dgm:pt modelId="{27AEAD94-D6D3-4892-9931-BB27F12EE8C3}" type="parTrans" cxnId="{1C66B1E7-2B41-49B0-9438-A2B7E37B3D24}">
      <dgm:prSet/>
      <dgm:spPr/>
      <dgm:t>
        <a:bodyPr/>
        <a:lstStyle/>
        <a:p>
          <a:endParaRPr lang="en-FM"/>
        </a:p>
      </dgm:t>
    </dgm:pt>
    <dgm:pt modelId="{E13877DB-9F5F-4178-83D4-A97830D767FB}" type="sibTrans" cxnId="{1C66B1E7-2B41-49B0-9438-A2B7E37B3D24}">
      <dgm:prSet/>
      <dgm:spPr/>
      <dgm:t>
        <a:bodyPr/>
        <a:lstStyle/>
        <a:p>
          <a:endParaRPr lang="en-FM"/>
        </a:p>
      </dgm:t>
    </dgm:pt>
    <dgm:pt modelId="{A3DA3CE6-65C4-4DEE-AAB9-EF7BEE45BD5D}">
      <dgm:prSet phldrT="[Text]" custT="1"/>
      <dgm:spPr/>
      <dgm:t>
        <a:bodyPr/>
        <a:lstStyle/>
        <a:p>
          <a:r>
            <a:rPr lang="en-US" sz="2800" b="1" dirty="0"/>
            <a:t>Stage 2: Subnational surveys (State level)</a:t>
          </a:r>
          <a:endParaRPr lang="en-FM" sz="2800" b="1" dirty="0"/>
        </a:p>
      </dgm:t>
    </dgm:pt>
    <dgm:pt modelId="{DFFF35CB-E9CE-44AB-B34D-57F0A7EEADE3}" type="parTrans" cxnId="{811B6B8D-3384-48F3-94F9-E2787FD3B9ED}">
      <dgm:prSet/>
      <dgm:spPr/>
      <dgm:t>
        <a:bodyPr/>
        <a:lstStyle/>
        <a:p>
          <a:endParaRPr lang="en-FM"/>
        </a:p>
      </dgm:t>
    </dgm:pt>
    <dgm:pt modelId="{A8C028CD-9B93-45CF-81C6-F452CFAC3219}" type="sibTrans" cxnId="{811B6B8D-3384-48F3-94F9-E2787FD3B9ED}">
      <dgm:prSet/>
      <dgm:spPr/>
      <dgm:t>
        <a:bodyPr/>
        <a:lstStyle/>
        <a:p>
          <a:endParaRPr lang="en-FM"/>
        </a:p>
      </dgm:t>
    </dgm:pt>
    <dgm:pt modelId="{CFDD1AF1-A219-4676-BB1D-E31169A3BB4C}">
      <dgm:prSet phldrT="[Text]" custT="1"/>
      <dgm:spPr/>
      <dgm:t>
        <a:bodyPr/>
        <a:lstStyle/>
        <a:p>
          <a:r>
            <a:rPr lang="en-US" sz="3200" b="1" dirty="0"/>
            <a:t>Curriculum Review</a:t>
          </a:r>
          <a:endParaRPr lang="en-FM" sz="3200" b="1" dirty="0"/>
        </a:p>
      </dgm:t>
    </dgm:pt>
    <dgm:pt modelId="{2CAC990C-0BAE-4DA3-9C17-C0EC99AD7245}" type="parTrans" cxnId="{45CC7E2F-D5B9-4A6F-BBF1-91661BA6F6D9}">
      <dgm:prSet/>
      <dgm:spPr/>
      <dgm:t>
        <a:bodyPr/>
        <a:lstStyle/>
        <a:p>
          <a:endParaRPr lang="en-FM"/>
        </a:p>
      </dgm:t>
    </dgm:pt>
    <dgm:pt modelId="{B175B6F7-1A59-462A-90E7-0A9C1557DEE4}" type="sibTrans" cxnId="{45CC7E2F-D5B9-4A6F-BBF1-91661BA6F6D9}">
      <dgm:prSet/>
      <dgm:spPr/>
      <dgm:t>
        <a:bodyPr/>
        <a:lstStyle/>
        <a:p>
          <a:endParaRPr lang="en-FM"/>
        </a:p>
      </dgm:t>
    </dgm:pt>
    <dgm:pt modelId="{68473CFE-881E-4025-A2D8-B72FA2261577}">
      <dgm:prSet phldrT="[Text]" custT="1"/>
      <dgm:spPr/>
      <dgm:t>
        <a:bodyPr/>
        <a:lstStyle/>
        <a:p>
          <a:r>
            <a:rPr lang="en-US" sz="2800" b="1" dirty="0"/>
            <a:t>Phases 1 &amp; 2 complete; Report published</a:t>
          </a:r>
          <a:endParaRPr lang="en-FM" sz="2800" b="1" dirty="0"/>
        </a:p>
      </dgm:t>
    </dgm:pt>
    <dgm:pt modelId="{D308A0F5-EFF5-48FF-9F66-612BA6B9FFF3}" type="parTrans" cxnId="{B8A2DED5-EDE4-4B55-8AA6-80C32F4EE7F7}">
      <dgm:prSet/>
      <dgm:spPr/>
      <dgm:t>
        <a:bodyPr/>
        <a:lstStyle/>
        <a:p>
          <a:endParaRPr lang="en-FM"/>
        </a:p>
      </dgm:t>
    </dgm:pt>
    <dgm:pt modelId="{08AA2DDE-68D1-4A67-9E01-D08C35E6128D}" type="sibTrans" cxnId="{B8A2DED5-EDE4-4B55-8AA6-80C32F4EE7F7}">
      <dgm:prSet/>
      <dgm:spPr/>
      <dgm:t>
        <a:bodyPr/>
        <a:lstStyle/>
        <a:p>
          <a:endParaRPr lang="en-FM"/>
        </a:p>
      </dgm:t>
    </dgm:pt>
    <dgm:pt modelId="{67A736DD-8FC0-42CC-A6BE-FC35DF8217A2}">
      <dgm:prSet phldrT="[Text]" custT="1"/>
      <dgm:spPr/>
      <dgm:t>
        <a:bodyPr/>
        <a:lstStyle/>
        <a:p>
          <a:r>
            <a:rPr lang="en-US" sz="2800" b="1" dirty="0"/>
            <a:t>Phase 3: Implementation of recommendations</a:t>
          </a:r>
          <a:endParaRPr lang="en-FM" sz="2800" b="1" dirty="0"/>
        </a:p>
      </dgm:t>
    </dgm:pt>
    <dgm:pt modelId="{A3D29029-085D-42E1-979E-D1B3A034B310}" type="parTrans" cxnId="{53079CD7-8C95-44B8-B948-186C81440213}">
      <dgm:prSet/>
      <dgm:spPr/>
      <dgm:t>
        <a:bodyPr/>
        <a:lstStyle/>
        <a:p>
          <a:endParaRPr lang="en-FM"/>
        </a:p>
      </dgm:t>
    </dgm:pt>
    <dgm:pt modelId="{89A4DF7B-8ABC-4C87-A06F-D53046E8E4BC}" type="sibTrans" cxnId="{53079CD7-8C95-44B8-B948-186C81440213}">
      <dgm:prSet/>
      <dgm:spPr/>
      <dgm:t>
        <a:bodyPr/>
        <a:lstStyle/>
        <a:p>
          <a:endParaRPr lang="en-FM"/>
        </a:p>
      </dgm:t>
    </dgm:pt>
    <dgm:pt modelId="{CCED2532-994B-4B47-9C57-182E5961E5B8}" type="pres">
      <dgm:prSet presAssocID="{6D4F2385-AF35-4B11-889B-6EDE91E6EAB0}" presName="Name0" presStyleCnt="0">
        <dgm:presLayoutVars>
          <dgm:dir/>
          <dgm:animLvl val="lvl"/>
          <dgm:resizeHandles/>
        </dgm:presLayoutVars>
      </dgm:prSet>
      <dgm:spPr/>
    </dgm:pt>
    <dgm:pt modelId="{9AC65C85-9699-4B96-8CC3-F4F88B6BB221}" type="pres">
      <dgm:prSet presAssocID="{F13B14FC-AFB7-49BE-A463-8FC2F23D3EE7}" presName="linNode" presStyleCnt="0"/>
      <dgm:spPr/>
    </dgm:pt>
    <dgm:pt modelId="{A306FA3C-C407-4C39-963A-21C3665DF8AB}" type="pres">
      <dgm:prSet presAssocID="{F13B14FC-AFB7-49BE-A463-8FC2F23D3EE7}" presName="parentShp" presStyleLbl="node1" presStyleIdx="0" presStyleCnt="2" custScaleX="162303" custLinFactNeighborX="-1194" custLinFactNeighborY="-1225">
        <dgm:presLayoutVars>
          <dgm:bulletEnabled val="1"/>
        </dgm:presLayoutVars>
      </dgm:prSet>
      <dgm:spPr/>
    </dgm:pt>
    <dgm:pt modelId="{BF32762C-03F5-45CB-8960-CC8C0BC3C816}" type="pres">
      <dgm:prSet presAssocID="{F13B14FC-AFB7-49BE-A463-8FC2F23D3EE7}" presName="childShp" presStyleLbl="bgAccFollowNode1" presStyleIdx="0" presStyleCnt="2" custScaleX="233635" custScaleY="88403">
        <dgm:presLayoutVars>
          <dgm:bulletEnabled val="1"/>
        </dgm:presLayoutVars>
      </dgm:prSet>
      <dgm:spPr/>
    </dgm:pt>
    <dgm:pt modelId="{CB1330E1-1C03-4559-9AA3-75A99F4E0FEB}" type="pres">
      <dgm:prSet presAssocID="{54DA929C-8500-48DD-82CE-411ED7B8F103}" presName="spacing" presStyleCnt="0"/>
      <dgm:spPr/>
    </dgm:pt>
    <dgm:pt modelId="{863129F3-E353-4487-ABA2-9230BDF0CEA0}" type="pres">
      <dgm:prSet presAssocID="{CFDD1AF1-A219-4676-BB1D-E31169A3BB4C}" presName="linNode" presStyleCnt="0"/>
      <dgm:spPr/>
    </dgm:pt>
    <dgm:pt modelId="{4F46E72B-6E10-4121-B059-B9AFBDFEE53D}" type="pres">
      <dgm:prSet presAssocID="{CFDD1AF1-A219-4676-BB1D-E31169A3BB4C}" presName="parentShp" presStyleLbl="node1" presStyleIdx="1" presStyleCnt="2" custScaleX="114044" custScaleY="105056">
        <dgm:presLayoutVars>
          <dgm:bulletEnabled val="1"/>
        </dgm:presLayoutVars>
      </dgm:prSet>
      <dgm:spPr/>
    </dgm:pt>
    <dgm:pt modelId="{B97766D4-BDE9-4317-9B50-12FF54E000F9}" type="pres">
      <dgm:prSet presAssocID="{CFDD1AF1-A219-4676-BB1D-E31169A3BB4C}" presName="childShp" presStyleLbl="bgAccFollowNode1" presStyleIdx="1" presStyleCnt="2" custScaleX="169726" custScaleY="116959">
        <dgm:presLayoutVars>
          <dgm:bulletEnabled val="1"/>
        </dgm:presLayoutVars>
      </dgm:prSet>
      <dgm:spPr/>
    </dgm:pt>
  </dgm:ptLst>
  <dgm:cxnLst>
    <dgm:cxn modelId="{31A63814-A8D6-4F42-8052-0A2DF6C7DF45}" type="presOf" srcId="{F13B14FC-AFB7-49BE-A463-8FC2F23D3EE7}" destId="{A306FA3C-C407-4C39-963A-21C3665DF8AB}" srcOrd="0" destOrd="0" presId="urn:microsoft.com/office/officeart/2005/8/layout/vList6"/>
    <dgm:cxn modelId="{C783D118-91F5-41CB-B567-5C6CFD8044F5}" type="presOf" srcId="{A3DA3CE6-65C4-4DEE-AAB9-EF7BEE45BD5D}" destId="{BF32762C-03F5-45CB-8960-CC8C0BC3C816}" srcOrd="0" destOrd="1" presId="urn:microsoft.com/office/officeart/2005/8/layout/vList6"/>
    <dgm:cxn modelId="{45CC7E2F-D5B9-4A6F-BBF1-91661BA6F6D9}" srcId="{6D4F2385-AF35-4B11-889B-6EDE91E6EAB0}" destId="{CFDD1AF1-A219-4676-BB1D-E31169A3BB4C}" srcOrd="1" destOrd="0" parTransId="{2CAC990C-0BAE-4DA3-9C17-C0EC99AD7245}" sibTransId="{B175B6F7-1A59-462A-90E7-0A9C1557DEE4}"/>
    <dgm:cxn modelId="{81C69D5B-33F0-40F2-BE74-09022B2D1E4A}" type="presOf" srcId="{4EC83951-5A4C-4933-B425-51E7B1B3FB17}" destId="{BF32762C-03F5-45CB-8960-CC8C0BC3C816}" srcOrd="0" destOrd="0" presId="urn:microsoft.com/office/officeart/2005/8/layout/vList6"/>
    <dgm:cxn modelId="{FFAECF69-3DD5-47B8-8C8A-86F59D8574C6}" type="presOf" srcId="{67A736DD-8FC0-42CC-A6BE-FC35DF8217A2}" destId="{B97766D4-BDE9-4317-9B50-12FF54E000F9}" srcOrd="0" destOrd="1" presId="urn:microsoft.com/office/officeart/2005/8/layout/vList6"/>
    <dgm:cxn modelId="{24887C79-B33F-4FAB-BD2E-8C6D49E1E8E3}" type="presOf" srcId="{6D4F2385-AF35-4B11-889B-6EDE91E6EAB0}" destId="{CCED2532-994B-4B47-9C57-182E5961E5B8}" srcOrd="0" destOrd="0" presId="urn:microsoft.com/office/officeart/2005/8/layout/vList6"/>
    <dgm:cxn modelId="{811B6B8D-3384-48F3-94F9-E2787FD3B9ED}" srcId="{F13B14FC-AFB7-49BE-A463-8FC2F23D3EE7}" destId="{A3DA3CE6-65C4-4DEE-AAB9-EF7BEE45BD5D}" srcOrd="1" destOrd="0" parTransId="{DFFF35CB-E9CE-44AB-B34D-57F0A7EEADE3}" sibTransId="{A8C028CD-9B93-45CF-81C6-F452CFAC3219}"/>
    <dgm:cxn modelId="{4324FBB3-71FD-47A2-A565-B7073C17528F}" type="presOf" srcId="{CFDD1AF1-A219-4676-BB1D-E31169A3BB4C}" destId="{4F46E72B-6E10-4121-B059-B9AFBDFEE53D}" srcOrd="0" destOrd="0" presId="urn:microsoft.com/office/officeart/2005/8/layout/vList6"/>
    <dgm:cxn modelId="{B8A2DED5-EDE4-4B55-8AA6-80C32F4EE7F7}" srcId="{CFDD1AF1-A219-4676-BB1D-E31169A3BB4C}" destId="{68473CFE-881E-4025-A2D8-B72FA2261577}" srcOrd="0" destOrd="0" parTransId="{D308A0F5-EFF5-48FF-9F66-612BA6B9FFF3}" sibTransId="{08AA2DDE-68D1-4A67-9E01-D08C35E6128D}"/>
    <dgm:cxn modelId="{53079CD7-8C95-44B8-B948-186C81440213}" srcId="{CFDD1AF1-A219-4676-BB1D-E31169A3BB4C}" destId="{67A736DD-8FC0-42CC-A6BE-FC35DF8217A2}" srcOrd="1" destOrd="0" parTransId="{A3D29029-085D-42E1-979E-D1B3A034B310}" sibTransId="{89A4DF7B-8ABC-4C87-A06F-D53046E8E4BC}"/>
    <dgm:cxn modelId="{5D5353DD-5458-4CDF-A36B-E05A9EAE5718}" srcId="{6D4F2385-AF35-4B11-889B-6EDE91E6EAB0}" destId="{F13B14FC-AFB7-49BE-A463-8FC2F23D3EE7}" srcOrd="0" destOrd="0" parTransId="{F0630153-3E34-49AD-8EC2-12D4E4D3F549}" sibTransId="{54DA929C-8500-48DD-82CE-411ED7B8F103}"/>
    <dgm:cxn modelId="{1C66B1E7-2B41-49B0-9438-A2B7E37B3D24}" srcId="{F13B14FC-AFB7-49BE-A463-8FC2F23D3EE7}" destId="{4EC83951-5A4C-4933-B425-51E7B1B3FB17}" srcOrd="0" destOrd="0" parTransId="{27AEAD94-D6D3-4892-9931-BB27F12EE8C3}" sibTransId="{E13877DB-9F5F-4178-83D4-A97830D767FB}"/>
    <dgm:cxn modelId="{0BB98CEA-64BD-4F52-A760-4F15FA4D69C9}" type="presOf" srcId="{68473CFE-881E-4025-A2D8-B72FA2261577}" destId="{B97766D4-BDE9-4317-9B50-12FF54E000F9}" srcOrd="0" destOrd="0" presId="urn:microsoft.com/office/officeart/2005/8/layout/vList6"/>
    <dgm:cxn modelId="{27B5BC63-6C4B-4578-B9C8-C353F07C53A9}" type="presParOf" srcId="{CCED2532-994B-4B47-9C57-182E5961E5B8}" destId="{9AC65C85-9699-4B96-8CC3-F4F88B6BB221}" srcOrd="0" destOrd="0" presId="urn:microsoft.com/office/officeart/2005/8/layout/vList6"/>
    <dgm:cxn modelId="{1F876CB9-59D5-40BF-BE49-66CC20013604}" type="presParOf" srcId="{9AC65C85-9699-4B96-8CC3-F4F88B6BB221}" destId="{A306FA3C-C407-4C39-963A-21C3665DF8AB}" srcOrd="0" destOrd="0" presId="urn:microsoft.com/office/officeart/2005/8/layout/vList6"/>
    <dgm:cxn modelId="{5E9CC2E3-BD49-446A-94EC-30386AA5B80B}" type="presParOf" srcId="{9AC65C85-9699-4B96-8CC3-F4F88B6BB221}" destId="{BF32762C-03F5-45CB-8960-CC8C0BC3C816}" srcOrd="1" destOrd="0" presId="urn:microsoft.com/office/officeart/2005/8/layout/vList6"/>
    <dgm:cxn modelId="{67A05A62-7339-4B71-B888-8A7FA2C87FA4}" type="presParOf" srcId="{CCED2532-994B-4B47-9C57-182E5961E5B8}" destId="{CB1330E1-1C03-4559-9AA3-75A99F4E0FEB}" srcOrd="1" destOrd="0" presId="urn:microsoft.com/office/officeart/2005/8/layout/vList6"/>
    <dgm:cxn modelId="{87DC1561-26D2-48FD-9065-65184B6D19D0}" type="presParOf" srcId="{CCED2532-994B-4B47-9C57-182E5961E5B8}" destId="{863129F3-E353-4487-ABA2-9230BDF0CEA0}" srcOrd="2" destOrd="0" presId="urn:microsoft.com/office/officeart/2005/8/layout/vList6"/>
    <dgm:cxn modelId="{51D46C54-9636-4C1E-B1C2-61E80F61CB08}" type="presParOf" srcId="{863129F3-E353-4487-ABA2-9230BDF0CEA0}" destId="{4F46E72B-6E10-4121-B059-B9AFBDFEE53D}" srcOrd="0" destOrd="0" presId="urn:microsoft.com/office/officeart/2005/8/layout/vList6"/>
    <dgm:cxn modelId="{92D59E2E-1A2F-4C17-9D39-B88A83CB197B}" type="presParOf" srcId="{863129F3-E353-4487-ABA2-9230BDF0CEA0}" destId="{B97766D4-BDE9-4317-9B50-12FF54E000F9}" srcOrd="1" destOrd="0" presId="urn:microsoft.com/office/officeart/2005/8/layout/vList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2762C-03F5-45CB-8960-CC8C0BC3C816}">
      <dsp:nvSpPr>
        <dsp:cNvPr id="0" name=""/>
        <dsp:cNvSpPr/>
      </dsp:nvSpPr>
      <dsp:spPr>
        <a:xfrm>
          <a:off x="2964335" y="108192"/>
          <a:ext cx="6395405" cy="1636498"/>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Stage 1: Report published</a:t>
          </a:r>
          <a:endParaRPr lang="en-FM" sz="2800" b="1" kern="1200" dirty="0"/>
        </a:p>
        <a:p>
          <a:pPr marL="285750" lvl="1" indent="-285750" algn="l" defTabSz="1244600">
            <a:lnSpc>
              <a:spcPct val="90000"/>
            </a:lnSpc>
            <a:spcBef>
              <a:spcPct val="0"/>
            </a:spcBef>
            <a:spcAft>
              <a:spcPct val="15000"/>
            </a:spcAft>
            <a:buChar char="•"/>
          </a:pPr>
          <a:r>
            <a:rPr lang="en-US" sz="2800" b="1" kern="1200" dirty="0"/>
            <a:t>Stage 2: Subnational surveys (State level)</a:t>
          </a:r>
          <a:endParaRPr lang="en-FM" sz="2800" b="1" kern="1200" dirty="0"/>
        </a:p>
      </dsp:txBody>
      <dsp:txXfrm>
        <a:off x="2964335" y="312754"/>
        <a:ext cx="5781718" cy="1227374"/>
      </dsp:txXfrm>
    </dsp:sp>
    <dsp:sp modelId="{A306FA3C-C407-4C39-963A-21C3665DF8AB}">
      <dsp:nvSpPr>
        <dsp:cNvPr id="0" name=""/>
        <dsp:cNvSpPr/>
      </dsp:nvSpPr>
      <dsp:spPr>
        <a:xfrm>
          <a:off x="0" y="0"/>
          <a:ext cx="2961866" cy="18511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Workforce Needs Assessment</a:t>
          </a:r>
          <a:endParaRPr lang="en-FM" sz="3200" b="1" kern="1200" dirty="0"/>
        </a:p>
      </dsp:txBody>
      <dsp:txXfrm>
        <a:off x="90367" y="90367"/>
        <a:ext cx="2781132" cy="1670446"/>
      </dsp:txXfrm>
    </dsp:sp>
    <dsp:sp modelId="{B97766D4-BDE9-4317-9B50-12FF54E000F9}">
      <dsp:nvSpPr>
        <dsp:cNvPr id="0" name=""/>
        <dsp:cNvSpPr/>
      </dsp:nvSpPr>
      <dsp:spPr>
        <a:xfrm>
          <a:off x="2897562" y="2037149"/>
          <a:ext cx="6461561" cy="2165121"/>
        </a:xfrm>
        <a:prstGeom prst="rightArrow">
          <a:avLst>
            <a:gd name="adj1" fmla="val 75000"/>
            <a:gd name="adj2" fmla="val 50000"/>
          </a:avLst>
        </a:prstGeom>
        <a:solidFill>
          <a:schemeClr val="accent5">
            <a:tint val="40000"/>
            <a:alpha val="90000"/>
            <a:hueOff val="-6739761"/>
            <a:satOff val="-22832"/>
            <a:lumOff val="-2928"/>
            <a:alphaOff val="0"/>
          </a:schemeClr>
        </a:solidFill>
        <a:ln w="25400" cap="flat" cmpd="sng" algn="ctr">
          <a:solidFill>
            <a:schemeClr val="accent5">
              <a:tint val="40000"/>
              <a:alpha val="90000"/>
              <a:hueOff val="-6739761"/>
              <a:satOff val="-22832"/>
              <a:lumOff val="-29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Phases 1 &amp; 2 complete; Report published</a:t>
          </a:r>
          <a:endParaRPr lang="en-FM" sz="2800" b="1" kern="1200" dirty="0"/>
        </a:p>
        <a:p>
          <a:pPr marL="285750" lvl="1" indent="-285750" algn="l" defTabSz="1244600">
            <a:lnSpc>
              <a:spcPct val="90000"/>
            </a:lnSpc>
            <a:spcBef>
              <a:spcPct val="0"/>
            </a:spcBef>
            <a:spcAft>
              <a:spcPct val="15000"/>
            </a:spcAft>
            <a:buChar char="•"/>
          </a:pPr>
          <a:r>
            <a:rPr lang="en-US" sz="2800" b="1" kern="1200" dirty="0"/>
            <a:t>Phase 3: Implementation of recommendations</a:t>
          </a:r>
          <a:endParaRPr lang="en-FM" sz="2800" b="1" kern="1200" dirty="0"/>
        </a:p>
      </dsp:txBody>
      <dsp:txXfrm>
        <a:off x="2897562" y="2307789"/>
        <a:ext cx="5649641" cy="1623841"/>
      </dsp:txXfrm>
    </dsp:sp>
    <dsp:sp modelId="{4F46E72B-6E10-4121-B059-B9AFBDFEE53D}">
      <dsp:nvSpPr>
        <dsp:cNvPr id="0" name=""/>
        <dsp:cNvSpPr/>
      </dsp:nvSpPr>
      <dsp:spPr>
        <a:xfrm>
          <a:off x="3084" y="2147322"/>
          <a:ext cx="2894478" cy="1944775"/>
        </a:xfrm>
        <a:prstGeom prst="roundRect">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Curriculum Review</a:t>
          </a:r>
          <a:endParaRPr lang="en-FM" sz="3200" b="1" kern="1200" dirty="0"/>
        </a:p>
      </dsp:txBody>
      <dsp:txXfrm>
        <a:off x="98020" y="2242258"/>
        <a:ext cx="2704606" cy="175490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0B2BE49A-109F-CDF1-A695-6B598FAE3553}"/>
            </a:ext>
          </a:extLst>
        </p:cNvPr>
        <p:cNvGrpSpPr/>
        <p:nvPr/>
      </p:nvGrpSpPr>
      <p:grpSpPr>
        <a:xfrm>
          <a:off x="0" y="0"/>
          <a:ext cx="0" cy="0"/>
          <a:chOff x="0" y="0"/>
          <a:chExt cx="0" cy="0"/>
        </a:xfrm>
      </p:grpSpPr>
      <p:sp>
        <p:nvSpPr>
          <p:cNvPr id="321" name="Google Shape;321;p10:notes">
            <a:extLst>
              <a:ext uri="{FF2B5EF4-FFF2-40B4-BE49-F238E27FC236}">
                <a16:creationId xmlns:a16="http://schemas.microsoft.com/office/drawing/2014/main" id="{7AD19E0C-6AB4-DFD4-36E7-79F5966723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a:extLst>
              <a:ext uri="{FF2B5EF4-FFF2-40B4-BE49-F238E27FC236}">
                <a16:creationId xmlns:a16="http://schemas.microsoft.com/office/drawing/2014/main" id="{087BADF0-8DB0-076F-F5B3-957A62C6C66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1432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2956DAB1-EEAC-D3C9-EC4B-4D682E52020C}"/>
            </a:ext>
          </a:extLst>
        </p:cNvPr>
        <p:cNvGrpSpPr/>
        <p:nvPr/>
      </p:nvGrpSpPr>
      <p:grpSpPr>
        <a:xfrm>
          <a:off x="0" y="0"/>
          <a:ext cx="0" cy="0"/>
          <a:chOff x="0" y="0"/>
          <a:chExt cx="0" cy="0"/>
        </a:xfrm>
      </p:grpSpPr>
      <p:sp>
        <p:nvSpPr>
          <p:cNvPr id="321" name="Google Shape;321;p10:notes">
            <a:extLst>
              <a:ext uri="{FF2B5EF4-FFF2-40B4-BE49-F238E27FC236}">
                <a16:creationId xmlns:a16="http://schemas.microsoft.com/office/drawing/2014/main" id="{BAE8A9AF-EBBE-E3BC-AD16-B4E39B6FB7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a:extLst>
              <a:ext uri="{FF2B5EF4-FFF2-40B4-BE49-F238E27FC236}">
                <a16:creationId xmlns:a16="http://schemas.microsoft.com/office/drawing/2014/main" id="{2B269A17-D459-FA67-21E3-16884009F8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7735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4F69F060-A923-E8BC-049C-212B21D69637}"/>
            </a:ext>
          </a:extLst>
        </p:cNvPr>
        <p:cNvGrpSpPr/>
        <p:nvPr/>
      </p:nvGrpSpPr>
      <p:grpSpPr>
        <a:xfrm>
          <a:off x="0" y="0"/>
          <a:ext cx="0" cy="0"/>
          <a:chOff x="0" y="0"/>
          <a:chExt cx="0" cy="0"/>
        </a:xfrm>
      </p:grpSpPr>
      <p:sp>
        <p:nvSpPr>
          <p:cNvPr id="321" name="Google Shape;321;p10:notes">
            <a:extLst>
              <a:ext uri="{FF2B5EF4-FFF2-40B4-BE49-F238E27FC236}">
                <a16:creationId xmlns:a16="http://schemas.microsoft.com/office/drawing/2014/main" id="{D73520BA-3F0E-E041-17AA-E15E3DA8A8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a:extLst>
              <a:ext uri="{FF2B5EF4-FFF2-40B4-BE49-F238E27FC236}">
                <a16:creationId xmlns:a16="http://schemas.microsoft.com/office/drawing/2014/main" id="{1EF31BD0-7213-500E-1F6C-B3A7A7B548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5807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926677" y="4387136"/>
            <a:ext cx="5096722" cy="4156234"/>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945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9" name="Google Shape;2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879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9" name="Google Shape;2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6"/>
          <p:cNvSpPr>
            <a:spLocks noGrp="1"/>
          </p:cNvSpPr>
          <p:nvPr>
            <p:ph type="pic" idx="2"/>
          </p:nvPr>
        </p:nvSpPr>
        <p:spPr>
          <a:xfrm>
            <a:off x="5183188" y="987425"/>
            <a:ext cx="6172200" cy="4873625"/>
          </a:xfrm>
          <a:prstGeom prst="rect">
            <a:avLst/>
          </a:prstGeom>
          <a:noFill/>
          <a:ln>
            <a:noFill/>
          </a:ln>
        </p:spPr>
      </p:sp>
      <p:sp>
        <p:nvSpPr>
          <p:cNvPr id="73" name="Google Shape;73;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7"/>
        <p:cNvGrpSpPr/>
        <p:nvPr/>
      </p:nvGrpSpPr>
      <p:grpSpPr>
        <a:xfrm>
          <a:off x="0" y="0"/>
          <a:ext cx="0" cy="0"/>
          <a:chOff x="0" y="0"/>
          <a:chExt cx="0" cy="0"/>
        </a:xfrm>
      </p:grpSpPr>
      <p:sp>
        <p:nvSpPr>
          <p:cNvPr id="28" name="Google Shape;28;p28"/>
          <p:cNvSpPr txBox="1">
            <a:spLocks noGrp="1"/>
          </p:cNvSpPr>
          <p:nvPr>
            <p:ph type="body" idx="1"/>
          </p:nvPr>
        </p:nvSpPr>
        <p:spPr>
          <a:xfrm>
            <a:off x="600670" y="5929931"/>
            <a:ext cx="10985502" cy="3184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180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29" name="Google Shape;29;p28"/>
          <p:cNvSpPr txBox="1">
            <a:spLocks noGrp="1"/>
          </p:cNvSpPr>
          <p:nvPr>
            <p:ph type="title"/>
          </p:nvPr>
        </p:nvSpPr>
        <p:spPr>
          <a:xfrm>
            <a:off x="603248" y="1287496"/>
            <a:ext cx="10985502" cy="23241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58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0" name="Google Shape;30;p28"/>
          <p:cNvSpPr txBox="1">
            <a:spLocks noGrp="1"/>
          </p:cNvSpPr>
          <p:nvPr>
            <p:ph type="body" idx="2"/>
          </p:nvPr>
        </p:nvSpPr>
        <p:spPr>
          <a:xfrm>
            <a:off x="600671" y="3611595"/>
            <a:ext cx="10985501" cy="9525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2750" b="1"/>
            </a:lvl1pPr>
            <a:lvl2pPr marL="914400" lvl="1" indent="-228600" algn="l">
              <a:lnSpc>
                <a:spcPct val="100000"/>
              </a:lnSpc>
              <a:spcBef>
                <a:spcPts val="0"/>
              </a:spcBef>
              <a:spcAft>
                <a:spcPts val="0"/>
              </a:spcAft>
              <a:buClr>
                <a:srgbClr val="000000"/>
              </a:buClr>
              <a:buSzPts val="5500"/>
              <a:buFont typeface="Helvetica Neue"/>
              <a:buNone/>
              <a:defRPr sz="2750" b="1"/>
            </a:lvl2pPr>
            <a:lvl3pPr marL="1371600" lvl="2" indent="-228600" algn="l">
              <a:lnSpc>
                <a:spcPct val="100000"/>
              </a:lnSpc>
              <a:spcBef>
                <a:spcPts val="0"/>
              </a:spcBef>
              <a:spcAft>
                <a:spcPts val="0"/>
              </a:spcAft>
              <a:buClr>
                <a:srgbClr val="000000"/>
              </a:buClr>
              <a:buSzPts val="5500"/>
              <a:buFont typeface="Helvetica Neue"/>
              <a:buNone/>
              <a:defRPr sz="2750" b="1"/>
            </a:lvl3pPr>
            <a:lvl4pPr marL="1828800" lvl="3" indent="-228600" algn="l">
              <a:lnSpc>
                <a:spcPct val="100000"/>
              </a:lnSpc>
              <a:spcBef>
                <a:spcPts val="0"/>
              </a:spcBef>
              <a:spcAft>
                <a:spcPts val="0"/>
              </a:spcAft>
              <a:buClr>
                <a:srgbClr val="000000"/>
              </a:buClr>
              <a:buSzPts val="5500"/>
              <a:buFont typeface="Helvetica Neue"/>
              <a:buNone/>
              <a:defRPr sz="2750" b="1"/>
            </a:lvl4pPr>
            <a:lvl5pPr marL="2286000" lvl="4" indent="-228600" algn="l">
              <a:lnSpc>
                <a:spcPct val="100000"/>
              </a:lnSpc>
              <a:spcBef>
                <a:spcPts val="0"/>
              </a:spcBef>
              <a:spcAft>
                <a:spcPts val="0"/>
              </a:spcAft>
              <a:buClr>
                <a:srgbClr val="000000"/>
              </a:buClr>
              <a:buSzPts val="5500"/>
              <a:buFont typeface="Helvetica Neue"/>
              <a:buNone/>
              <a:defRPr sz="2750" b="1"/>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31" name="Google Shape;31;p28"/>
          <p:cNvSpPr txBox="1">
            <a:spLocks noGrp="1"/>
          </p:cNvSpPr>
          <p:nvPr>
            <p:ph type="sldNum" idx="12"/>
          </p:nvPr>
        </p:nvSpPr>
        <p:spPr>
          <a:xfrm>
            <a:off x="6000750" y="6209709"/>
            <a:ext cx="184253" cy="5180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800"/>
              <a:buFont typeface="Helvetica Neue"/>
              <a:buNone/>
              <a:defRPr sz="900" b="0" i="0" u="none" strike="noStrike" cap="none">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hyperlink" Target="https://www.comfsm.edu.fm/wp-content/uploads/2026/05/FSM-Workforce-Needs-Assessment-Stage-1-Report.pdf" TargetMode="External"/><Relationship Id="rId3" Type="http://schemas.openxmlformats.org/officeDocument/2006/relationships/image" Target="../media/image2.jpg"/><Relationship Id="rId7" Type="http://schemas.openxmlformats.org/officeDocument/2006/relationships/image" Target="../media/image6.png"/><Relationship Id="rId12"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diagramColors" Target="../diagrams/colors1.xml"/><Relationship Id="rId5" Type="http://schemas.openxmlformats.org/officeDocument/2006/relationships/image" Target="../media/image4.jpg"/><Relationship Id="rId10" Type="http://schemas.openxmlformats.org/officeDocument/2006/relationships/diagramQuickStyle" Target="../diagrams/quickStyle1.xml"/><Relationship Id="rId4" Type="http://schemas.openxmlformats.org/officeDocument/2006/relationships/image" Target="../media/image3.jpg"/><Relationship Id="rId9" Type="http://schemas.openxmlformats.org/officeDocument/2006/relationships/diagramLayout" Target="../diagrams/layout1.xml"/><Relationship Id="rId14" Type="http://schemas.openxmlformats.org/officeDocument/2006/relationships/hyperlink" Target="https://www.comfsm.edu.fm/wp-content/uploads/2026/06/21st-Century-Curriculum-Project-Final-Report.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38.emf"/><Relationship Id="rId4" Type="http://schemas.openxmlformats.org/officeDocument/2006/relationships/image" Target="../media/image3.jpg"/><Relationship Id="rId9"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wJsnlSiyH3Y?feature=oembed" TargetMode="Externa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collegedunia.com/usa/article/us-education-systemhigher-education" TargetMode="Externa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jp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jp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mailto:national@comfsm.f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4.jpg"/><Relationship Id="rId4" Type="http://schemas.openxmlformats.org/officeDocument/2006/relationships/image" Target="../media/image3.jp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
          <p:cNvSpPr/>
          <p:nvPr/>
        </p:nvSpPr>
        <p:spPr>
          <a:xfrm>
            <a:off x="-20781" y="3822142"/>
            <a:ext cx="12233562" cy="3567599"/>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0" y="3331779"/>
            <a:ext cx="12192000" cy="620111"/>
          </a:xfrm>
          <a:prstGeom prst="rect">
            <a:avLst/>
          </a:prstGeom>
          <a:solidFill>
            <a:srgbClr val="8DA9D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3411204" y="3349466"/>
            <a:ext cx="47820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3200" b="1" i="0" u="none" strike="noStrike" cap="none">
                <a:solidFill>
                  <a:srgbClr val="1E4E79"/>
                </a:solidFill>
                <a:latin typeface="Arial Rounded"/>
                <a:ea typeface="Arial Rounded"/>
                <a:cs typeface="Arial Rounded"/>
                <a:sym typeface="Arial Rounded"/>
              </a:rPr>
              <a:t>Office of the President</a:t>
            </a:r>
            <a:endParaRPr sz="3200" b="1" i="0" u="none" strike="noStrike" cap="none">
              <a:solidFill>
                <a:srgbClr val="1E4E79"/>
              </a:solidFill>
              <a:latin typeface="Arial Rounded"/>
              <a:ea typeface="Arial Rounded"/>
              <a:cs typeface="Arial Rounded"/>
              <a:sym typeface="Arial Rounded"/>
            </a:endParaRPr>
          </a:p>
        </p:txBody>
      </p:sp>
      <p:pic>
        <p:nvPicPr>
          <p:cNvPr id="96" name="Google Shape;96;p1"/>
          <p:cNvPicPr preferRelativeResize="0"/>
          <p:nvPr/>
        </p:nvPicPr>
        <p:blipFill rotWithShape="1">
          <a:blip r:embed="rId3">
            <a:alphaModFix/>
          </a:blip>
          <a:srcRect/>
          <a:stretch/>
        </p:blipFill>
        <p:spPr>
          <a:xfrm>
            <a:off x="98714" y="224013"/>
            <a:ext cx="2617076" cy="2617076"/>
          </a:xfrm>
          <a:prstGeom prst="rect">
            <a:avLst/>
          </a:prstGeom>
          <a:noFill/>
          <a:ln>
            <a:noFill/>
          </a:ln>
        </p:spPr>
      </p:pic>
      <p:sp>
        <p:nvSpPr>
          <p:cNvPr id="97" name="Google Shape;97;p1"/>
          <p:cNvSpPr txBox="1"/>
          <p:nvPr/>
        </p:nvSpPr>
        <p:spPr>
          <a:xfrm>
            <a:off x="2773894" y="752539"/>
            <a:ext cx="485608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2060"/>
                </a:solidFill>
                <a:latin typeface="Times New Roman"/>
                <a:ea typeface="Times New Roman"/>
                <a:cs typeface="Times New Roman"/>
                <a:sym typeface="Times New Roman"/>
              </a:rPr>
              <a:t>College of Micronesia-FSM</a:t>
            </a:r>
            <a:endParaRPr sz="1400" b="0" i="0" u="none" strike="noStrike" cap="none">
              <a:solidFill>
                <a:srgbClr val="000000"/>
              </a:solidFill>
              <a:latin typeface="Arial"/>
              <a:ea typeface="Arial"/>
              <a:cs typeface="Arial"/>
              <a:sym typeface="Arial"/>
            </a:endParaRPr>
          </a:p>
        </p:txBody>
      </p:sp>
      <p:sp>
        <p:nvSpPr>
          <p:cNvPr id="98" name="Google Shape;98;p1"/>
          <p:cNvSpPr txBox="1"/>
          <p:nvPr/>
        </p:nvSpPr>
        <p:spPr>
          <a:xfrm>
            <a:off x="2921875" y="1597996"/>
            <a:ext cx="92701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Monda"/>
                <a:ea typeface="Monda"/>
                <a:cs typeface="Monda"/>
                <a:sym typeface="Monda"/>
              </a:rPr>
              <a:t>Yap | Chuuk | Pohnpei | Kosrae</a:t>
            </a:r>
            <a:endParaRPr sz="1400" b="0" i="0" u="none" strike="noStrike" cap="none">
              <a:solidFill>
                <a:srgbClr val="000000"/>
              </a:solidFill>
              <a:latin typeface="Arial"/>
              <a:ea typeface="Arial"/>
              <a:cs typeface="Arial"/>
              <a:sym typeface="Arial"/>
            </a:endParaRPr>
          </a:p>
        </p:txBody>
      </p:sp>
      <p:sp>
        <p:nvSpPr>
          <p:cNvPr id="99" name="Google Shape;99;p1"/>
          <p:cNvSpPr txBox="1"/>
          <p:nvPr/>
        </p:nvSpPr>
        <p:spPr>
          <a:xfrm>
            <a:off x="2578977" y="2286307"/>
            <a:ext cx="7204064"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1E4E79"/>
                </a:solidFill>
                <a:latin typeface="Arial"/>
                <a:ea typeface="Arial"/>
                <a:cs typeface="Arial"/>
                <a:sym typeface="Arial"/>
              </a:rPr>
              <a:t>College of Micronesia-FSM is accredited by the Accrediting Commission for Community and Junior Colleges</a:t>
            </a:r>
            <a:endParaRPr sz="1050" b="1" i="0" u="none" strike="noStrike" cap="none">
              <a:solidFill>
                <a:srgbClr val="1E4E79"/>
              </a:solidFill>
              <a:latin typeface="Monda"/>
              <a:ea typeface="Monda"/>
              <a:cs typeface="Monda"/>
              <a:sym typeface="Monda"/>
            </a:endParaRPr>
          </a:p>
        </p:txBody>
      </p:sp>
      <p:sp>
        <p:nvSpPr>
          <p:cNvPr id="100" name="Google Shape;100;p1"/>
          <p:cNvSpPr txBox="1"/>
          <p:nvPr/>
        </p:nvSpPr>
        <p:spPr>
          <a:xfrm>
            <a:off x="2064410" y="7020450"/>
            <a:ext cx="93805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BOR Meeting Presentation by President Theresa Koroivulaono (Ph. D): December 3-6, 2025</a:t>
            </a:r>
            <a:endParaRPr sz="1400" b="0" i="0" u="none" strike="noStrike" cap="none">
              <a:solidFill>
                <a:schemeClr val="lt1"/>
              </a:solidFill>
              <a:latin typeface="Arial"/>
              <a:ea typeface="Arial"/>
              <a:cs typeface="Arial"/>
              <a:sym typeface="Arial"/>
            </a:endParaRPr>
          </a:p>
        </p:txBody>
      </p:sp>
      <p:sp>
        <p:nvSpPr>
          <p:cNvPr id="101" name="Google Shape;101;p1"/>
          <p:cNvSpPr txBox="1"/>
          <p:nvPr/>
        </p:nvSpPr>
        <p:spPr>
          <a:xfrm>
            <a:off x="1990053" y="4270473"/>
            <a:ext cx="8016586"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chemeClr val="lt1"/>
                </a:solidFill>
                <a:latin typeface="Arial Black"/>
                <a:ea typeface="Arial Black"/>
                <a:cs typeface="Arial Black"/>
                <a:sym typeface="Arial Black"/>
              </a:rPr>
              <a:t>Intentional transformational journeys at COMFSM</a:t>
            </a:r>
          </a:p>
          <a:p>
            <a:pPr marL="0" marR="0" lvl="0" indent="0" algn="ctr" rtl="0">
              <a:lnSpc>
                <a:spcPct val="100000"/>
              </a:lnSpc>
              <a:spcBef>
                <a:spcPts val="0"/>
              </a:spcBef>
              <a:spcAft>
                <a:spcPts val="0"/>
              </a:spcAft>
              <a:buNone/>
            </a:pPr>
            <a:r>
              <a:rPr lang="en-US" sz="1800" dirty="0">
                <a:solidFill>
                  <a:schemeClr val="lt1"/>
                </a:solidFill>
                <a:latin typeface="Arial" panose="020B0604020202020204" pitchFamily="34" charset="0"/>
                <a:ea typeface="Arial Black"/>
                <a:cs typeface="Arial" panose="020B0604020202020204" pitchFamily="34" charset="0"/>
                <a:sym typeface="Arial Black"/>
              </a:rPr>
              <a:t>Board of Regents Meeting</a:t>
            </a:r>
          </a:p>
          <a:p>
            <a:pPr marL="0" marR="0" lvl="0" indent="0" algn="ctr" rtl="0">
              <a:lnSpc>
                <a:spcPct val="100000"/>
              </a:lnSpc>
              <a:spcBef>
                <a:spcPts val="0"/>
              </a:spcBef>
              <a:spcAft>
                <a:spcPts val="0"/>
              </a:spcAft>
              <a:buNone/>
            </a:pPr>
            <a:r>
              <a:rPr lang="en-US" sz="1800" dirty="0">
                <a:solidFill>
                  <a:schemeClr val="lt1"/>
                </a:solidFill>
                <a:latin typeface="Arial" panose="020B0604020202020204" pitchFamily="34" charset="0"/>
                <a:ea typeface="Arial Black"/>
                <a:cs typeface="Arial" panose="020B0604020202020204" pitchFamily="34" charset="0"/>
                <a:sym typeface="Arial Black"/>
              </a:rPr>
              <a:t>June</a:t>
            </a:r>
            <a:r>
              <a:rPr lang="en-US" sz="1800" b="0" i="0" u="none" strike="noStrike" cap="none" dirty="0">
                <a:solidFill>
                  <a:schemeClr val="lt1"/>
                </a:solidFill>
                <a:latin typeface="Arial" panose="020B0604020202020204" pitchFamily="34" charset="0"/>
                <a:ea typeface="Arial Black"/>
                <a:cs typeface="Arial" panose="020B0604020202020204" pitchFamily="34" charset="0"/>
                <a:sym typeface="Arial Black"/>
              </a:rPr>
              <a:t> 9-11, 2026</a:t>
            </a:r>
          </a:p>
          <a:p>
            <a:pPr marL="0" marR="0" lvl="0" indent="0" algn="ctr" rtl="0">
              <a:lnSpc>
                <a:spcPct val="100000"/>
              </a:lnSpc>
              <a:spcBef>
                <a:spcPts val="0"/>
              </a:spcBef>
              <a:spcAft>
                <a:spcPts val="0"/>
              </a:spcAft>
              <a:buNone/>
            </a:pPr>
            <a:r>
              <a:rPr lang="en-US" sz="1800" b="0" i="0" u="none" strike="noStrike" cap="none" dirty="0">
                <a:solidFill>
                  <a:schemeClr val="lt1"/>
                </a:solidFill>
                <a:latin typeface="Arial" panose="020B0604020202020204" pitchFamily="34" charset="0"/>
                <a:ea typeface="Arial Black"/>
                <a:cs typeface="Arial" panose="020B0604020202020204" pitchFamily="34" charset="0"/>
                <a:sym typeface="Arial Black"/>
              </a:rPr>
              <a:t>Kosrae Campus</a:t>
            </a:r>
          </a:p>
          <a:p>
            <a:pPr marL="0" marR="0" lvl="0" indent="0" algn="ctr" rtl="0">
              <a:lnSpc>
                <a:spcPct val="100000"/>
              </a:lnSpc>
              <a:spcBef>
                <a:spcPts val="0"/>
              </a:spcBef>
              <a:spcAft>
                <a:spcPts val="0"/>
              </a:spcAft>
              <a:buNone/>
            </a:pPr>
            <a:r>
              <a:rPr lang="en-US" sz="1800" b="0" i="0" u="none" strike="noStrike" cap="none" dirty="0">
                <a:solidFill>
                  <a:schemeClr val="lt1"/>
                </a:solidFill>
                <a:latin typeface="Arial" panose="020B0604020202020204" pitchFamily="34" charset="0"/>
                <a:ea typeface="Arial Black"/>
                <a:cs typeface="Arial" panose="020B0604020202020204" pitchFamily="34" charset="0"/>
                <a:sym typeface="Arial Black"/>
              </a:rPr>
              <a:t>Kosrae</a:t>
            </a:r>
            <a:endParaRPr sz="1800" b="0" i="0" u="none" strike="noStrike" cap="none" dirty="0">
              <a:solidFill>
                <a:schemeClr val="lt1"/>
              </a:solidFill>
              <a:latin typeface="Arial" panose="020B0604020202020204" pitchFamily="34" charset="0"/>
              <a:ea typeface="Arial Black"/>
              <a:cs typeface="Arial" panose="020B0604020202020204" pitchFamily="34" charset="0"/>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8"/>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59" name="Google Shape;259;p8"/>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60" name="Google Shape;260;p8"/>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61" name="Google Shape;261;p8"/>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8"/>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63" name="Google Shape;263;p8"/>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64" name="Google Shape;264;p8"/>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8"/>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6" name="Google Shape;266;p8"/>
          <p:cNvPicPr preferRelativeResize="0"/>
          <p:nvPr/>
        </p:nvPicPr>
        <p:blipFill rotWithShape="1">
          <a:blip r:embed="rId6">
            <a:alphaModFix/>
          </a:blip>
          <a:srcRect/>
          <a:stretch/>
        </p:blipFill>
        <p:spPr>
          <a:xfrm>
            <a:off x="204299" y="2936972"/>
            <a:ext cx="1399541" cy="1399541"/>
          </a:xfrm>
          <a:prstGeom prst="ellipse">
            <a:avLst/>
          </a:prstGeom>
          <a:noFill/>
          <a:ln>
            <a:noFill/>
          </a:ln>
        </p:spPr>
      </p:pic>
      <p:pic>
        <p:nvPicPr>
          <p:cNvPr id="267" name="Google Shape;267;p8"/>
          <p:cNvPicPr preferRelativeResize="0">
            <a:picLocks noGrp="1"/>
          </p:cNvPicPr>
          <p:nvPr>
            <p:ph type="body" idx="1"/>
          </p:nvPr>
        </p:nvPicPr>
        <p:blipFill rotWithShape="1">
          <a:blip r:embed="rId7">
            <a:alphaModFix/>
          </a:blip>
          <a:srcRect/>
          <a:stretch/>
        </p:blipFill>
        <p:spPr>
          <a:xfrm>
            <a:off x="1841106" y="1050942"/>
            <a:ext cx="10330544" cy="5888269"/>
          </a:xfrm>
          <a:prstGeom prst="rect">
            <a:avLst/>
          </a:prstGeom>
          <a:noFill/>
          <a:ln w="9525" cap="flat" cmpd="sng">
            <a:solidFill>
              <a:srgbClr val="7030A0"/>
            </a:solidFill>
            <a:prstDash val="solid"/>
            <a:round/>
            <a:headEnd type="none" w="sm" len="sm"/>
            <a:tailEnd type="none" w="sm" len="sm"/>
          </a:ln>
        </p:spPr>
      </p:pic>
      <p:pic>
        <p:nvPicPr>
          <p:cNvPr id="4" name="Picture 3">
            <a:extLst>
              <a:ext uri="{FF2B5EF4-FFF2-40B4-BE49-F238E27FC236}">
                <a16:creationId xmlns:a16="http://schemas.microsoft.com/office/drawing/2014/main" id="{31C3EEB5-6AB4-4F52-8C64-7BFB4ED3A2C1}"/>
              </a:ext>
            </a:extLst>
          </p:cNvPr>
          <p:cNvPicPr>
            <a:picLocks noChangeAspect="1"/>
          </p:cNvPicPr>
          <p:nvPr/>
        </p:nvPicPr>
        <p:blipFill rotWithShape="1">
          <a:blip r:embed="rId8"/>
          <a:srcRect l="32424" t="9192" r="21288" b="656"/>
          <a:stretch/>
        </p:blipFill>
        <p:spPr>
          <a:xfrm rot="5400000">
            <a:off x="4951367" y="280969"/>
            <a:ext cx="3446014" cy="67115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TextBox 28">
            <a:extLst>
              <a:ext uri="{FF2B5EF4-FFF2-40B4-BE49-F238E27FC236}">
                <a16:creationId xmlns:a16="http://schemas.microsoft.com/office/drawing/2014/main" id="{53DC425F-8FD2-40D3-BA55-6A5C6581049C}"/>
              </a:ext>
            </a:extLst>
          </p:cNvPr>
          <p:cNvSpPr txBox="1"/>
          <p:nvPr/>
        </p:nvSpPr>
        <p:spPr>
          <a:xfrm>
            <a:off x="1969458" y="5609696"/>
            <a:ext cx="10073840" cy="1200329"/>
          </a:xfrm>
          <a:prstGeom prst="rect">
            <a:avLst/>
          </a:prstGeom>
          <a:solidFill>
            <a:schemeClr val="accent2">
              <a:lumMod val="40000"/>
              <a:lumOff val="60000"/>
            </a:schemeClr>
          </a:solidFill>
        </p:spPr>
        <p:txBody>
          <a:bodyPr wrap="square">
            <a:spAutoFit/>
          </a:bodyPr>
          <a:lstStyle/>
          <a:p>
            <a:r>
              <a:rPr lang="en-US" sz="2400" dirty="0">
                <a:solidFill>
                  <a:srgbClr val="222222"/>
                </a:solidFill>
                <a:latin typeface="Abadi" panose="020B0604020104020204" pitchFamily="34" charset="0"/>
                <a:ea typeface="Times New Roman" panose="02020603050405020304" pitchFamily="18" charset="0"/>
              </a:rPr>
              <a:t>D</a:t>
            </a:r>
            <a:r>
              <a:rPr lang="en-US" sz="2400" dirty="0">
                <a:solidFill>
                  <a:srgbClr val="222222"/>
                </a:solidFill>
                <a:effectLst/>
                <a:latin typeface="Abadi" panose="020B0604020104020204" pitchFamily="34" charset="0"/>
                <a:ea typeface="Times New Roman" panose="02020603050405020304" pitchFamily="18" charset="0"/>
              </a:rPr>
              <a:t>irect private sector involvement with National, State governments and education providers is vital for growing the economy through employment-generation and incentivized initiatives.</a:t>
            </a:r>
            <a:endParaRPr lang="en-FM" sz="2400" dirty="0">
              <a:latin typeface="Abadi" panose="020B0604020104020204" pitchFamily="34" charset="0"/>
            </a:endParaRPr>
          </a:p>
        </p:txBody>
      </p:sp>
      <p:sp>
        <p:nvSpPr>
          <p:cNvPr id="31" name="TextBox 30">
            <a:extLst>
              <a:ext uri="{FF2B5EF4-FFF2-40B4-BE49-F238E27FC236}">
                <a16:creationId xmlns:a16="http://schemas.microsoft.com/office/drawing/2014/main" id="{1BA17442-C4AB-44CE-A5C6-C4A2E0BA79B1}"/>
              </a:ext>
            </a:extLst>
          </p:cNvPr>
          <p:cNvSpPr txBox="1"/>
          <p:nvPr/>
        </p:nvSpPr>
        <p:spPr>
          <a:xfrm>
            <a:off x="2572805" y="1263309"/>
            <a:ext cx="8711722" cy="468911"/>
          </a:xfrm>
          <a:prstGeom prst="rect">
            <a:avLst/>
          </a:prstGeom>
          <a:solidFill>
            <a:schemeClr val="accent2">
              <a:lumMod val="40000"/>
              <a:lumOff val="60000"/>
            </a:schemeClr>
          </a:solidFill>
        </p:spPr>
        <p:txBody>
          <a:bodyPr wrap="square">
            <a:spAutoFit/>
          </a:bodyPr>
          <a:lstStyle/>
          <a:p>
            <a:pPr>
              <a:lnSpc>
                <a:spcPct val="107000"/>
              </a:lnSpc>
              <a:spcAft>
                <a:spcPts val="800"/>
              </a:spcAft>
            </a:pPr>
            <a:r>
              <a:rPr lang="en-US" sz="2400" dirty="0">
                <a:solidFill>
                  <a:srgbClr val="222222"/>
                </a:solidFill>
                <a:effectLst/>
                <a:latin typeface="Abadi" panose="020B0604020104020204" pitchFamily="34" charset="0"/>
                <a:ea typeface="Times New Roman" panose="02020603050405020304" pitchFamily="18" charset="0"/>
                <a:cs typeface="Calibri" panose="020F0502020204030204" pitchFamily="34" charset="0"/>
              </a:rPr>
              <a:t>Advisory </a:t>
            </a:r>
            <a:r>
              <a:rPr lang="en-US" sz="2400" dirty="0">
                <a:solidFill>
                  <a:srgbClr val="222222"/>
                </a:solidFill>
                <a:latin typeface="Abadi" panose="020B0604020104020204" pitchFamily="34" charset="0"/>
                <a:ea typeface="Times New Roman" panose="02020603050405020304" pitchFamily="18" charset="0"/>
                <a:cs typeface="Calibri" panose="020F0502020204030204" pitchFamily="34" charset="0"/>
              </a:rPr>
              <a:t>C</a:t>
            </a:r>
            <a:r>
              <a:rPr lang="en-US" sz="2400" dirty="0">
                <a:solidFill>
                  <a:srgbClr val="222222"/>
                </a:solidFill>
                <a:effectLst/>
                <a:latin typeface="Abadi" panose="020B0604020104020204" pitchFamily="34" charset="0"/>
                <a:ea typeface="Times New Roman" panose="02020603050405020304" pitchFamily="18" charset="0"/>
                <a:cs typeface="Calibri" panose="020F0502020204030204" pitchFamily="34" charset="0"/>
              </a:rPr>
              <a:t>ouncils, Business </a:t>
            </a:r>
            <a:r>
              <a:rPr lang="en-US" sz="2400" dirty="0">
                <a:solidFill>
                  <a:srgbClr val="222222"/>
                </a:solidFill>
                <a:latin typeface="Abadi" panose="020B0604020104020204" pitchFamily="34" charset="0"/>
                <a:ea typeface="Times New Roman" panose="02020603050405020304" pitchFamily="18" charset="0"/>
                <a:cs typeface="Calibri" panose="020F0502020204030204" pitchFamily="34" charset="0"/>
              </a:rPr>
              <a:t>L</a:t>
            </a:r>
            <a:r>
              <a:rPr lang="en-US" sz="2400" dirty="0">
                <a:solidFill>
                  <a:srgbClr val="222222"/>
                </a:solidFill>
                <a:effectLst/>
                <a:latin typeface="Abadi" panose="020B0604020104020204" pitchFamily="34" charset="0"/>
                <a:ea typeface="Times New Roman" panose="02020603050405020304" pitchFamily="18" charset="0"/>
                <a:cs typeface="Calibri" panose="020F0502020204030204" pitchFamily="34" charset="0"/>
              </a:rPr>
              <a:t>iaison and other Inclusive Practices</a:t>
            </a:r>
            <a:endParaRPr lang="en-FM" sz="2400" dirty="0">
              <a:effectLst/>
              <a:latin typeface="Abadi" panose="020B0604020104020204" pitchFamily="34" charset="0"/>
              <a:ea typeface="Times New Roman" panose="02020603050405020304" pitchFamily="18" charset="0"/>
              <a:cs typeface="Times New Roman" panose="02020603050405020304" pitchFamily="18" charset="0"/>
            </a:endParaRPr>
          </a:p>
        </p:txBody>
      </p:sp>
      <p:sp>
        <p:nvSpPr>
          <p:cNvPr id="32" name="Google Shape;233;p6">
            <a:extLst>
              <a:ext uri="{FF2B5EF4-FFF2-40B4-BE49-F238E27FC236}">
                <a16:creationId xmlns:a16="http://schemas.microsoft.com/office/drawing/2014/main" id="{F4B38698-34C8-4076-81E9-0D8F01552FEC}"/>
              </a:ext>
            </a:extLst>
          </p:cNvPr>
          <p:cNvSpPr txBox="1"/>
          <p:nvPr/>
        </p:nvSpPr>
        <p:spPr>
          <a:xfrm>
            <a:off x="1855994" y="81211"/>
            <a:ext cx="10260068"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chemeClr val="lt1"/>
                </a:solidFill>
                <a:latin typeface="Arial Black"/>
                <a:ea typeface="Arial Black"/>
                <a:cs typeface="Arial Black"/>
                <a:sym typeface="Arial Black"/>
              </a:rPr>
              <a:t>TRIANGULATE PUBLIC, PRIVATE &amp; </a:t>
            </a:r>
          </a:p>
          <a:p>
            <a:pPr marL="0" marR="0" lvl="0" indent="0" algn="ctr" rtl="0">
              <a:lnSpc>
                <a:spcPct val="100000"/>
              </a:lnSpc>
              <a:spcBef>
                <a:spcPts val="0"/>
              </a:spcBef>
              <a:spcAft>
                <a:spcPts val="0"/>
              </a:spcAft>
              <a:buNone/>
            </a:pPr>
            <a:r>
              <a:rPr lang="en-US" sz="2800" b="0" i="0" u="none" strike="noStrike" cap="none" dirty="0">
                <a:solidFill>
                  <a:schemeClr val="lt1"/>
                </a:solidFill>
                <a:latin typeface="Arial Black"/>
                <a:ea typeface="Arial Black"/>
                <a:cs typeface="Arial Black"/>
                <a:sym typeface="Arial Black"/>
              </a:rPr>
              <a:t>EDUCATION SECTORS</a:t>
            </a:r>
            <a:endParaRPr sz="2800" b="0" i="0" u="none" strike="noStrike" cap="none" dirty="0">
              <a:solidFill>
                <a:schemeClr val="lt1"/>
              </a:solidFill>
              <a:latin typeface="Arial Black"/>
              <a:ea typeface="Arial Black"/>
              <a:cs typeface="Arial Black"/>
              <a:sym typeface="Arial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9D36C2ED-CE01-871B-90AE-24CA05D19FFC}"/>
            </a:ext>
          </a:extLst>
        </p:cNvPr>
        <p:cNvGrpSpPr/>
        <p:nvPr/>
      </p:nvGrpSpPr>
      <p:grpSpPr>
        <a:xfrm>
          <a:off x="0" y="0"/>
          <a:ext cx="0" cy="0"/>
          <a:chOff x="0" y="0"/>
          <a:chExt cx="0" cy="0"/>
        </a:xfrm>
      </p:grpSpPr>
      <p:pic>
        <p:nvPicPr>
          <p:cNvPr id="324" name="Google Shape;324;p10">
            <a:extLst>
              <a:ext uri="{FF2B5EF4-FFF2-40B4-BE49-F238E27FC236}">
                <a16:creationId xmlns:a16="http://schemas.microsoft.com/office/drawing/2014/main" id="{09AB469E-FBF7-9E0C-F718-C376CB9D3F64}"/>
              </a:ext>
            </a:extLst>
          </p:cNvPr>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a:extLst>
              <a:ext uri="{FF2B5EF4-FFF2-40B4-BE49-F238E27FC236}">
                <a16:creationId xmlns:a16="http://schemas.microsoft.com/office/drawing/2014/main" id="{2730CBF7-39BE-BFDB-922F-71ACFEE40B25}"/>
              </a:ext>
            </a:extLst>
          </p:cNvPr>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a:extLst>
              <a:ext uri="{FF2B5EF4-FFF2-40B4-BE49-F238E27FC236}">
                <a16:creationId xmlns:a16="http://schemas.microsoft.com/office/drawing/2014/main" id="{86D52E94-0C8D-1DAB-9702-60C4638A1B5F}"/>
              </a:ext>
            </a:extLst>
          </p:cNvPr>
          <p:cNvPicPr preferRelativeResize="0">
            <a:picLocks noGrp="1"/>
          </p:cNvPicPr>
          <p:nvPr>
            <p:ph type="body" idx="1"/>
          </p:nvPr>
        </p:nvPicPr>
        <p:blipFill rotWithShape="1">
          <a:blip r:embed="rId5">
            <a:alphaModFix/>
          </a:blip>
          <a:srcRect/>
          <a:stretch/>
        </p:blipFill>
        <p:spPr>
          <a:xfrm>
            <a:off x="1808140" y="1114942"/>
            <a:ext cx="10330544" cy="5888269"/>
          </a:xfrm>
          <a:prstGeom prst="rect">
            <a:avLst/>
          </a:prstGeom>
          <a:noFill/>
          <a:ln>
            <a:noFill/>
          </a:ln>
        </p:spPr>
      </p:pic>
      <p:pic>
        <p:nvPicPr>
          <p:cNvPr id="327" name="Google Shape;327;p10">
            <a:extLst>
              <a:ext uri="{FF2B5EF4-FFF2-40B4-BE49-F238E27FC236}">
                <a16:creationId xmlns:a16="http://schemas.microsoft.com/office/drawing/2014/main" id="{D3231D9F-2A7D-4461-0085-90D5427091DF}"/>
              </a:ext>
            </a:extLst>
          </p:cNvPr>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a:extLst>
              <a:ext uri="{FF2B5EF4-FFF2-40B4-BE49-F238E27FC236}">
                <a16:creationId xmlns:a16="http://schemas.microsoft.com/office/drawing/2014/main" id="{69000003-B992-3A1E-77CE-6AD494B49E7D}"/>
              </a:ext>
            </a:extLst>
          </p:cNvPr>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a:extLst>
              <a:ext uri="{FF2B5EF4-FFF2-40B4-BE49-F238E27FC236}">
                <a16:creationId xmlns:a16="http://schemas.microsoft.com/office/drawing/2014/main" id="{6B9B78E7-FF95-6DF9-EF52-E07A5EB3C502}"/>
              </a:ext>
            </a:extLst>
          </p:cNvPr>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a:extLst>
              <a:ext uri="{FF2B5EF4-FFF2-40B4-BE49-F238E27FC236}">
                <a16:creationId xmlns:a16="http://schemas.microsoft.com/office/drawing/2014/main" id="{2575E47A-EEF4-E43F-D855-76FB31D0644B}"/>
              </a:ext>
            </a:extLst>
          </p:cNvPr>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a:extLst>
              <a:ext uri="{FF2B5EF4-FFF2-40B4-BE49-F238E27FC236}">
                <a16:creationId xmlns:a16="http://schemas.microsoft.com/office/drawing/2014/main" id="{5C65ABFB-E1B4-C297-6450-E9E51566210D}"/>
              </a:ext>
            </a:extLst>
          </p:cNvPr>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a:extLst>
              <a:ext uri="{FF2B5EF4-FFF2-40B4-BE49-F238E27FC236}">
                <a16:creationId xmlns:a16="http://schemas.microsoft.com/office/drawing/2014/main" id="{52581A87-D73F-DF97-F927-864F7628FD0D}"/>
              </a:ext>
            </a:extLst>
          </p:cNvPr>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a:extLst>
              <a:ext uri="{FF2B5EF4-FFF2-40B4-BE49-F238E27FC236}">
                <a16:creationId xmlns:a16="http://schemas.microsoft.com/office/drawing/2014/main" id="{735F1ACF-870F-AD53-86EF-7CD76014965F}"/>
              </a:ext>
            </a:extLst>
          </p:cNvPr>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a:extLst>
              <a:ext uri="{FF2B5EF4-FFF2-40B4-BE49-F238E27FC236}">
                <a16:creationId xmlns:a16="http://schemas.microsoft.com/office/drawing/2014/main" id="{456EA683-DAAC-A400-8D49-BC46D794F02A}"/>
              </a:ext>
            </a:extLst>
          </p:cNvPr>
          <p:cNvPicPr preferRelativeResize="0"/>
          <p:nvPr/>
        </p:nvPicPr>
        <p:blipFill rotWithShape="1">
          <a:blip r:embed="rId7">
            <a:alphaModFix/>
          </a:blip>
          <a:srcRect/>
          <a:stretch/>
        </p:blipFill>
        <p:spPr>
          <a:xfrm>
            <a:off x="204299" y="2936972"/>
            <a:ext cx="1399541" cy="1399541"/>
          </a:xfrm>
          <a:prstGeom prst="ellipse">
            <a:avLst/>
          </a:prstGeom>
          <a:noFill/>
          <a:ln>
            <a:noFill/>
          </a:ln>
        </p:spPr>
      </p:pic>
      <p:graphicFrame>
        <p:nvGraphicFramePr>
          <p:cNvPr id="15" name="Diagram 14">
            <a:extLst>
              <a:ext uri="{FF2B5EF4-FFF2-40B4-BE49-F238E27FC236}">
                <a16:creationId xmlns:a16="http://schemas.microsoft.com/office/drawing/2014/main" id="{2BC3800F-ED70-4E60-A02E-F1416C0573E5}"/>
              </a:ext>
            </a:extLst>
          </p:cNvPr>
          <p:cNvGraphicFramePr/>
          <p:nvPr>
            <p:extLst>
              <p:ext uri="{D42A27DB-BD31-4B8C-83A1-F6EECF244321}">
                <p14:modId xmlns:p14="http://schemas.microsoft.com/office/powerpoint/2010/main" val="1319834664"/>
              </p:ext>
            </p:extLst>
          </p:nvPr>
        </p:nvGraphicFramePr>
        <p:xfrm>
          <a:off x="2217958" y="1539935"/>
          <a:ext cx="9362209" cy="42031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Google Shape;233;p6">
            <a:extLst>
              <a:ext uri="{FF2B5EF4-FFF2-40B4-BE49-F238E27FC236}">
                <a16:creationId xmlns:a16="http://schemas.microsoft.com/office/drawing/2014/main" id="{B8557F94-2997-4890-82B7-5E13897FD635}"/>
              </a:ext>
            </a:extLst>
          </p:cNvPr>
          <p:cNvSpPr txBox="1"/>
          <p:nvPr/>
        </p:nvSpPr>
        <p:spPr>
          <a:xfrm>
            <a:off x="1931933" y="203493"/>
            <a:ext cx="1026006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DATA-INFORMED TRANSFORMATION</a:t>
            </a:r>
            <a:endParaRPr sz="3200" b="0" i="0" u="none" strike="noStrike" cap="none" dirty="0">
              <a:solidFill>
                <a:schemeClr val="lt1"/>
              </a:solidFill>
              <a:latin typeface="Arial Black"/>
              <a:ea typeface="Arial Black"/>
              <a:cs typeface="Arial Black"/>
              <a:sym typeface="Arial Black"/>
            </a:endParaRPr>
          </a:p>
        </p:txBody>
      </p:sp>
      <p:sp>
        <p:nvSpPr>
          <p:cNvPr id="18" name="TextBox 17">
            <a:extLst>
              <a:ext uri="{FF2B5EF4-FFF2-40B4-BE49-F238E27FC236}">
                <a16:creationId xmlns:a16="http://schemas.microsoft.com/office/drawing/2014/main" id="{3CF54360-FD1D-443D-BD29-0C05CADB5CD6}"/>
              </a:ext>
            </a:extLst>
          </p:cNvPr>
          <p:cNvSpPr txBox="1"/>
          <p:nvPr/>
        </p:nvSpPr>
        <p:spPr>
          <a:xfrm>
            <a:off x="2217958" y="6392897"/>
            <a:ext cx="9402474" cy="523220"/>
          </a:xfrm>
          <a:prstGeom prst="rect">
            <a:avLst/>
          </a:prstGeom>
          <a:solidFill>
            <a:schemeClr val="tx2">
              <a:lumMod val="90000"/>
            </a:schemeClr>
          </a:solidFill>
        </p:spPr>
        <p:txBody>
          <a:bodyPr wrap="square">
            <a:spAutoFit/>
          </a:bodyPr>
          <a:lstStyle/>
          <a:p>
            <a:r>
              <a:rPr lang="en-US" dirty="0">
                <a:hlinkClick r:id="rId13"/>
              </a:rPr>
              <a:t>https://www.comfsm.edu.fm/wp-content/uploads/2026/05/FSM-Workforce-Needs-Assessment-Stage-1-Report.pdf</a:t>
            </a:r>
            <a:r>
              <a:rPr lang="en-US" dirty="0"/>
              <a:t> </a:t>
            </a:r>
          </a:p>
          <a:p>
            <a:r>
              <a:rPr lang="en-US" dirty="0">
                <a:hlinkClick r:id="rId14"/>
              </a:rPr>
              <a:t>https://www.comfsm.edu.fm/wp-content/uploads/2026/06/21st-Century-Curriculum-Project-Final-Report.pdf</a:t>
            </a:r>
            <a:r>
              <a:rPr lang="en-US" dirty="0"/>
              <a:t> </a:t>
            </a:r>
            <a:endParaRPr lang="en-FM" dirty="0"/>
          </a:p>
        </p:txBody>
      </p:sp>
    </p:spTree>
    <p:extLst>
      <p:ext uri="{BB962C8B-B14F-4D97-AF65-F5344CB8AC3E}">
        <p14:creationId xmlns:p14="http://schemas.microsoft.com/office/powerpoint/2010/main" val="279808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6"/>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87" name="Google Shape;287;p16"/>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88" name="Google Shape;288;p16"/>
          <p:cNvPicPr preferRelativeResize="0">
            <a:picLocks noGrp="1"/>
          </p:cNvPicPr>
          <p:nvPr>
            <p:ph type="body" idx="1"/>
          </p:nvPr>
        </p:nvPicPr>
        <p:blipFill rotWithShape="1">
          <a:blip r:embed="rId5">
            <a:alphaModFix/>
          </a:blip>
          <a:srcRect/>
          <a:stretch/>
        </p:blipFill>
        <p:spPr>
          <a:xfrm>
            <a:off x="1789085" y="942825"/>
            <a:ext cx="10330544" cy="5888269"/>
          </a:xfrm>
          <a:prstGeom prst="rect">
            <a:avLst/>
          </a:prstGeom>
          <a:noFill/>
          <a:ln>
            <a:noFill/>
          </a:ln>
        </p:spPr>
      </p:pic>
      <p:pic>
        <p:nvPicPr>
          <p:cNvPr id="289" name="Google Shape;289;p16"/>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290" name="Google Shape;290;p16"/>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16"/>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92" name="Google Shape;292;p16"/>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93" name="Google Shape;293;p16"/>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p16"/>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5" name="Google Shape;295;p16"/>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4" name="Google Shape;233;p6">
            <a:extLst>
              <a:ext uri="{FF2B5EF4-FFF2-40B4-BE49-F238E27FC236}">
                <a16:creationId xmlns:a16="http://schemas.microsoft.com/office/drawing/2014/main" id="{03DD6DF4-D627-4B95-BD95-F58798581395}"/>
              </a:ext>
            </a:extLst>
          </p:cNvPr>
          <p:cNvSpPr txBox="1"/>
          <p:nvPr/>
        </p:nvSpPr>
        <p:spPr>
          <a:xfrm>
            <a:off x="1931933" y="203493"/>
            <a:ext cx="1026006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EU MICRONESIA PROJECT</a:t>
            </a:r>
            <a:endParaRPr sz="3200" b="0" i="0" u="none" strike="noStrike" cap="none" dirty="0">
              <a:solidFill>
                <a:schemeClr val="lt1"/>
              </a:solidFill>
              <a:latin typeface="Arial Black"/>
              <a:ea typeface="Arial Black"/>
              <a:cs typeface="Arial Black"/>
              <a:sym typeface="Arial Black"/>
            </a:endParaRPr>
          </a:p>
        </p:txBody>
      </p:sp>
      <p:sp>
        <p:nvSpPr>
          <p:cNvPr id="16" name="TextBox 15">
            <a:extLst>
              <a:ext uri="{FF2B5EF4-FFF2-40B4-BE49-F238E27FC236}">
                <a16:creationId xmlns:a16="http://schemas.microsoft.com/office/drawing/2014/main" id="{DAD8C53B-9C00-4B55-A9AB-1378CF054F54}"/>
              </a:ext>
            </a:extLst>
          </p:cNvPr>
          <p:cNvSpPr txBox="1"/>
          <p:nvPr/>
        </p:nvSpPr>
        <p:spPr>
          <a:xfrm>
            <a:off x="4540548" y="1222396"/>
            <a:ext cx="5139288" cy="1384995"/>
          </a:xfrm>
          <a:prstGeom prst="rect">
            <a:avLst/>
          </a:prstGeom>
          <a:solidFill>
            <a:schemeClr val="accent4">
              <a:lumMod val="20000"/>
              <a:lumOff val="80000"/>
            </a:schemeClr>
          </a:solidFill>
        </p:spPr>
        <p:txBody>
          <a:bodyPr wrap="square">
            <a:spAutoFit/>
          </a:bodyPr>
          <a:lstStyle/>
          <a:p>
            <a:pPr algn="ctr"/>
            <a:r>
              <a:rPr lang="en-US" sz="2400" b="1" i="0" u="none" strike="noStrike" baseline="0" dirty="0">
                <a:solidFill>
                  <a:schemeClr val="tx1"/>
                </a:solidFill>
                <a:latin typeface="AAAAAB+HelveticaNeue-Bold"/>
              </a:rPr>
              <a:t>EU-MICRONESIA </a:t>
            </a:r>
          </a:p>
          <a:p>
            <a:pPr algn="ctr"/>
            <a:r>
              <a:rPr lang="en-US" sz="2000" b="1" i="0" u="none" strike="noStrike" baseline="0" dirty="0">
                <a:solidFill>
                  <a:srgbClr val="00A2FF"/>
                </a:solidFill>
                <a:latin typeface="Abadi" panose="020B0604020104020204" pitchFamily="34" charset="0"/>
              </a:rPr>
              <a:t>Modernizing teachers and students trainings for the motivations towards blue and green careers in the Federated States of Micronesia </a:t>
            </a:r>
            <a:endParaRPr lang="en-FM" sz="2000" dirty="0">
              <a:latin typeface="Abadi" panose="020B0604020104020204" pitchFamily="34" charset="0"/>
            </a:endParaRPr>
          </a:p>
        </p:txBody>
      </p:sp>
      <p:pic>
        <p:nvPicPr>
          <p:cNvPr id="6" name="Picture 5">
            <a:extLst>
              <a:ext uri="{FF2B5EF4-FFF2-40B4-BE49-F238E27FC236}">
                <a16:creationId xmlns:a16="http://schemas.microsoft.com/office/drawing/2014/main" id="{F3ED6441-B8C0-4A21-B15E-AA2BD009D1B0}"/>
              </a:ext>
            </a:extLst>
          </p:cNvPr>
          <p:cNvPicPr>
            <a:picLocks noChangeAspect="1"/>
          </p:cNvPicPr>
          <p:nvPr/>
        </p:nvPicPr>
        <p:blipFill>
          <a:blip r:embed="rId8"/>
          <a:stretch>
            <a:fillRect/>
          </a:stretch>
        </p:blipFill>
        <p:spPr>
          <a:xfrm>
            <a:off x="2037673" y="1222396"/>
            <a:ext cx="2434603" cy="1311297"/>
          </a:xfrm>
          <a:prstGeom prst="rect">
            <a:avLst/>
          </a:prstGeom>
        </p:spPr>
      </p:pic>
      <p:pic>
        <p:nvPicPr>
          <p:cNvPr id="8" name="Picture 7">
            <a:extLst>
              <a:ext uri="{FF2B5EF4-FFF2-40B4-BE49-F238E27FC236}">
                <a16:creationId xmlns:a16="http://schemas.microsoft.com/office/drawing/2014/main" id="{6629C563-3BEC-4F1E-881F-8A72E9D461C4}"/>
              </a:ext>
            </a:extLst>
          </p:cNvPr>
          <p:cNvPicPr>
            <a:picLocks noChangeAspect="1"/>
          </p:cNvPicPr>
          <p:nvPr/>
        </p:nvPicPr>
        <p:blipFill>
          <a:blip r:embed="rId9"/>
          <a:stretch>
            <a:fillRect/>
          </a:stretch>
        </p:blipFill>
        <p:spPr>
          <a:xfrm>
            <a:off x="9809019" y="1194948"/>
            <a:ext cx="2120332" cy="1445524"/>
          </a:xfrm>
          <a:prstGeom prst="rect">
            <a:avLst/>
          </a:prstGeom>
        </p:spPr>
      </p:pic>
      <p:pic>
        <p:nvPicPr>
          <p:cNvPr id="10" name="Picture 9">
            <a:extLst>
              <a:ext uri="{FF2B5EF4-FFF2-40B4-BE49-F238E27FC236}">
                <a16:creationId xmlns:a16="http://schemas.microsoft.com/office/drawing/2014/main" id="{58CF77DC-DD6F-4BB6-8721-07D366B70A0B}"/>
              </a:ext>
            </a:extLst>
          </p:cNvPr>
          <p:cNvPicPr>
            <a:picLocks noChangeAspect="1"/>
          </p:cNvPicPr>
          <p:nvPr/>
        </p:nvPicPr>
        <p:blipFill>
          <a:blip r:embed="rId10"/>
          <a:stretch>
            <a:fillRect/>
          </a:stretch>
        </p:blipFill>
        <p:spPr>
          <a:xfrm>
            <a:off x="4612044" y="4868752"/>
            <a:ext cx="4996295" cy="1072323"/>
          </a:xfrm>
          <a:prstGeom prst="rect">
            <a:avLst/>
          </a:prstGeom>
        </p:spPr>
      </p:pic>
      <p:sp>
        <p:nvSpPr>
          <p:cNvPr id="24" name="TextBox 23">
            <a:extLst>
              <a:ext uri="{FF2B5EF4-FFF2-40B4-BE49-F238E27FC236}">
                <a16:creationId xmlns:a16="http://schemas.microsoft.com/office/drawing/2014/main" id="{661E9F73-3159-45BB-8AA6-B4B7442DE18E}"/>
              </a:ext>
            </a:extLst>
          </p:cNvPr>
          <p:cNvSpPr txBox="1"/>
          <p:nvPr/>
        </p:nvSpPr>
        <p:spPr>
          <a:xfrm>
            <a:off x="1968118" y="3004149"/>
            <a:ext cx="10044848" cy="1600438"/>
          </a:xfrm>
          <a:prstGeom prst="rect">
            <a:avLst/>
          </a:prstGeom>
          <a:solidFill>
            <a:srgbClr val="7030A0"/>
          </a:solidFill>
        </p:spPr>
        <p:txBody>
          <a:bodyPr wrap="square">
            <a:spAutoFit/>
          </a:bodyPr>
          <a:lstStyle/>
          <a:p>
            <a:r>
              <a:rPr lang="en-US" sz="1400" b="0" i="0" u="none" strike="noStrike" baseline="0" dirty="0">
                <a:solidFill>
                  <a:srgbClr val="FEFFFE"/>
                </a:solidFill>
                <a:latin typeface="AAAAAC+HelveticaNeue-Medium"/>
              </a:rPr>
              <a:t>The main Deliverable of WP2 (Work Package 2) is the Train the Trainer Toolkit integrating the full Manual for Trainers, 6 Educational Materials…a dedicated micro-credentials model for teachers’ initial education. 4 Audiovisuals materials and 4 Presentation materials adopted during the </a:t>
            </a:r>
            <a:r>
              <a:rPr lang="en-US" sz="1400" b="0" i="0" u="none" strike="noStrike" baseline="0" dirty="0" err="1">
                <a:solidFill>
                  <a:srgbClr val="FEFFFE"/>
                </a:solidFill>
                <a:latin typeface="AAAAAC+HelveticaNeue-Medium"/>
              </a:rPr>
              <a:t>Capaciy</a:t>
            </a:r>
            <a:r>
              <a:rPr lang="en-US" sz="1400" b="0" i="0" u="none" strike="noStrike" baseline="0" dirty="0">
                <a:solidFill>
                  <a:srgbClr val="FEFFFE"/>
                </a:solidFill>
                <a:latin typeface="AAAAAC+HelveticaNeue-Medium"/>
              </a:rPr>
              <a:t> Building in Micronesia (min. 8 hours of recordings). Validation among the National Authorities and inclusion of the train the training in the official procedures of induction, initial and continuous training and internship of teachers, its legislative Framework and educational reform, including the new training model for teachers operating with secondary school students and the proposition of recognition of micro-credentials and validation from National Authorities. Integration of the content in the existing Higher Education Degrees in Education by the COM-FSM.  </a:t>
            </a:r>
            <a:r>
              <a:rPr lang="en-US" sz="1400" b="1" i="0" u="none" strike="noStrike" baseline="0" dirty="0">
                <a:solidFill>
                  <a:srgbClr val="FEFFFE"/>
                </a:solidFill>
                <a:latin typeface="AAAAAC+HelveticaNeue-Medium"/>
              </a:rPr>
              <a:t>[20 teachers, 20 College </a:t>
            </a:r>
            <a:r>
              <a:rPr lang="en-US" b="1" dirty="0">
                <a:solidFill>
                  <a:srgbClr val="FEFFFE"/>
                </a:solidFill>
                <a:latin typeface="AAAAAC+HelveticaNeue-Medium"/>
              </a:rPr>
              <a:t>Interns, 20 Science Students]</a:t>
            </a:r>
            <a:endParaRPr lang="en-FM" b="1" dirty="0"/>
          </a:p>
        </p:txBody>
      </p:sp>
      <p:sp>
        <p:nvSpPr>
          <p:cNvPr id="12" name="TextBox 11">
            <a:extLst>
              <a:ext uri="{FF2B5EF4-FFF2-40B4-BE49-F238E27FC236}">
                <a16:creationId xmlns:a16="http://schemas.microsoft.com/office/drawing/2014/main" id="{378C09E5-77BD-46CF-84E8-1889D0DDBA6C}"/>
              </a:ext>
            </a:extLst>
          </p:cNvPr>
          <p:cNvSpPr txBox="1"/>
          <p:nvPr/>
        </p:nvSpPr>
        <p:spPr>
          <a:xfrm>
            <a:off x="4990972" y="6469406"/>
            <a:ext cx="4238437" cy="307777"/>
          </a:xfrm>
          <a:prstGeom prst="rect">
            <a:avLst/>
          </a:prstGeom>
          <a:solidFill>
            <a:srgbClr val="FFFF00"/>
          </a:solidFill>
        </p:spPr>
        <p:txBody>
          <a:bodyPr wrap="square" rtlCol="0">
            <a:spAutoFit/>
          </a:bodyPr>
          <a:lstStyle/>
          <a:p>
            <a:r>
              <a:rPr lang="en-US" b="1" dirty="0">
                <a:latin typeface="Abadi" panose="020B0604020104020204" pitchFamily="34" charset="0"/>
              </a:rPr>
              <a:t>COMFSM BUDGET: 169,218,36 euro/$195,278 USD </a:t>
            </a:r>
            <a:endParaRPr lang="en-FM" b="1" dirty="0">
              <a:latin typeface="Abadi" panose="020B0604020104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0"/>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p:cNvPicPr preferRelativeResize="0">
            <a:picLocks noGrp="1"/>
          </p:cNvPicPr>
          <p:nvPr>
            <p:ph type="body" idx="1"/>
          </p:nvPr>
        </p:nvPicPr>
        <p:blipFill rotWithShape="1">
          <a:blip r:embed="rId5">
            <a:alphaModFix/>
          </a:blip>
          <a:srcRect/>
          <a:stretch/>
        </p:blipFill>
        <p:spPr>
          <a:xfrm>
            <a:off x="1808140" y="1037440"/>
            <a:ext cx="10330544" cy="5888269"/>
          </a:xfrm>
          <a:prstGeom prst="rect">
            <a:avLst/>
          </a:prstGeom>
          <a:noFill/>
          <a:ln>
            <a:noFill/>
          </a:ln>
        </p:spPr>
      </p:pic>
      <p:pic>
        <p:nvPicPr>
          <p:cNvPr id="327" name="Google Shape;327;p10"/>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5" name="Google Shape;233;p6">
            <a:extLst>
              <a:ext uri="{FF2B5EF4-FFF2-40B4-BE49-F238E27FC236}">
                <a16:creationId xmlns:a16="http://schemas.microsoft.com/office/drawing/2014/main" id="{D4806785-085F-4159-A77E-5026D979887A}"/>
              </a:ext>
            </a:extLst>
          </p:cNvPr>
          <p:cNvSpPr txBox="1"/>
          <p:nvPr/>
        </p:nvSpPr>
        <p:spPr>
          <a:xfrm>
            <a:off x="3896693" y="226353"/>
            <a:ext cx="67496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IAEA SUMMARY </a:t>
            </a:r>
            <a:endParaRPr sz="3200" b="0" i="0" u="none" strike="noStrike" cap="none" dirty="0">
              <a:solidFill>
                <a:schemeClr val="lt1"/>
              </a:solidFill>
              <a:latin typeface="Arial Black"/>
              <a:ea typeface="Arial Black"/>
              <a:cs typeface="Arial Black"/>
              <a:sym typeface="Arial Black"/>
            </a:endParaRPr>
          </a:p>
        </p:txBody>
      </p:sp>
      <p:sp>
        <p:nvSpPr>
          <p:cNvPr id="17" name="TextBox 16">
            <a:extLst>
              <a:ext uri="{FF2B5EF4-FFF2-40B4-BE49-F238E27FC236}">
                <a16:creationId xmlns:a16="http://schemas.microsoft.com/office/drawing/2014/main" id="{A537EC41-BE19-4354-A2CC-1077EE8C3704}"/>
              </a:ext>
            </a:extLst>
          </p:cNvPr>
          <p:cNvSpPr txBox="1"/>
          <p:nvPr/>
        </p:nvSpPr>
        <p:spPr>
          <a:xfrm>
            <a:off x="2349337" y="2029160"/>
            <a:ext cx="9075408" cy="4031873"/>
          </a:xfrm>
          <a:prstGeom prst="rect">
            <a:avLst/>
          </a:prstGeom>
          <a:solidFill>
            <a:schemeClr val="accent4">
              <a:lumMod val="20000"/>
              <a:lumOff val="80000"/>
            </a:schemeClr>
          </a:solidFill>
        </p:spPr>
        <p:txBody>
          <a:bodyPr wrap="square">
            <a:spAutoFit/>
          </a:bodyPr>
          <a:lstStyle/>
          <a:p>
            <a:pPr lvl="0">
              <a:buSzPts val="1000"/>
              <a:tabLst>
                <a:tab pos="457200" algn="l"/>
              </a:tabLst>
            </a:pPr>
            <a:r>
              <a:rPr lang="en-US" sz="2800" dirty="0">
                <a:effectLst/>
                <a:latin typeface="Berlin Sans FB" panose="020E0602020502020306" pitchFamily="34" charset="0"/>
                <a:ea typeface="Times New Roman" panose="02020603050405020304" pitchFamily="18" charset="0"/>
              </a:rPr>
              <a:t>Institutional Advancement &amp; External Affairs</a:t>
            </a:r>
          </a:p>
          <a:p>
            <a:pPr lvl="0">
              <a:buSzPts val="1000"/>
              <a:tabLst>
                <a:tab pos="457200" algn="l"/>
              </a:tabLst>
            </a:pPr>
            <a:endParaRPr lang="en-US" sz="2800" dirty="0">
              <a:effectLst/>
              <a:latin typeface="Berlin Sans FB" panose="020E0602020502020306"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2000" dirty="0">
                <a:effectLst/>
                <a:latin typeface="Abadi" panose="020B0604020104020204" pitchFamily="34" charset="0"/>
                <a:ea typeface="Times New Roman" panose="02020603050405020304" pitchFamily="18" charset="0"/>
              </a:rPr>
              <a:t>Explore incentives for businesses, graduates, and locally trained workers to reduce workforce migration abroad.</a:t>
            </a:r>
            <a:endParaRPr lang="en-FM" sz="2000" dirty="0">
              <a:effectLst/>
              <a:latin typeface="Abadi" panose="020B060402010402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2000" dirty="0">
                <a:effectLst/>
                <a:latin typeface="Abadi" panose="020B0604020104020204" pitchFamily="34" charset="0"/>
                <a:ea typeface="Times New Roman" panose="02020603050405020304" pitchFamily="18" charset="0"/>
              </a:rPr>
              <a:t>Finalize written descriptions of Endowment Fund programs, including scholarships, vocational training, internships, local employment incentives, and entrepreneurship support.</a:t>
            </a:r>
            <a:endParaRPr lang="en-FM" sz="2000" dirty="0">
              <a:effectLst/>
              <a:latin typeface="Abadi" panose="020B060402010402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2000" dirty="0">
                <a:effectLst/>
                <a:latin typeface="Abadi" panose="020B0604020104020204" pitchFamily="34" charset="0"/>
                <a:ea typeface="Times New Roman" panose="02020603050405020304" pitchFamily="18" charset="0"/>
              </a:rPr>
              <a:t>Enhance donor engagement and recognition, including acknowledgment of major donors at commencement ceremonies.</a:t>
            </a:r>
            <a:endParaRPr lang="en-FM" sz="2000" dirty="0">
              <a:effectLst/>
              <a:latin typeface="Abadi" panose="020B060402010402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2000" dirty="0">
                <a:effectLst/>
                <a:latin typeface="Abadi" panose="020B0604020104020204" pitchFamily="34" charset="0"/>
                <a:ea typeface="Times New Roman" panose="02020603050405020304" pitchFamily="18" charset="0"/>
              </a:rPr>
              <a:t>Visit state campuses to strengthen Endowment Fund fundraising efforts.</a:t>
            </a:r>
            <a:endParaRPr lang="en-FM" sz="2000" dirty="0">
              <a:effectLst/>
              <a:latin typeface="Abadi" panose="020B060402010402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2000" dirty="0">
                <a:effectLst/>
                <a:latin typeface="Abadi" panose="020B0604020104020204" pitchFamily="34" charset="0"/>
                <a:ea typeface="Times New Roman" panose="02020603050405020304" pitchFamily="18" charset="0"/>
              </a:rPr>
              <a:t>Continue discussions between the College and national leaders on workforce retention strategies. Requested $50,000 from the National Government. </a:t>
            </a:r>
            <a:endParaRPr lang="en-FM" sz="2000" dirty="0">
              <a:effectLst/>
              <a:latin typeface="Abadi" panose="020B0604020104020204" pitchFamily="34" charset="0"/>
              <a:ea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04578B81-87A3-BE47-F937-C82898C5ED85}"/>
            </a:ext>
          </a:extLst>
        </p:cNvPr>
        <p:cNvGrpSpPr/>
        <p:nvPr/>
      </p:nvGrpSpPr>
      <p:grpSpPr>
        <a:xfrm>
          <a:off x="0" y="0"/>
          <a:ext cx="0" cy="0"/>
          <a:chOff x="0" y="0"/>
          <a:chExt cx="0" cy="0"/>
        </a:xfrm>
      </p:grpSpPr>
      <p:pic>
        <p:nvPicPr>
          <p:cNvPr id="324" name="Google Shape;324;p10">
            <a:extLst>
              <a:ext uri="{FF2B5EF4-FFF2-40B4-BE49-F238E27FC236}">
                <a16:creationId xmlns:a16="http://schemas.microsoft.com/office/drawing/2014/main" id="{2DE0D4AB-66AA-E293-AFA1-B82A9A6CC1C5}"/>
              </a:ext>
            </a:extLst>
          </p:cNvPr>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325" name="Google Shape;325;p10">
            <a:extLst>
              <a:ext uri="{FF2B5EF4-FFF2-40B4-BE49-F238E27FC236}">
                <a16:creationId xmlns:a16="http://schemas.microsoft.com/office/drawing/2014/main" id="{A891204C-51F4-4FBA-3DB2-C7346A546456}"/>
              </a:ext>
            </a:extLst>
          </p:cNvPr>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326" name="Google Shape;326;p10">
            <a:extLst>
              <a:ext uri="{FF2B5EF4-FFF2-40B4-BE49-F238E27FC236}">
                <a16:creationId xmlns:a16="http://schemas.microsoft.com/office/drawing/2014/main" id="{78697CFD-752B-69FB-80B4-490CD1391E51}"/>
              </a:ext>
            </a:extLst>
          </p:cNvPr>
          <p:cNvPicPr preferRelativeResize="0">
            <a:picLocks noGrp="1"/>
          </p:cNvPicPr>
          <p:nvPr>
            <p:ph type="body" idx="1"/>
          </p:nvPr>
        </p:nvPicPr>
        <p:blipFill rotWithShape="1">
          <a:blip r:embed="rId5">
            <a:alphaModFix/>
          </a:blip>
          <a:srcRect/>
          <a:stretch/>
        </p:blipFill>
        <p:spPr>
          <a:xfrm>
            <a:off x="1820756" y="1031804"/>
            <a:ext cx="10330544" cy="5888269"/>
          </a:xfrm>
          <a:prstGeom prst="rect">
            <a:avLst/>
          </a:prstGeom>
          <a:noFill/>
          <a:ln>
            <a:noFill/>
          </a:ln>
        </p:spPr>
      </p:pic>
      <p:pic>
        <p:nvPicPr>
          <p:cNvPr id="327" name="Google Shape;327;p10">
            <a:extLst>
              <a:ext uri="{FF2B5EF4-FFF2-40B4-BE49-F238E27FC236}">
                <a16:creationId xmlns:a16="http://schemas.microsoft.com/office/drawing/2014/main" id="{724ACF4F-76AD-EFAA-AD6C-7D673DE31694}"/>
              </a:ext>
            </a:extLst>
          </p:cNvPr>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328" name="Google Shape;328;p10">
            <a:extLst>
              <a:ext uri="{FF2B5EF4-FFF2-40B4-BE49-F238E27FC236}">
                <a16:creationId xmlns:a16="http://schemas.microsoft.com/office/drawing/2014/main" id="{C259A5A2-E1B8-19EF-6E6B-7430549AF4B4}"/>
              </a:ext>
            </a:extLst>
          </p:cNvPr>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a:extLst>
              <a:ext uri="{FF2B5EF4-FFF2-40B4-BE49-F238E27FC236}">
                <a16:creationId xmlns:a16="http://schemas.microsoft.com/office/drawing/2014/main" id="{9DEA93C1-4782-7632-57AA-19B7630D44CC}"/>
              </a:ext>
            </a:extLst>
          </p:cNvPr>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a:extLst>
              <a:ext uri="{FF2B5EF4-FFF2-40B4-BE49-F238E27FC236}">
                <a16:creationId xmlns:a16="http://schemas.microsoft.com/office/drawing/2014/main" id="{C27339FB-BCD3-96BF-93C2-7F2FEEB60442}"/>
              </a:ext>
            </a:extLst>
          </p:cNvPr>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a:extLst>
              <a:ext uri="{FF2B5EF4-FFF2-40B4-BE49-F238E27FC236}">
                <a16:creationId xmlns:a16="http://schemas.microsoft.com/office/drawing/2014/main" id="{0C5E3AE0-A931-B87D-5CB2-6B0549AA2F40}"/>
              </a:ext>
            </a:extLst>
          </p:cNvPr>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a:extLst>
              <a:ext uri="{FF2B5EF4-FFF2-40B4-BE49-F238E27FC236}">
                <a16:creationId xmlns:a16="http://schemas.microsoft.com/office/drawing/2014/main" id="{C4698FC4-416C-27DF-D09D-66542435A013}"/>
              </a:ext>
            </a:extLst>
          </p:cNvPr>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a:extLst>
              <a:ext uri="{FF2B5EF4-FFF2-40B4-BE49-F238E27FC236}">
                <a16:creationId xmlns:a16="http://schemas.microsoft.com/office/drawing/2014/main" id="{B63489F1-9CE9-03E2-4F3A-9F991C80EC6A}"/>
              </a:ext>
            </a:extLst>
          </p:cNvPr>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a:extLst>
              <a:ext uri="{FF2B5EF4-FFF2-40B4-BE49-F238E27FC236}">
                <a16:creationId xmlns:a16="http://schemas.microsoft.com/office/drawing/2014/main" id="{0E9ED073-BDE6-8934-6ECD-2CFD6F89FA09}"/>
              </a:ext>
            </a:extLst>
          </p:cNvPr>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7" name="Google Shape;233;p6">
            <a:extLst>
              <a:ext uri="{FF2B5EF4-FFF2-40B4-BE49-F238E27FC236}">
                <a16:creationId xmlns:a16="http://schemas.microsoft.com/office/drawing/2014/main" id="{85536D6B-3A01-4BA4-BF62-DA5BF2042C6B}"/>
              </a:ext>
            </a:extLst>
          </p:cNvPr>
          <p:cNvSpPr txBox="1"/>
          <p:nvPr/>
        </p:nvSpPr>
        <p:spPr>
          <a:xfrm>
            <a:off x="3896693" y="226353"/>
            <a:ext cx="67496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dirty="0">
                <a:solidFill>
                  <a:schemeClr val="lt1"/>
                </a:solidFill>
                <a:latin typeface="Arial Black"/>
                <a:ea typeface="Arial Black"/>
                <a:cs typeface="Arial Black"/>
                <a:sym typeface="Arial Black"/>
              </a:rPr>
              <a:t>HRO </a:t>
            </a:r>
            <a:r>
              <a:rPr lang="en-US" sz="3200" b="0" i="0" u="none" strike="noStrike" cap="none" dirty="0">
                <a:solidFill>
                  <a:schemeClr val="lt1"/>
                </a:solidFill>
                <a:latin typeface="Arial Black"/>
                <a:ea typeface="Arial Black"/>
                <a:cs typeface="Arial Black"/>
                <a:sym typeface="Arial Black"/>
              </a:rPr>
              <a:t>SUMMARY </a:t>
            </a:r>
            <a:endParaRPr sz="3200" b="0" i="0" u="none" strike="noStrike" cap="none" dirty="0">
              <a:solidFill>
                <a:schemeClr val="lt1"/>
              </a:solidFill>
              <a:latin typeface="Arial Black"/>
              <a:ea typeface="Arial Black"/>
              <a:cs typeface="Arial Black"/>
              <a:sym typeface="Arial Black"/>
            </a:endParaRPr>
          </a:p>
        </p:txBody>
      </p:sp>
      <p:sp>
        <p:nvSpPr>
          <p:cNvPr id="19" name="TextBox 18">
            <a:extLst>
              <a:ext uri="{FF2B5EF4-FFF2-40B4-BE49-F238E27FC236}">
                <a16:creationId xmlns:a16="http://schemas.microsoft.com/office/drawing/2014/main" id="{61918661-0BA3-426E-A026-A3E6BB304942}"/>
              </a:ext>
            </a:extLst>
          </p:cNvPr>
          <p:cNvSpPr txBox="1"/>
          <p:nvPr/>
        </p:nvSpPr>
        <p:spPr>
          <a:xfrm>
            <a:off x="2088455" y="1405569"/>
            <a:ext cx="4542336" cy="5081291"/>
          </a:xfrm>
          <a:prstGeom prst="rect">
            <a:avLst/>
          </a:prstGeom>
          <a:solidFill>
            <a:schemeClr val="accent2">
              <a:lumMod val="20000"/>
              <a:lumOff val="80000"/>
            </a:schemeClr>
          </a:solidFill>
        </p:spPr>
        <p:txBody>
          <a:bodyPr wrap="square">
            <a:spAutoFit/>
          </a:bodyPr>
          <a:lstStyle/>
          <a:p>
            <a:pPr>
              <a:lnSpc>
                <a:spcPct val="107000"/>
              </a:lnSpc>
              <a:spcAft>
                <a:spcPts val="800"/>
              </a:spcAft>
            </a:pPr>
            <a:r>
              <a:rPr lang="en-US" sz="2800" kern="100" dirty="0">
                <a:effectLst/>
                <a:latin typeface="Berlin Sans FB" panose="020E0602020502020306" pitchFamily="34" charset="0"/>
                <a:ea typeface="Calibri" panose="020F0502020204030204" pitchFamily="34" charset="0"/>
                <a:cs typeface="Times New Roman" panose="02020603050405020304" pitchFamily="18" charset="0"/>
              </a:rPr>
              <a:t>Human Resources Office</a:t>
            </a:r>
          </a:p>
          <a:p>
            <a:pPr>
              <a:lnSpc>
                <a:spcPct val="107000"/>
              </a:lnSpc>
              <a:spcAft>
                <a:spcPts val="800"/>
              </a:spcAft>
            </a:pPr>
            <a:r>
              <a:rPr lang="en-FM" sz="2000" i="1" kern="100" dirty="0">
                <a:effectLst/>
                <a:latin typeface="Abadi" panose="020B0604020104020204" pitchFamily="34" charset="0"/>
                <a:ea typeface="Calibri" panose="020F0502020204030204" pitchFamily="34" charset="0"/>
                <a:cs typeface="Times New Roman" panose="02020603050405020304" pitchFamily="18" charset="0"/>
              </a:rPr>
              <a:t>Peer Review Recommendation: March 2023</a:t>
            </a:r>
            <a:endParaRPr lang="en-FM" sz="2000" kern="100" dirty="0">
              <a:effectLst/>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FM" sz="2000" i="1" u="sng" kern="100" dirty="0">
                <a:effectLst/>
                <a:latin typeface="Abadi" panose="020B0604020104020204" pitchFamily="34" charset="0"/>
                <a:ea typeface="Calibri" panose="020F0502020204030204" pitchFamily="34" charset="0"/>
                <a:cs typeface="Times New Roman" panose="02020603050405020304" pitchFamily="18" charset="0"/>
              </a:rPr>
              <a:t>Recommendation 2:</a:t>
            </a:r>
            <a:endParaRPr lang="en-FM" sz="2000" kern="100" dirty="0">
              <a:effectLst/>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FM" sz="2000" i="1" kern="100" dirty="0">
                <a:effectLst/>
                <a:latin typeface="Abadi" panose="020B0604020104020204" pitchFamily="34" charset="0"/>
                <a:ea typeface="Calibri" panose="020F0502020204030204" pitchFamily="34" charset="0"/>
                <a:cs typeface="Times New Roman" panose="02020603050405020304" pitchFamily="18" charset="0"/>
              </a:rPr>
              <a:t>To improve effectiveness, the team recommends that the College strengthen its practices and systems for personnel evaluation and ma</a:t>
            </a:r>
            <a:r>
              <a:rPr lang="en-US" sz="2000" i="1" kern="100" dirty="0" err="1">
                <a:effectLst/>
                <a:latin typeface="Abadi" panose="020B0604020104020204" pitchFamily="34" charset="0"/>
                <a:ea typeface="Calibri" panose="020F0502020204030204" pitchFamily="34" charset="0"/>
                <a:cs typeface="Times New Roman" panose="02020603050405020304" pitchFamily="18" charset="0"/>
              </a:rPr>
              <a:t>na</a:t>
            </a:r>
            <a:r>
              <a:rPr lang="en-FM" sz="2000" i="1" kern="100" dirty="0" err="1">
                <a:effectLst/>
                <a:latin typeface="Abadi" panose="020B0604020104020204" pitchFamily="34" charset="0"/>
                <a:ea typeface="Calibri" panose="020F0502020204030204" pitchFamily="34" charset="0"/>
                <a:cs typeface="Times New Roman" panose="02020603050405020304" pitchFamily="18" charset="0"/>
              </a:rPr>
              <a:t>gement</a:t>
            </a:r>
            <a:r>
              <a:rPr lang="en-FM" sz="2000" i="1" kern="100" dirty="0">
                <a:effectLst/>
                <a:latin typeface="Abadi" panose="020B0604020104020204" pitchFamily="34" charset="0"/>
                <a:ea typeface="Calibri" panose="020F0502020204030204" pitchFamily="34" charset="0"/>
                <a:cs typeface="Times New Roman" panose="02020603050405020304" pitchFamily="18" charset="0"/>
              </a:rPr>
              <a:t> as stated in the President’s Workplan. (III.A.3, III.A.5). </a:t>
            </a:r>
            <a:endParaRPr lang="en-US" sz="2000" i="1" kern="100" dirty="0">
              <a:effectLst/>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latin typeface="Abadi" panose="020B0604020104020204" pitchFamily="34" charset="0"/>
                <a:ea typeface="Calibri" panose="020F0502020204030204" pitchFamily="34" charset="0"/>
                <a:cs typeface="Times New Roman" panose="02020603050405020304" pitchFamily="18" charset="0"/>
              </a:rPr>
              <a:t>Update: Continued training and refreshers for </a:t>
            </a:r>
            <a:r>
              <a:rPr lang="en-FM" sz="2000" dirty="0">
                <a:effectLst/>
                <a:latin typeface="Abadi" panose="020B0604020104020204" pitchFamily="34" charset="0"/>
                <a:ea typeface="Calibri" panose="020F0502020204030204" pitchFamily="34" charset="0"/>
                <a:cs typeface="Times New Roman" panose="02020603050405020304" pitchFamily="18" charset="0"/>
              </a:rPr>
              <a:t>Classified, Professional, Management and Faculty </a:t>
            </a:r>
            <a:r>
              <a:rPr lang="en-US" sz="2000" dirty="0">
                <a:effectLst/>
                <a:latin typeface="Abadi" panose="020B0604020104020204" pitchFamily="34" charset="0"/>
                <a:ea typeface="Calibri" panose="020F0502020204030204" pitchFamily="34" charset="0"/>
                <a:cs typeface="Times New Roman" panose="02020603050405020304" pitchFamily="18" charset="0"/>
              </a:rPr>
              <a:t>members.</a:t>
            </a:r>
            <a:endParaRPr lang="en-US" sz="2000" kern="100" dirty="0">
              <a:effectLst/>
              <a:latin typeface="Abadi" panose="020B060402010402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895D87E-B417-43B4-B41C-D368284B953E}"/>
              </a:ext>
            </a:extLst>
          </p:cNvPr>
          <p:cNvGraphicFramePr>
            <a:graphicFrameLocks noGrp="1"/>
          </p:cNvGraphicFramePr>
          <p:nvPr>
            <p:extLst>
              <p:ext uri="{D42A27DB-BD31-4B8C-83A1-F6EECF244321}">
                <p14:modId xmlns:p14="http://schemas.microsoft.com/office/powerpoint/2010/main" val="1693586459"/>
              </p:ext>
            </p:extLst>
          </p:nvPr>
        </p:nvGraphicFramePr>
        <p:xfrm>
          <a:off x="6857791" y="1405569"/>
          <a:ext cx="4992620" cy="5081291"/>
        </p:xfrm>
        <a:graphic>
          <a:graphicData uri="http://schemas.openxmlformats.org/drawingml/2006/table">
            <a:tbl>
              <a:tblPr firstRow="1" firstCol="1" bandRow="1">
                <a:tableStyleId>{5C22544A-7EE6-4342-B048-85BDC9FD1C3A}</a:tableStyleId>
              </a:tblPr>
              <a:tblGrid>
                <a:gridCol w="1644080">
                  <a:extLst>
                    <a:ext uri="{9D8B030D-6E8A-4147-A177-3AD203B41FA5}">
                      <a16:colId xmlns:a16="http://schemas.microsoft.com/office/drawing/2014/main" val="2300470900"/>
                    </a:ext>
                  </a:extLst>
                </a:gridCol>
                <a:gridCol w="669708">
                  <a:extLst>
                    <a:ext uri="{9D8B030D-6E8A-4147-A177-3AD203B41FA5}">
                      <a16:colId xmlns:a16="http://schemas.microsoft.com/office/drawing/2014/main" val="1520441816"/>
                    </a:ext>
                  </a:extLst>
                </a:gridCol>
                <a:gridCol w="669708">
                  <a:extLst>
                    <a:ext uri="{9D8B030D-6E8A-4147-A177-3AD203B41FA5}">
                      <a16:colId xmlns:a16="http://schemas.microsoft.com/office/drawing/2014/main" val="2692644449"/>
                    </a:ext>
                  </a:extLst>
                </a:gridCol>
                <a:gridCol w="669708">
                  <a:extLst>
                    <a:ext uri="{9D8B030D-6E8A-4147-A177-3AD203B41FA5}">
                      <a16:colId xmlns:a16="http://schemas.microsoft.com/office/drawing/2014/main" val="630536697"/>
                    </a:ext>
                  </a:extLst>
                </a:gridCol>
                <a:gridCol w="669708">
                  <a:extLst>
                    <a:ext uri="{9D8B030D-6E8A-4147-A177-3AD203B41FA5}">
                      <a16:colId xmlns:a16="http://schemas.microsoft.com/office/drawing/2014/main" val="2898808103"/>
                    </a:ext>
                  </a:extLst>
                </a:gridCol>
                <a:gridCol w="669708">
                  <a:extLst>
                    <a:ext uri="{9D8B030D-6E8A-4147-A177-3AD203B41FA5}">
                      <a16:colId xmlns:a16="http://schemas.microsoft.com/office/drawing/2014/main" val="1021382050"/>
                    </a:ext>
                  </a:extLst>
                </a:gridCol>
              </a:tblGrid>
              <a:tr h="315381">
                <a:tc>
                  <a:txBody>
                    <a:bodyPr/>
                    <a:lstStyle/>
                    <a:p>
                      <a:pPr>
                        <a:lnSpc>
                          <a:spcPct val="107000"/>
                        </a:lnSpc>
                        <a:spcAft>
                          <a:spcPts val="800"/>
                        </a:spcAft>
                      </a:pPr>
                      <a:r>
                        <a:rPr lang="en-FM" sz="800" kern="0">
                          <a:effectLst/>
                        </a:rPr>
                        <a:t>By Fiscal Year (Oct-Sept)</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FY2026</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FY2025</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FY2024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FY2023</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TOTAL</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2376842482"/>
                  </a:ext>
                </a:extLst>
              </a:tr>
              <a:tr h="171247">
                <a:tc>
                  <a:txBody>
                    <a:bodyPr/>
                    <a:lstStyle/>
                    <a:p>
                      <a:pPr>
                        <a:lnSpc>
                          <a:spcPct val="107000"/>
                        </a:lnSpc>
                        <a:spcAft>
                          <a:spcPts val="800"/>
                        </a:spcAft>
                      </a:pPr>
                      <a:r>
                        <a:rPr lang="en-FM" sz="800" kern="0">
                          <a:effectLst/>
                        </a:rPr>
                        <a:t>CTEC</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CTEC</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CTEC</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CTEC</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CTEC</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392057028"/>
                  </a:ext>
                </a:extLst>
              </a:tr>
              <a:tr h="171247">
                <a:tc>
                  <a:txBody>
                    <a:bodyPr/>
                    <a:lstStyle/>
                    <a:p>
                      <a:pPr>
                        <a:lnSpc>
                          <a:spcPct val="107000"/>
                        </a:lnSpc>
                        <a:spcAft>
                          <a:spcPts val="800"/>
                        </a:spcAft>
                      </a:pPr>
                      <a:r>
                        <a:rPr lang="en-FM" sz="800" kern="0">
                          <a:effectLst/>
                        </a:rPr>
                        <a:t>Faculty</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6</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210735593"/>
                  </a:ext>
                </a:extLst>
              </a:tr>
              <a:tr h="171247">
                <a:tc>
                  <a:txBody>
                    <a:bodyPr/>
                    <a:lstStyle/>
                    <a:p>
                      <a:pPr>
                        <a:lnSpc>
                          <a:spcPct val="107000"/>
                        </a:lnSpc>
                        <a:spcAft>
                          <a:spcPts val="800"/>
                        </a:spcAft>
                      </a:pPr>
                      <a:r>
                        <a:rPr lang="en-FM" sz="800" kern="0">
                          <a:effectLst/>
                        </a:rPr>
                        <a:t>Staff</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6</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3</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9</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22</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937915498"/>
                  </a:ext>
                </a:extLst>
              </a:tr>
              <a:tr h="171247">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1610965609"/>
                  </a:ext>
                </a:extLst>
              </a:tr>
              <a:tr h="296362">
                <a:tc>
                  <a:txBody>
                    <a:bodyPr/>
                    <a:lstStyle/>
                    <a:p>
                      <a:pPr>
                        <a:lnSpc>
                          <a:spcPct val="107000"/>
                        </a:lnSpc>
                        <a:spcAft>
                          <a:spcPts val="800"/>
                        </a:spcAft>
                      </a:pPr>
                      <a:r>
                        <a:rPr lang="en-FM" sz="800" kern="0">
                          <a:effectLst/>
                        </a:rPr>
                        <a:t>National</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National</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National</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National</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National</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602728036"/>
                  </a:ext>
                </a:extLst>
              </a:tr>
              <a:tr h="171247">
                <a:tc>
                  <a:txBody>
                    <a:bodyPr/>
                    <a:lstStyle/>
                    <a:p>
                      <a:pPr>
                        <a:lnSpc>
                          <a:spcPct val="107000"/>
                        </a:lnSpc>
                        <a:spcAft>
                          <a:spcPts val="800"/>
                        </a:spcAft>
                      </a:pPr>
                      <a:r>
                        <a:rPr lang="en-FM" sz="800" kern="0">
                          <a:effectLst/>
                        </a:rPr>
                        <a:t>Faculty</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6</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645928832"/>
                  </a:ext>
                </a:extLst>
              </a:tr>
              <a:tr h="171247">
                <a:tc>
                  <a:txBody>
                    <a:bodyPr/>
                    <a:lstStyle/>
                    <a:p>
                      <a:pPr>
                        <a:lnSpc>
                          <a:spcPct val="107000"/>
                        </a:lnSpc>
                        <a:spcAft>
                          <a:spcPts val="800"/>
                        </a:spcAft>
                      </a:pPr>
                      <a:r>
                        <a:rPr lang="en-FM" sz="800" kern="0">
                          <a:effectLst/>
                        </a:rPr>
                        <a:t>Staff</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6</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38</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1833936129"/>
                  </a:ext>
                </a:extLst>
              </a:tr>
              <a:tr h="171247">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408323014"/>
                  </a:ext>
                </a:extLst>
              </a:tr>
              <a:tr h="171247">
                <a:tc>
                  <a:txBody>
                    <a:bodyPr/>
                    <a:lstStyle/>
                    <a:p>
                      <a:pPr>
                        <a:lnSpc>
                          <a:spcPct val="107000"/>
                        </a:lnSpc>
                        <a:spcAft>
                          <a:spcPts val="800"/>
                        </a:spcAft>
                      </a:pPr>
                      <a:r>
                        <a:rPr lang="en-FM" sz="800" kern="0">
                          <a:effectLst/>
                        </a:rPr>
                        <a:t>FMI</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FMI</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FMI</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FMI</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FMI</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972706401"/>
                  </a:ext>
                </a:extLst>
              </a:tr>
              <a:tr h="171247">
                <a:tc>
                  <a:txBody>
                    <a:bodyPr/>
                    <a:lstStyle/>
                    <a:p>
                      <a:pPr>
                        <a:lnSpc>
                          <a:spcPct val="107000"/>
                        </a:lnSpc>
                        <a:spcAft>
                          <a:spcPts val="800"/>
                        </a:spcAft>
                      </a:pPr>
                      <a:r>
                        <a:rPr lang="en-FM" sz="800" kern="0">
                          <a:effectLst/>
                        </a:rPr>
                        <a:t>Faculty</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953259821"/>
                  </a:ext>
                </a:extLst>
              </a:tr>
              <a:tr h="171247">
                <a:tc>
                  <a:txBody>
                    <a:bodyPr/>
                    <a:lstStyle/>
                    <a:p>
                      <a:pPr>
                        <a:lnSpc>
                          <a:spcPct val="107000"/>
                        </a:lnSpc>
                        <a:spcAft>
                          <a:spcPts val="800"/>
                        </a:spcAft>
                      </a:pPr>
                      <a:r>
                        <a:rPr lang="en-FM" sz="800" kern="0">
                          <a:effectLst/>
                        </a:rPr>
                        <a:t>Staff</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1957085226"/>
                  </a:ext>
                </a:extLst>
              </a:tr>
              <a:tr h="171247">
                <a:tc>
                  <a:txBody>
                    <a:bodyPr/>
                    <a:lstStyle/>
                    <a:p>
                      <a:pPr>
                        <a:lnSpc>
                          <a:spcPct val="107000"/>
                        </a:lnSpc>
                      </a:pPr>
                      <a:endParaRPr lang="en-FM" sz="800" kern="100">
                        <a:effectLst/>
                        <a:latin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140215104"/>
                  </a:ext>
                </a:extLst>
              </a:tr>
              <a:tr h="171247">
                <a:tc>
                  <a:txBody>
                    <a:bodyPr/>
                    <a:lstStyle/>
                    <a:p>
                      <a:pPr>
                        <a:lnSpc>
                          <a:spcPct val="107000"/>
                        </a:lnSpc>
                        <a:spcAft>
                          <a:spcPts val="800"/>
                        </a:spcAft>
                      </a:pPr>
                      <a:r>
                        <a:rPr lang="en-FM" sz="800" kern="0">
                          <a:effectLst/>
                        </a:rPr>
                        <a:t>Kosrae</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Kosrae</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Kosrae</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Kosrae</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Kosrae</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547488484"/>
                  </a:ext>
                </a:extLst>
              </a:tr>
              <a:tr h="171247">
                <a:tc>
                  <a:txBody>
                    <a:bodyPr/>
                    <a:lstStyle/>
                    <a:p>
                      <a:pPr>
                        <a:lnSpc>
                          <a:spcPct val="107000"/>
                        </a:lnSpc>
                        <a:spcAft>
                          <a:spcPts val="800"/>
                        </a:spcAft>
                      </a:pPr>
                      <a:r>
                        <a:rPr lang="en-FM" sz="800" kern="0">
                          <a:effectLst/>
                        </a:rPr>
                        <a:t>Faculty</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3</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584327702"/>
                  </a:ext>
                </a:extLst>
              </a:tr>
              <a:tr h="171247">
                <a:tc>
                  <a:txBody>
                    <a:bodyPr/>
                    <a:lstStyle/>
                    <a:p>
                      <a:pPr>
                        <a:lnSpc>
                          <a:spcPct val="107000"/>
                        </a:lnSpc>
                        <a:spcAft>
                          <a:spcPts val="800"/>
                        </a:spcAft>
                      </a:pPr>
                      <a:r>
                        <a:rPr lang="en-FM" sz="800" kern="0">
                          <a:effectLst/>
                        </a:rPr>
                        <a:t>Staff</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13</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55766543"/>
                  </a:ext>
                </a:extLst>
              </a:tr>
              <a:tr h="171247">
                <a:tc>
                  <a:txBody>
                    <a:bodyPr/>
                    <a:lstStyle/>
                    <a:p>
                      <a:pPr>
                        <a:lnSpc>
                          <a:spcPct val="107000"/>
                        </a:lnSpc>
                        <a:spcAft>
                          <a:spcPts val="800"/>
                        </a:spcAft>
                      </a:pPr>
                      <a:r>
                        <a:rPr lang="en-FM" sz="800" kern="0" dirty="0">
                          <a:effectLst/>
                        </a:rPr>
                        <a:t> </a:t>
                      </a:r>
                      <a:endParaRPr lang="en-FM"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2286564596"/>
                  </a:ext>
                </a:extLst>
              </a:tr>
              <a:tr h="171247">
                <a:tc>
                  <a:txBody>
                    <a:bodyPr/>
                    <a:lstStyle/>
                    <a:p>
                      <a:pPr>
                        <a:lnSpc>
                          <a:spcPct val="107000"/>
                        </a:lnSpc>
                        <a:spcAft>
                          <a:spcPts val="800"/>
                        </a:spcAft>
                      </a:pPr>
                      <a:r>
                        <a:rPr lang="en-FM" sz="800" kern="0">
                          <a:effectLst/>
                        </a:rPr>
                        <a:t>Yap</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Yap</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Yap</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Yap</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Yap</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2609477912"/>
                  </a:ext>
                </a:extLst>
              </a:tr>
              <a:tr h="171247">
                <a:tc>
                  <a:txBody>
                    <a:bodyPr/>
                    <a:lstStyle/>
                    <a:p>
                      <a:pPr>
                        <a:lnSpc>
                          <a:spcPct val="107000"/>
                        </a:lnSpc>
                        <a:spcAft>
                          <a:spcPts val="800"/>
                        </a:spcAft>
                      </a:pPr>
                      <a:r>
                        <a:rPr lang="en-FM" sz="800" kern="0">
                          <a:effectLst/>
                        </a:rPr>
                        <a:t>Faculty</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105879230"/>
                  </a:ext>
                </a:extLst>
              </a:tr>
              <a:tr h="171247">
                <a:tc>
                  <a:txBody>
                    <a:bodyPr/>
                    <a:lstStyle/>
                    <a:p>
                      <a:pPr>
                        <a:lnSpc>
                          <a:spcPct val="107000"/>
                        </a:lnSpc>
                        <a:spcAft>
                          <a:spcPts val="800"/>
                        </a:spcAft>
                      </a:pPr>
                      <a:r>
                        <a:rPr lang="en-FM" sz="800" kern="0">
                          <a:effectLst/>
                        </a:rPr>
                        <a:t>Staff</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3</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1985473327"/>
                  </a:ext>
                </a:extLst>
              </a:tr>
              <a:tr h="171247">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2962900790"/>
                  </a:ext>
                </a:extLst>
              </a:tr>
              <a:tr h="171247">
                <a:tc>
                  <a:txBody>
                    <a:bodyPr/>
                    <a:lstStyle/>
                    <a:p>
                      <a:pPr>
                        <a:lnSpc>
                          <a:spcPct val="107000"/>
                        </a:lnSpc>
                        <a:spcAft>
                          <a:spcPts val="800"/>
                        </a:spcAft>
                      </a:pPr>
                      <a:r>
                        <a:rPr lang="en-FM" sz="800" kern="0">
                          <a:effectLst/>
                        </a:rPr>
                        <a:t>Chuuk</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Chuuk</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Chuuk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Chuuk</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Chuuk</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1800138993"/>
                  </a:ext>
                </a:extLst>
              </a:tr>
              <a:tr h="171247">
                <a:tc>
                  <a:txBody>
                    <a:bodyPr/>
                    <a:lstStyle/>
                    <a:p>
                      <a:pPr>
                        <a:lnSpc>
                          <a:spcPct val="107000"/>
                        </a:lnSpc>
                        <a:spcAft>
                          <a:spcPts val="800"/>
                        </a:spcAft>
                      </a:pPr>
                      <a:r>
                        <a:rPr lang="en-FM" sz="800" kern="0">
                          <a:effectLst/>
                        </a:rPr>
                        <a:t>Faculty</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2907676930"/>
                  </a:ext>
                </a:extLst>
              </a:tr>
              <a:tr h="171247">
                <a:tc>
                  <a:txBody>
                    <a:bodyPr/>
                    <a:lstStyle/>
                    <a:p>
                      <a:pPr>
                        <a:lnSpc>
                          <a:spcPct val="107000"/>
                        </a:lnSpc>
                        <a:spcAft>
                          <a:spcPts val="800"/>
                        </a:spcAft>
                      </a:pPr>
                      <a:r>
                        <a:rPr lang="en-FM" sz="800" kern="0">
                          <a:effectLst/>
                        </a:rPr>
                        <a:t>Staff</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3</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5</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1639009833"/>
                  </a:ext>
                </a:extLst>
              </a:tr>
              <a:tr h="179810">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nSpc>
                          <a:spcPct val="107000"/>
                        </a:lnSpc>
                        <a:spcAft>
                          <a:spcPts val="800"/>
                        </a:spcAft>
                      </a:pPr>
                      <a:r>
                        <a:rPr lang="en-FM" sz="800" kern="0">
                          <a:effectLst/>
                        </a:rPr>
                        <a:t> </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998057595"/>
                  </a:ext>
                </a:extLst>
              </a:tr>
              <a:tr h="171247">
                <a:tc>
                  <a:txBody>
                    <a:bodyPr/>
                    <a:lstStyle/>
                    <a:p>
                      <a:pPr>
                        <a:lnSpc>
                          <a:spcPct val="107000"/>
                        </a:lnSpc>
                        <a:spcAft>
                          <a:spcPts val="800"/>
                        </a:spcAft>
                      </a:pPr>
                      <a:r>
                        <a:rPr lang="en-FM" sz="800" kern="0">
                          <a:effectLst/>
                        </a:rPr>
                        <a:t>Total Faculty</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6</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10</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2541135317"/>
                  </a:ext>
                </a:extLst>
              </a:tr>
              <a:tr h="171247">
                <a:tc>
                  <a:txBody>
                    <a:bodyPr/>
                    <a:lstStyle/>
                    <a:p>
                      <a:pPr>
                        <a:lnSpc>
                          <a:spcPct val="107000"/>
                        </a:lnSpc>
                        <a:spcAft>
                          <a:spcPts val="800"/>
                        </a:spcAft>
                      </a:pPr>
                      <a:r>
                        <a:rPr lang="en-FM" sz="800" kern="0">
                          <a:effectLst/>
                        </a:rPr>
                        <a:t>Total Staff</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13</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37</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37</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111</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3156415165"/>
                  </a:ext>
                </a:extLst>
              </a:tr>
              <a:tr h="179810">
                <a:tc>
                  <a:txBody>
                    <a:bodyPr/>
                    <a:lstStyle/>
                    <a:p>
                      <a:pPr>
                        <a:lnSpc>
                          <a:spcPct val="107000"/>
                        </a:lnSpc>
                        <a:spcAft>
                          <a:spcPts val="800"/>
                        </a:spcAft>
                      </a:pPr>
                      <a:r>
                        <a:rPr lang="en-FM" sz="800" kern="0">
                          <a:effectLst/>
                        </a:rPr>
                        <a:t>Total Vacancies</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14</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43</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28</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a:effectLst/>
                        </a:rPr>
                        <a:t>47</a:t>
                      </a:r>
                      <a:endParaRPr lang="en-FM"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tc>
                  <a:txBody>
                    <a:bodyPr/>
                    <a:lstStyle/>
                    <a:p>
                      <a:pPr algn="r">
                        <a:lnSpc>
                          <a:spcPct val="107000"/>
                        </a:lnSpc>
                        <a:spcAft>
                          <a:spcPts val="800"/>
                        </a:spcAft>
                      </a:pPr>
                      <a:r>
                        <a:rPr lang="en-FM" sz="800" kern="0" dirty="0">
                          <a:effectLst/>
                        </a:rPr>
                        <a:t>132</a:t>
                      </a:r>
                      <a:endParaRPr lang="en-FM"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2903" marR="52903" marT="0" marB="0" anchor="b"/>
                </a:tc>
                <a:extLst>
                  <a:ext uri="{0D108BD9-81ED-4DB2-BD59-A6C34878D82A}">
                    <a16:rowId xmlns:a16="http://schemas.microsoft.com/office/drawing/2014/main" val="1900933648"/>
                  </a:ext>
                </a:extLst>
              </a:tr>
            </a:tbl>
          </a:graphicData>
        </a:graphic>
      </p:graphicFrame>
    </p:spTree>
    <p:extLst>
      <p:ext uri="{BB962C8B-B14F-4D97-AF65-F5344CB8AC3E}">
        <p14:creationId xmlns:p14="http://schemas.microsoft.com/office/powerpoint/2010/main" val="201057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C278C807-009A-D30A-6EC9-127201BBB637}"/>
            </a:ext>
          </a:extLst>
        </p:cNvPr>
        <p:cNvGrpSpPr/>
        <p:nvPr/>
      </p:nvGrpSpPr>
      <p:grpSpPr>
        <a:xfrm>
          <a:off x="0" y="0"/>
          <a:ext cx="0" cy="0"/>
          <a:chOff x="0" y="0"/>
          <a:chExt cx="0" cy="0"/>
        </a:xfrm>
      </p:grpSpPr>
      <p:pic>
        <p:nvPicPr>
          <p:cNvPr id="324" name="Google Shape;324;p10">
            <a:extLst>
              <a:ext uri="{FF2B5EF4-FFF2-40B4-BE49-F238E27FC236}">
                <a16:creationId xmlns:a16="http://schemas.microsoft.com/office/drawing/2014/main" id="{AD4A1ECA-04AF-49D3-7793-BCFEF015BA82}"/>
              </a:ext>
            </a:extLst>
          </p:cNvPr>
          <p:cNvPicPr preferRelativeResize="0"/>
          <p:nvPr/>
        </p:nvPicPr>
        <p:blipFill rotWithShape="1">
          <a:blip r:embed="rId4">
            <a:alphaModFix/>
          </a:blip>
          <a:srcRect/>
          <a:stretch/>
        </p:blipFill>
        <p:spPr>
          <a:xfrm>
            <a:off x="-1" y="0"/>
            <a:ext cx="1861457" cy="6858000"/>
          </a:xfrm>
          <a:prstGeom prst="rect">
            <a:avLst/>
          </a:prstGeom>
          <a:noFill/>
          <a:ln>
            <a:noFill/>
          </a:ln>
        </p:spPr>
      </p:pic>
      <p:pic>
        <p:nvPicPr>
          <p:cNvPr id="325" name="Google Shape;325;p10">
            <a:extLst>
              <a:ext uri="{FF2B5EF4-FFF2-40B4-BE49-F238E27FC236}">
                <a16:creationId xmlns:a16="http://schemas.microsoft.com/office/drawing/2014/main" id="{7072D5B0-E6A2-4F70-01B0-3A4300596984}"/>
              </a:ext>
            </a:extLst>
          </p:cNvPr>
          <p:cNvPicPr preferRelativeResize="0"/>
          <p:nvPr/>
        </p:nvPicPr>
        <p:blipFill rotWithShape="1">
          <a:blip r:embed="rId5">
            <a:alphaModFix/>
          </a:blip>
          <a:srcRect/>
          <a:stretch/>
        </p:blipFill>
        <p:spPr>
          <a:xfrm>
            <a:off x="130417" y="5155183"/>
            <a:ext cx="1600623" cy="1060103"/>
          </a:xfrm>
          <a:prstGeom prst="rect">
            <a:avLst/>
          </a:prstGeom>
          <a:noFill/>
          <a:ln>
            <a:noFill/>
          </a:ln>
        </p:spPr>
      </p:pic>
      <p:pic>
        <p:nvPicPr>
          <p:cNvPr id="326" name="Google Shape;326;p10">
            <a:extLst>
              <a:ext uri="{FF2B5EF4-FFF2-40B4-BE49-F238E27FC236}">
                <a16:creationId xmlns:a16="http://schemas.microsoft.com/office/drawing/2014/main" id="{DBB8FD11-B023-2834-39DA-019F97BBF79C}"/>
              </a:ext>
            </a:extLst>
          </p:cNvPr>
          <p:cNvPicPr preferRelativeResize="0">
            <a:picLocks noGrp="1"/>
          </p:cNvPicPr>
          <p:nvPr>
            <p:ph type="body" idx="1"/>
          </p:nvPr>
        </p:nvPicPr>
        <p:blipFill rotWithShape="1">
          <a:blip r:embed="rId6">
            <a:alphaModFix/>
          </a:blip>
          <a:srcRect/>
          <a:stretch/>
        </p:blipFill>
        <p:spPr>
          <a:xfrm>
            <a:off x="1878030" y="1057995"/>
            <a:ext cx="10330544" cy="5888269"/>
          </a:xfrm>
          <a:prstGeom prst="rect">
            <a:avLst/>
          </a:prstGeom>
          <a:noFill/>
          <a:ln>
            <a:noFill/>
          </a:ln>
        </p:spPr>
      </p:pic>
      <p:pic>
        <p:nvPicPr>
          <p:cNvPr id="327" name="Google Shape;327;p10">
            <a:extLst>
              <a:ext uri="{FF2B5EF4-FFF2-40B4-BE49-F238E27FC236}">
                <a16:creationId xmlns:a16="http://schemas.microsoft.com/office/drawing/2014/main" id="{2E5882EF-8380-21CB-F498-464CDD02D07B}"/>
              </a:ext>
            </a:extLst>
          </p:cNvPr>
          <p:cNvPicPr preferRelativeResize="0"/>
          <p:nvPr/>
        </p:nvPicPr>
        <p:blipFill rotWithShape="1">
          <a:blip r:embed="rId7">
            <a:alphaModFix/>
          </a:blip>
          <a:srcRect/>
          <a:stretch/>
        </p:blipFill>
        <p:spPr>
          <a:xfrm>
            <a:off x="283431" y="116074"/>
            <a:ext cx="1140124" cy="1063294"/>
          </a:xfrm>
          <a:prstGeom prst="rect">
            <a:avLst/>
          </a:prstGeom>
          <a:noFill/>
          <a:ln>
            <a:noFill/>
          </a:ln>
        </p:spPr>
      </p:pic>
      <p:sp>
        <p:nvSpPr>
          <p:cNvPr id="328" name="Google Shape;328;p10">
            <a:extLst>
              <a:ext uri="{FF2B5EF4-FFF2-40B4-BE49-F238E27FC236}">
                <a16:creationId xmlns:a16="http://schemas.microsoft.com/office/drawing/2014/main" id="{21290C71-EDB2-ED21-6F0E-A9EE0264226D}"/>
              </a:ext>
            </a:extLst>
          </p:cNvPr>
          <p:cNvSpPr/>
          <p:nvPr/>
        </p:nvSpPr>
        <p:spPr>
          <a:xfrm>
            <a:off x="1820756" y="-2162"/>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0">
            <a:extLst>
              <a:ext uri="{FF2B5EF4-FFF2-40B4-BE49-F238E27FC236}">
                <a16:creationId xmlns:a16="http://schemas.microsoft.com/office/drawing/2014/main" id="{AAB0C463-72B8-434E-3DB6-2C0F5B40BB6D}"/>
              </a:ext>
            </a:extLst>
          </p:cNvPr>
          <p:cNvSpPr txBox="1"/>
          <p:nvPr/>
        </p:nvSpPr>
        <p:spPr>
          <a:xfrm>
            <a:off x="3990471" y="235549"/>
            <a:ext cx="65620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endParaRPr sz="3200" b="0" i="0" u="none" strike="noStrike" cap="none">
              <a:solidFill>
                <a:schemeClr val="lt1"/>
              </a:solidFill>
              <a:latin typeface="Arial Black"/>
              <a:ea typeface="Arial Black"/>
              <a:cs typeface="Arial Black"/>
              <a:sym typeface="Arial Black"/>
            </a:endParaRPr>
          </a:p>
        </p:txBody>
      </p:sp>
      <p:sp>
        <p:nvSpPr>
          <p:cNvPr id="330" name="Google Shape;330;p10">
            <a:extLst>
              <a:ext uri="{FF2B5EF4-FFF2-40B4-BE49-F238E27FC236}">
                <a16:creationId xmlns:a16="http://schemas.microsoft.com/office/drawing/2014/main" id="{88A45EAC-8ADF-09D2-EAA9-1DB8241E566A}"/>
              </a:ext>
            </a:extLst>
          </p:cNvPr>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331" name="Google Shape;331;p10">
            <a:extLst>
              <a:ext uri="{FF2B5EF4-FFF2-40B4-BE49-F238E27FC236}">
                <a16:creationId xmlns:a16="http://schemas.microsoft.com/office/drawing/2014/main" id="{074BCBE1-D53D-2A9B-A85A-2E0408D8E04E}"/>
              </a:ext>
            </a:extLst>
          </p:cNvPr>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332" name="Google Shape;332;p10">
            <a:extLst>
              <a:ext uri="{FF2B5EF4-FFF2-40B4-BE49-F238E27FC236}">
                <a16:creationId xmlns:a16="http://schemas.microsoft.com/office/drawing/2014/main" id="{C02B05DE-48F5-423E-4762-C0CF82B82C32}"/>
              </a:ext>
            </a:extLst>
          </p:cNvPr>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a:extLst>
              <a:ext uri="{FF2B5EF4-FFF2-40B4-BE49-F238E27FC236}">
                <a16:creationId xmlns:a16="http://schemas.microsoft.com/office/drawing/2014/main" id="{54C910B8-7B98-05BD-3E49-420B8AB5A83C}"/>
              </a:ext>
            </a:extLst>
          </p:cNvPr>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0">
            <a:extLst>
              <a:ext uri="{FF2B5EF4-FFF2-40B4-BE49-F238E27FC236}">
                <a16:creationId xmlns:a16="http://schemas.microsoft.com/office/drawing/2014/main" id="{D452587D-146A-CE69-B7A6-4D91C42C1021}"/>
              </a:ext>
            </a:extLst>
          </p:cNvPr>
          <p:cNvPicPr preferRelativeResize="0"/>
          <p:nvPr/>
        </p:nvPicPr>
        <p:blipFill rotWithShape="1">
          <a:blip r:embed="rId8">
            <a:alphaModFix/>
          </a:blip>
          <a:srcRect/>
          <a:stretch/>
        </p:blipFill>
        <p:spPr>
          <a:xfrm>
            <a:off x="204299" y="2936972"/>
            <a:ext cx="1399541" cy="1399541"/>
          </a:xfrm>
          <a:prstGeom prst="ellipse">
            <a:avLst/>
          </a:prstGeom>
          <a:noFill/>
          <a:ln>
            <a:noFill/>
          </a:ln>
        </p:spPr>
      </p:pic>
      <p:sp>
        <p:nvSpPr>
          <p:cNvPr id="17" name="Google Shape;577;p44">
            <a:extLst>
              <a:ext uri="{FF2B5EF4-FFF2-40B4-BE49-F238E27FC236}">
                <a16:creationId xmlns:a16="http://schemas.microsoft.com/office/drawing/2014/main" id="{D82D2930-E988-4EBC-88AB-D425DCC97D92}"/>
              </a:ext>
            </a:extLst>
          </p:cNvPr>
          <p:cNvSpPr txBox="1"/>
          <p:nvPr/>
        </p:nvSpPr>
        <p:spPr>
          <a:xfrm>
            <a:off x="4445002" y="285311"/>
            <a:ext cx="610752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3200" b="0" i="0" u="none" strike="noStrike" cap="none" dirty="0">
                <a:solidFill>
                  <a:schemeClr val="lt1"/>
                </a:solidFill>
                <a:latin typeface="Arial Black"/>
                <a:ea typeface="Arial Black"/>
                <a:cs typeface="Arial Black"/>
                <a:sym typeface="Arial Black"/>
              </a:rPr>
              <a:t>VISION FROM THE OTP</a:t>
            </a:r>
            <a:endParaRPr sz="3200" b="0" i="0" u="none" strike="noStrike" cap="none" dirty="0">
              <a:solidFill>
                <a:schemeClr val="lt1"/>
              </a:solidFill>
              <a:latin typeface="Arial Black"/>
              <a:ea typeface="Arial Black"/>
              <a:cs typeface="Arial Black"/>
              <a:sym typeface="Arial Black"/>
            </a:endParaRPr>
          </a:p>
        </p:txBody>
      </p:sp>
      <p:sp>
        <p:nvSpPr>
          <p:cNvPr id="19" name="TextBox 18">
            <a:extLst>
              <a:ext uri="{FF2B5EF4-FFF2-40B4-BE49-F238E27FC236}">
                <a16:creationId xmlns:a16="http://schemas.microsoft.com/office/drawing/2014/main" id="{4F79BD46-96F5-48AC-99CD-3478C5A370D7}"/>
              </a:ext>
            </a:extLst>
          </p:cNvPr>
          <p:cNvSpPr txBox="1"/>
          <p:nvPr/>
        </p:nvSpPr>
        <p:spPr>
          <a:xfrm>
            <a:off x="2053106" y="1477770"/>
            <a:ext cx="10017693" cy="1015663"/>
          </a:xfrm>
          <a:prstGeom prst="rect">
            <a:avLst/>
          </a:prstGeom>
          <a:solidFill>
            <a:schemeClr val="tx2"/>
          </a:solidFill>
        </p:spPr>
        <p:txBody>
          <a:bodyPr wrap="square">
            <a:spAutoFit/>
          </a:bodyPr>
          <a:lstStyle/>
          <a:p>
            <a:r>
              <a:rPr lang="en-FM" sz="2000" dirty="0">
                <a:solidFill>
                  <a:srgbClr val="252525"/>
                </a:solidFill>
                <a:effectLst/>
                <a:latin typeface="Abadi" panose="020B0604020104020204" pitchFamily="34" charset="0"/>
                <a:ea typeface="Arial" panose="020B0604020202020204" pitchFamily="34" charset="0"/>
              </a:rPr>
              <a:t>COM-FSM</a:t>
            </a:r>
            <a:r>
              <a:rPr lang="en-US" sz="2000" dirty="0">
                <a:solidFill>
                  <a:srgbClr val="252525"/>
                </a:solidFill>
                <a:effectLst/>
                <a:latin typeface="Abadi" panose="020B0604020104020204" pitchFamily="34" charset="0"/>
                <a:ea typeface="Arial" panose="020B0604020202020204" pitchFamily="34" charset="0"/>
              </a:rPr>
              <a:t>:</a:t>
            </a:r>
            <a:r>
              <a:rPr lang="en-FM" sz="2000" dirty="0">
                <a:solidFill>
                  <a:srgbClr val="252525"/>
                </a:solidFill>
                <a:effectLst/>
                <a:latin typeface="Abadi" panose="020B0604020104020204" pitchFamily="34" charset="0"/>
                <a:ea typeface="Arial" panose="020B0604020202020204" pitchFamily="34" charset="0"/>
              </a:rPr>
              <a:t> </a:t>
            </a:r>
            <a:r>
              <a:rPr lang="en-FM" sz="2000" dirty="0">
                <a:solidFill>
                  <a:schemeClr val="tx1"/>
                </a:solidFill>
                <a:effectLst/>
                <a:latin typeface="Abadi" panose="020B0604020104020204" pitchFamily="34" charset="0"/>
                <a:ea typeface="Arial" panose="020B0604020202020204" pitchFamily="34" charset="0"/>
              </a:rPr>
              <a:t> Pacific Island </a:t>
            </a:r>
            <a:r>
              <a:rPr lang="en-FM" sz="2000" dirty="0">
                <a:solidFill>
                  <a:srgbClr val="252525"/>
                </a:solidFill>
                <a:effectLst/>
                <a:latin typeface="Abadi" panose="020B0604020104020204" pitchFamily="34" charset="0"/>
                <a:ea typeface="Arial" panose="020B0604020202020204" pitchFamily="34" charset="0"/>
              </a:rPr>
              <a:t>region higher education leader in Marine Science and Fisheries &amp; Maritime Studies focusing on 'blue' and 'green' careers and climate-resilient agriculture and aquaculture best practices. </a:t>
            </a:r>
            <a:endParaRPr lang="en-FM" sz="2000" dirty="0">
              <a:latin typeface="Abadi" panose="020B0604020104020204" pitchFamily="34" charset="0"/>
            </a:endParaRPr>
          </a:p>
        </p:txBody>
      </p:sp>
      <p:pic>
        <p:nvPicPr>
          <p:cNvPr id="2" name="Online Media 1" descr="No teachers, no homework: School solely uses AI to teach students">
            <a:hlinkClick r:id="" action="ppaction://media"/>
            <a:extLst>
              <a:ext uri="{FF2B5EF4-FFF2-40B4-BE49-F238E27FC236}">
                <a16:creationId xmlns:a16="http://schemas.microsoft.com/office/drawing/2014/main" id="{F7F3CFAD-8099-995B-E94B-F22CDC546B19}"/>
              </a:ext>
            </a:extLst>
          </p:cNvPr>
          <p:cNvPicPr>
            <a:picLocks noRot="1" noChangeAspect="1"/>
          </p:cNvPicPr>
          <p:nvPr>
            <a:videoFile r:link="rId1"/>
          </p:nvPr>
        </p:nvPicPr>
        <p:blipFill>
          <a:blip r:embed="rId9"/>
          <a:stretch>
            <a:fillRect/>
          </a:stretch>
        </p:blipFill>
        <p:spPr>
          <a:xfrm>
            <a:off x="3427881" y="2677135"/>
            <a:ext cx="7230842" cy="4085426"/>
          </a:xfrm>
          <a:prstGeom prst="rect">
            <a:avLst/>
          </a:prstGeom>
        </p:spPr>
      </p:pic>
    </p:spTree>
    <p:extLst>
      <p:ext uri="{BB962C8B-B14F-4D97-AF65-F5344CB8AC3E}">
        <p14:creationId xmlns:p14="http://schemas.microsoft.com/office/powerpoint/2010/main" val="23157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sp>
        <p:nvSpPr>
          <p:cNvPr id="560" name="Google Shape;560;p25"/>
          <p:cNvSpPr/>
          <p:nvPr/>
        </p:nvSpPr>
        <p:spPr>
          <a:xfrm>
            <a:off x="0" y="-1"/>
            <a:ext cx="12192000" cy="3567599"/>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1" name="Google Shape;561;p25"/>
          <p:cNvSpPr/>
          <p:nvPr/>
        </p:nvSpPr>
        <p:spPr>
          <a:xfrm>
            <a:off x="0" y="3331779"/>
            <a:ext cx="12192000" cy="620111"/>
          </a:xfrm>
          <a:prstGeom prst="rect">
            <a:avLst/>
          </a:prstGeom>
          <a:solidFill>
            <a:srgbClr val="8DA9D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25"/>
          <p:cNvSpPr txBox="1"/>
          <p:nvPr/>
        </p:nvSpPr>
        <p:spPr>
          <a:xfrm>
            <a:off x="1460937" y="777766"/>
            <a:ext cx="927012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Times New Roman"/>
                <a:ea typeface="Times New Roman"/>
                <a:cs typeface="Times New Roman"/>
                <a:sym typeface="Times New Roman"/>
              </a:rPr>
              <a:t>End of Presentation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Times New Roman"/>
                <a:ea typeface="Times New Roman"/>
                <a:cs typeface="Times New Roman"/>
                <a:sym typeface="Times New Roman"/>
              </a:rPr>
              <a:t>Thank you!</a:t>
            </a:r>
            <a:endParaRPr sz="1400" b="0" i="0" u="none" strike="noStrike" cap="none">
              <a:solidFill>
                <a:srgbClr val="000000"/>
              </a:solidFill>
              <a:latin typeface="Arial"/>
              <a:ea typeface="Arial"/>
              <a:cs typeface="Arial"/>
              <a:sym typeface="Arial"/>
            </a:endParaRPr>
          </a:p>
        </p:txBody>
      </p:sp>
      <p:sp>
        <p:nvSpPr>
          <p:cNvPr id="563" name="Google Shape;563;p25"/>
          <p:cNvSpPr/>
          <p:nvPr/>
        </p:nvSpPr>
        <p:spPr>
          <a:xfrm>
            <a:off x="0" y="6505903"/>
            <a:ext cx="12192000" cy="39347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4" name="Google Shape;564;p25"/>
          <p:cNvPicPr preferRelativeResize="0"/>
          <p:nvPr/>
        </p:nvPicPr>
        <p:blipFill rotWithShape="1">
          <a:blip r:embed="rId3">
            <a:alphaModFix/>
          </a:blip>
          <a:srcRect/>
          <a:stretch/>
        </p:blipFill>
        <p:spPr>
          <a:xfrm>
            <a:off x="0" y="3855592"/>
            <a:ext cx="2617076" cy="2617076"/>
          </a:xfrm>
          <a:prstGeom prst="rect">
            <a:avLst/>
          </a:prstGeom>
          <a:noFill/>
          <a:ln>
            <a:noFill/>
          </a:ln>
        </p:spPr>
      </p:pic>
      <p:sp>
        <p:nvSpPr>
          <p:cNvPr id="565" name="Google Shape;565;p25"/>
          <p:cNvSpPr txBox="1"/>
          <p:nvPr/>
        </p:nvSpPr>
        <p:spPr>
          <a:xfrm>
            <a:off x="2243958" y="4531873"/>
            <a:ext cx="927012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2060"/>
                </a:solidFill>
                <a:latin typeface="Times New Roman"/>
                <a:ea typeface="Times New Roman"/>
                <a:cs typeface="Times New Roman"/>
                <a:sym typeface="Times New Roman"/>
              </a:rPr>
              <a:t>College of Micronesia-FSM</a:t>
            </a:r>
            <a:endParaRPr sz="1400" b="0" i="0" u="none" strike="noStrike" cap="none">
              <a:solidFill>
                <a:srgbClr val="000000"/>
              </a:solidFill>
              <a:latin typeface="Arial"/>
              <a:ea typeface="Arial"/>
              <a:cs typeface="Arial"/>
              <a:sym typeface="Arial"/>
            </a:endParaRPr>
          </a:p>
        </p:txBody>
      </p:sp>
      <p:sp>
        <p:nvSpPr>
          <p:cNvPr id="566" name="Google Shape;566;p25"/>
          <p:cNvSpPr txBox="1"/>
          <p:nvPr/>
        </p:nvSpPr>
        <p:spPr>
          <a:xfrm>
            <a:off x="2317530" y="5067575"/>
            <a:ext cx="92701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Monda"/>
                <a:ea typeface="Monda"/>
                <a:cs typeface="Monda"/>
                <a:sym typeface="Monda"/>
              </a:rPr>
              <a:t>Yap | Chuuk | Pohnpei | Kosrae</a:t>
            </a:r>
            <a:endParaRPr sz="1400" b="0" i="0" u="none" strike="noStrike" cap="none">
              <a:solidFill>
                <a:srgbClr val="000000"/>
              </a:solidFill>
              <a:latin typeface="Arial"/>
              <a:ea typeface="Arial"/>
              <a:cs typeface="Arial"/>
              <a:sym typeface="Arial"/>
            </a:endParaRPr>
          </a:p>
        </p:txBody>
      </p:sp>
      <p:sp>
        <p:nvSpPr>
          <p:cNvPr id="567" name="Google Shape;567;p25"/>
          <p:cNvSpPr txBox="1"/>
          <p:nvPr/>
        </p:nvSpPr>
        <p:spPr>
          <a:xfrm>
            <a:off x="2527737" y="6575682"/>
            <a:ext cx="927012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College of Micronesia-FSM is accredited by the Accrediting Commission for Community and Junior Colleges</a:t>
            </a:r>
            <a:endParaRPr sz="1050" b="0" i="0" u="none" strike="noStrike" cap="none">
              <a:solidFill>
                <a:schemeClr val="lt1"/>
              </a:solidFill>
              <a:latin typeface="Monda"/>
              <a:ea typeface="Monda"/>
              <a:cs typeface="Monda"/>
              <a:sym typeface="Mond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44"/>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573" name="Google Shape;573;p44"/>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574" name="Google Shape;574;p44"/>
          <p:cNvPicPr preferRelativeResize="0">
            <a:picLocks noGrp="1"/>
          </p:cNvPicPr>
          <p:nvPr>
            <p:ph type="body" idx="1"/>
          </p:nvPr>
        </p:nvPicPr>
        <p:blipFill rotWithShape="1">
          <a:blip r:embed="rId5">
            <a:alphaModFix/>
          </a:blip>
          <a:srcRect/>
          <a:stretch/>
        </p:blipFill>
        <p:spPr>
          <a:xfrm>
            <a:off x="1780970" y="1060865"/>
            <a:ext cx="10330544" cy="5888269"/>
          </a:xfrm>
          <a:prstGeom prst="rect">
            <a:avLst/>
          </a:prstGeom>
          <a:noFill/>
          <a:ln>
            <a:noFill/>
          </a:ln>
        </p:spPr>
      </p:pic>
      <p:pic>
        <p:nvPicPr>
          <p:cNvPr id="575" name="Google Shape;575;p44"/>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576" name="Google Shape;576;p44"/>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44"/>
          <p:cNvSpPr txBox="1"/>
          <p:nvPr/>
        </p:nvSpPr>
        <p:spPr>
          <a:xfrm>
            <a:off x="4303504" y="224716"/>
            <a:ext cx="610752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3200" dirty="0">
                <a:solidFill>
                  <a:schemeClr val="lt1"/>
                </a:solidFill>
                <a:latin typeface="Arial Black"/>
                <a:ea typeface="Arial Black"/>
                <a:cs typeface="Arial Black"/>
                <a:sym typeface="Arial Black"/>
              </a:rPr>
              <a:t>ACKNOWLEDGEMENTS</a:t>
            </a:r>
            <a:endParaRPr sz="3200" b="0" i="0" u="none" strike="noStrike" cap="none" dirty="0">
              <a:solidFill>
                <a:schemeClr val="lt1"/>
              </a:solidFill>
              <a:latin typeface="Arial Black"/>
              <a:ea typeface="Arial Black"/>
              <a:cs typeface="Arial Black"/>
              <a:sym typeface="Arial Black"/>
            </a:endParaRPr>
          </a:p>
        </p:txBody>
      </p:sp>
      <p:sp>
        <p:nvSpPr>
          <p:cNvPr id="578" name="Google Shape;578;p44"/>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579" name="Google Shape;579;p44"/>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580" name="Google Shape;580;p44"/>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1" name="Google Shape;581;p44"/>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2" name="Google Shape;582;p44"/>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583" name="Google Shape;583;p44"/>
          <p:cNvSpPr txBox="1"/>
          <p:nvPr/>
        </p:nvSpPr>
        <p:spPr>
          <a:xfrm>
            <a:off x="2425229" y="1801171"/>
            <a:ext cx="10090952"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dirty="0">
                <a:solidFill>
                  <a:schemeClr val="lt1"/>
                </a:solidFill>
                <a:latin typeface="Avenir"/>
                <a:ea typeface="Avenir"/>
                <a:cs typeface="Avenir"/>
                <a:sym typeface="Avenir"/>
              </a:rPr>
              <a:t>Images used in this presentation have been sourced through author-created graphics, COM-FSM image repositories, internet searches and the EU Micronesia presentation by Dr. Igor Vitale delivered virtually on February 20, 2026. </a:t>
            </a:r>
            <a:endParaRPr sz="3200" i="0" strike="noStrike" cap="none" dirty="0">
              <a:solidFill>
                <a:schemeClr val="lt1"/>
              </a:solidFill>
              <a:latin typeface="Avenir"/>
              <a:ea typeface="Avenir"/>
              <a:cs typeface="Avenir"/>
              <a:sym typeface="Avenir"/>
              <a:hlinkClick r:id="rId8">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1DC40F6F-91BA-410F-9CF4-F7B4C017CE57}"/>
              </a:ext>
            </a:extLst>
          </p:cNvPr>
          <p:cNvSpPr/>
          <p:nvPr/>
        </p:nvSpPr>
        <p:spPr>
          <a:xfrm>
            <a:off x="2176237" y="3908995"/>
            <a:ext cx="9811464" cy="307777"/>
          </a:xfrm>
          <a:prstGeom prst="rect">
            <a:avLst/>
          </a:prstGeom>
        </p:spPr>
        <p:txBody>
          <a:bodyPr wrap="square">
            <a:spAutoFit/>
          </a:bodyPr>
          <a:lstStyle/>
          <a:p>
            <a:pPr lvl="0"/>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107" name="Google Shape;107;p3"/>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08" name="Google Shape;108;p3"/>
          <p:cNvPicPr preferRelativeResize="0">
            <a:picLocks noGrp="1"/>
          </p:cNvPicPr>
          <p:nvPr>
            <p:ph type="body" idx="1"/>
          </p:nvPr>
        </p:nvPicPr>
        <p:blipFill rotWithShape="1">
          <a:blip r:embed="rId5">
            <a:alphaModFix/>
          </a:blip>
          <a:srcRect/>
          <a:stretch/>
        </p:blipFill>
        <p:spPr>
          <a:xfrm>
            <a:off x="1843977" y="908930"/>
            <a:ext cx="10364590" cy="5907675"/>
          </a:xfrm>
          <a:prstGeom prst="rect">
            <a:avLst/>
          </a:prstGeom>
          <a:noFill/>
          <a:ln>
            <a:noFill/>
          </a:ln>
        </p:spPr>
      </p:pic>
      <p:pic>
        <p:nvPicPr>
          <p:cNvPr id="109" name="Google Shape;109;p3"/>
          <p:cNvPicPr preferRelativeResize="0"/>
          <p:nvPr/>
        </p:nvPicPr>
        <p:blipFill rotWithShape="1">
          <a:blip r:embed="rId6">
            <a:alphaModFix/>
          </a:blip>
          <a:srcRect/>
          <a:stretch/>
        </p:blipFill>
        <p:spPr>
          <a:xfrm>
            <a:off x="210177" y="187325"/>
            <a:ext cx="1255099" cy="1265919"/>
          </a:xfrm>
          <a:prstGeom prst="rect">
            <a:avLst/>
          </a:prstGeom>
          <a:noFill/>
          <a:ln>
            <a:noFill/>
          </a:ln>
        </p:spPr>
      </p:pic>
      <p:sp>
        <p:nvSpPr>
          <p:cNvPr id="110" name="Google Shape;110;p3"/>
          <p:cNvSpPr/>
          <p:nvPr/>
        </p:nvSpPr>
        <p:spPr>
          <a:xfrm>
            <a:off x="1861456" y="0"/>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3"/>
          <p:cNvSpPr txBox="1"/>
          <p:nvPr/>
        </p:nvSpPr>
        <p:spPr>
          <a:xfrm>
            <a:off x="3722913" y="41395"/>
            <a:ext cx="6054545"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0" i="0" u="none" strike="noStrike" cap="none">
                <a:solidFill>
                  <a:schemeClr val="lt1"/>
                </a:solidFill>
                <a:latin typeface="Times New Roman"/>
                <a:ea typeface="Times New Roman"/>
                <a:cs typeface="Times New Roman"/>
                <a:sym typeface="Times New Roman"/>
              </a:rPr>
              <a:t>Office of the President</a:t>
            </a: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85459" y="1495206"/>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113" name="Google Shape;113;p3"/>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114" name="Google Shape;114;p3"/>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3"/>
          <p:cNvPicPr preferRelativeResize="0"/>
          <p:nvPr/>
        </p:nvPicPr>
        <p:blipFill rotWithShape="1">
          <a:blip r:embed="rId7">
            <a:alphaModFix/>
          </a:blip>
          <a:srcRect/>
          <a:stretch/>
        </p:blipFill>
        <p:spPr>
          <a:xfrm>
            <a:off x="204299" y="2936972"/>
            <a:ext cx="1399541" cy="1399541"/>
          </a:xfrm>
          <a:prstGeom prst="ellipse">
            <a:avLst/>
          </a:prstGeom>
          <a:noFill/>
          <a:ln>
            <a:noFill/>
          </a:ln>
        </p:spPr>
      </p:pic>
      <p:grpSp>
        <p:nvGrpSpPr>
          <p:cNvPr id="117" name="Google Shape;117;p3"/>
          <p:cNvGrpSpPr/>
          <p:nvPr/>
        </p:nvGrpSpPr>
        <p:grpSpPr>
          <a:xfrm>
            <a:off x="7819114" y="1746027"/>
            <a:ext cx="4168587" cy="4403386"/>
            <a:chOff x="-50802" y="-25402"/>
            <a:chExt cx="12143891" cy="12138171"/>
          </a:xfrm>
        </p:grpSpPr>
        <p:grpSp>
          <p:nvGrpSpPr>
            <p:cNvPr id="118" name="Google Shape;118;p3"/>
            <p:cNvGrpSpPr/>
            <p:nvPr/>
          </p:nvGrpSpPr>
          <p:grpSpPr>
            <a:xfrm>
              <a:off x="-50802" y="-25402"/>
              <a:ext cx="4411509" cy="7094463"/>
              <a:chOff x="-1" y="-1"/>
              <a:chExt cx="4411507" cy="7094461"/>
            </a:xfrm>
          </p:grpSpPr>
          <p:pic>
            <p:nvPicPr>
              <p:cNvPr id="119" name="Google Shape;119;p3" descr="Image"/>
              <p:cNvPicPr preferRelativeResize="0"/>
              <p:nvPr/>
            </p:nvPicPr>
            <p:blipFill rotWithShape="1">
              <a:blip r:embed="rId8">
                <a:alphaModFix/>
              </a:blip>
              <a:srcRect l="4902" r="4898" b="2969"/>
              <a:stretch/>
            </p:blipFill>
            <p:spPr>
              <a:xfrm>
                <a:off x="50800" y="25400"/>
                <a:ext cx="4309906" cy="6967460"/>
              </a:xfrm>
              <a:prstGeom prst="rect">
                <a:avLst/>
              </a:prstGeom>
              <a:noFill/>
              <a:ln>
                <a:noFill/>
              </a:ln>
            </p:spPr>
          </p:pic>
          <p:pic>
            <p:nvPicPr>
              <p:cNvPr id="120" name="Google Shape;120;p3" descr="Image"/>
              <p:cNvPicPr preferRelativeResize="0"/>
              <p:nvPr/>
            </p:nvPicPr>
            <p:blipFill rotWithShape="1">
              <a:blip r:embed="rId9">
                <a:alphaModFix/>
              </a:blip>
              <a:srcRect/>
              <a:stretch/>
            </p:blipFill>
            <p:spPr>
              <a:xfrm>
                <a:off x="-1" y="-1"/>
                <a:ext cx="4411507" cy="7094461"/>
              </a:xfrm>
              <a:prstGeom prst="rect">
                <a:avLst/>
              </a:prstGeom>
              <a:noFill/>
              <a:ln>
                <a:noFill/>
              </a:ln>
            </p:spPr>
          </p:pic>
        </p:grpSp>
        <p:grpSp>
          <p:nvGrpSpPr>
            <p:cNvPr id="121" name="Google Shape;121;p3"/>
            <p:cNvGrpSpPr/>
            <p:nvPr/>
          </p:nvGrpSpPr>
          <p:grpSpPr>
            <a:xfrm>
              <a:off x="4427971" y="31095"/>
              <a:ext cx="7650681" cy="4859920"/>
              <a:chOff x="0" y="0"/>
              <a:chExt cx="7650680" cy="4859919"/>
            </a:xfrm>
          </p:grpSpPr>
          <p:pic>
            <p:nvPicPr>
              <p:cNvPr id="122" name="Google Shape;122;p3" descr="Image"/>
              <p:cNvPicPr preferRelativeResize="0"/>
              <p:nvPr/>
            </p:nvPicPr>
            <p:blipFill rotWithShape="1">
              <a:blip r:embed="rId10">
                <a:alphaModFix/>
              </a:blip>
              <a:srcRect/>
              <a:stretch/>
            </p:blipFill>
            <p:spPr>
              <a:xfrm>
                <a:off x="50800" y="25400"/>
                <a:ext cx="7549080" cy="4732919"/>
              </a:xfrm>
              <a:prstGeom prst="rect">
                <a:avLst/>
              </a:prstGeom>
              <a:noFill/>
              <a:ln>
                <a:noFill/>
              </a:ln>
            </p:spPr>
          </p:pic>
          <p:pic>
            <p:nvPicPr>
              <p:cNvPr id="123" name="Google Shape;123;p3" descr="Image"/>
              <p:cNvPicPr preferRelativeResize="0"/>
              <p:nvPr/>
            </p:nvPicPr>
            <p:blipFill rotWithShape="1">
              <a:blip r:embed="rId11">
                <a:alphaModFix/>
              </a:blip>
              <a:srcRect/>
              <a:stretch/>
            </p:blipFill>
            <p:spPr>
              <a:xfrm>
                <a:off x="0" y="0"/>
                <a:ext cx="7650680" cy="4859919"/>
              </a:xfrm>
              <a:prstGeom prst="rect">
                <a:avLst/>
              </a:prstGeom>
              <a:noFill/>
              <a:ln>
                <a:noFill/>
              </a:ln>
            </p:spPr>
          </p:pic>
        </p:grpSp>
        <p:grpSp>
          <p:nvGrpSpPr>
            <p:cNvPr id="124" name="Google Shape;124;p3"/>
            <p:cNvGrpSpPr/>
            <p:nvPr/>
          </p:nvGrpSpPr>
          <p:grpSpPr>
            <a:xfrm>
              <a:off x="8113580" y="4877229"/>
              <a:ext cx="3947759" cy="2123418"/>
              <a:chOff x="0" y="0"/>
              <a:chExt cx="3947758" cy="2123417"/>
            </a:xfrm>
          </p:grpSpPr>
          <p:pic>
            <p:nvPicPr>
              <p:cNvPr id="125" name="Google Shape;125;p3" descr="Image"/>
              <p:cNvPicPr preferRelativeResize="0"/>
              <p:nvPr/>
            </p:nvPicPr>
            <p:blipFill rotWithShape="1">
              <a:blip r:embed="rId12">
                <a:alphaModFix/>
              </a:blip>
              <a:srcRect/>
              <a:stretch/>
            </p:blipFill>
            <p:spPr>
              <a:xfrm>
                <a:off x="50800" y="25400"/>
                <a:ext cx="3846158" cy="1996417"/>
              </a:xfrm>
              <a:prstGeom prst="rect">
                <a:avLst/>
              </a:prstGeom>
              <a:noFill/>
              <a:ln>
                <a:noFill/>
              </a:ln>
            </p:spPr>
          </p:pic>
          <p:pic>
            <p:nvPicPr>
              <p:cNvPr id="126" name="Google Shape;126;p3" descr="Image"/>
              <p:cNvPicPr preferRelativeResize="0"/>
              <p:nvPr/>
            </p:nvPicPr>
            <p:blipFill rotWithShape="1">
              <a:blip r:embed="rId13">
                <a:alphaModFix/>
              </a:blip>
              <a:srcRect/>
              <a:stretch/>
            </p:blipFill>
            <p:spPr>
              <a:xfrm>
                <a:off x="0" y="0"/>
                <a:ext cx="3947758" cy="2123417"/>
              </a:xfrm>
              <a:prstGeom prst="rect">
                <a:avLst/>
              </a:prstGeom>
              <a:noFill/>
              <a:ln>
                <a:noFill/>
              </a:ln>
            </p:spPr>
          </p:pic>
        </p:grpSp>
        <p:grpSp>
          <p:nvGrpSpPr>
            <p:cNvPr id="127" name="Google Shape;127;p3"/>
            <p:cNvGrpSpPr/>
            <p:nvPr/>
          </p:nvGrpSpPr>
          <p:grpSpPr>
            <a:xfrm>
              <a:off x="4401335" y="4874733"/>
              <a:ext cx="3701090" cy="2117447"/>
              <a:chOff x="0" y="0"/>
              <a:chExt cx="3701089" cy="2117446"/>
            </a:xfrm>
          </p:grpSpPr>
          <p:pic>
            <p:nvPicPr>
              <p:cNvPr id="128" name="Google Shape;128;p3" descr="Image"/>
              <p:cNvPicPr preferRelativeResize="0"/>
              <p:nvPr/>
            </p:nvPicPr>
            <p:blipFill rotWithShape="1">
              <a:blip r:embed="rId14">
                <a:alphaModFix/>
              </a:blip>
              <a:srcRect/>
              <a:stretch/>
            </p:blipFill>
            <p:spPr>
              <a:xfrm>
                <a:off x="50800" y="25400"/>
                <a:ext cx="3599489" cy="1990446"/>
              </a:xfrm>
              <a:prstGeom prst="rect">
                <a:avLst/>
              </a:prstGeom>
              <a:noFill/>
              <a:ln>
                <a:noFill/>
              </a:ln>
            </p:spPr>
          </p:pic>
          <p:pic>
            <p:nvPicPr>
              <p:cNvPr id="129" name="Google Shape;129;p3" descr="Image"/>
              <p:cNvPicPr preferRelativeResize="0"/>
              <p:nvPr/>
            </p:nvPicPr>
            <p:blipFill rotWithShape="1">
              <a:blip r:embed="rId15">
                <a:alphaModFix/>
              </a:blip>
              <a:srcRect/>
              <a:stretch/>
            </p:blipFill>
            <p:spPr>
              <a:xfrm>
                <a:off x="0" y="0"/>
                <a:ext cx="3701089" cy="2117446"/>
              </a:xfrm>
              <a:prstGeom prst="rect">
                <a:avLst/>
              </a:prstGeom>
              <a:noFill/>
              <a:ln>
                <a:noFill/>
              </a:ln>
            </p:spPr>
          </p:pic>
        </p:grpSp>
        <p:grpSp>
          <p:nvGrpSpPr>
            <p:cNvPr id="130" name="Google Shape;130;p3"/>
            <p:cNvGrpSpPr/>
            <p:nvPr/>
          </p:nvGrpSpPr>
          <p:grpSpPr>
            <a:xfrm>
              <a:off x="8113580" y="6998079"/>
              <a:ext cx="3947759" cy="2413549"/>
              <a:chOff x="0" y="0"/>
              <a:chExt cx="3947758" cy="2413548"/>
            </a:xfrm>
          </p:grpSpPr>
          <p:pic>
            <p:nvPicPr>
              <p:cNvPr id="131" name="Google Shape;131;p3" descr="Image"/>
              <p:cNvPicPr preferRelativeResize="0"/>
              <p:nvPr/>
            </p:nvPicPr>
            <p:blipFill rotWithShape="1">
              <a:blip r:embed="rId16">
                <a:alphaModFix/>
              </a:blip>
              <a:srcRect/>
              <a:stretch/>
            </p:blipFill>
            <p:spPr>
              <a:xfrm>
                <a:off x="50800" y="25400"/>
                <a:ext cx="3846158" cy="2286548"/>
              </a:xfrm>
              <a:prstGeom prst="rect">
                <a:avLst/>
              </a:prstGeom>
              <a:noFill/>
              <a:ln>
                <a:noFill/>
              </a:ln>
            </p:spPr>
          </p:pic>
          <p:pic>
            <p:nvPicPr>
              <p:cNvPr id="132" name="Google Shape;132;p3" descr="Image"/>
              <p:cNvPicPr preferRelativeResize="0"/>
              <p:nvPr/>
            </p:nvPicPr>
            <p:blipFill rotWithShape="1">
              <a:blip r:embed="rId17">
                <a:alphaModFix/>
              </a:blip>
              <a:srcRect/>
              <a:stretch/>
            </p:blipFill>
            <p:spPr>
              <a:xfrm>
                <a:off x="0" y="0"/>
                <a:ext cx="3947758" cy="2413548"/>
              </a:xfrm>
              <a:prstGeom prst="rect">
                <a:avLst/>
              </a:prstGeom>
              <a:noFill/>
              <a:ln>
                <a:noFill/>
              </a:ln>
            </p:spPr>
          </p:pic>
        </p:grpSp>
        <p:grpSp>
          <p:nvGrpSpPr>
            <p:cNvPr id="133" name="Google Shape;133;p3"/>
            <p:cNvGrpSpPr/>
            <p:nvPr/>
          </p:nvGrpSpPr>
          <p:grpSpPr>
            <a:xfrm>
              <a:off x="4396374" y="6965611"/>
              <a:ext cx="3703081" cy="2487522"/>
              <a:chOff x="0" y="0"/>
              <a:chExt cx="3703080" cy="2487521"/>
            </a:xfrm>
          </p:grpSpPr>
          <p:pic>
            <p:nvPicPr>
              <p:cNvPr id="134" name="Google Shape;134;p3" descr="Image"/>
              <p:cNvPicPr preferRelativeResize="0"/>
              <p:nvPr/>
            </p:nvPicPr>
            <p:blipFill rotWithShape="1">
              <a:blip r:embed="rId18">
                <a:alphaModFix/>
              </a:blip>
              <a:srcRect/>
              <a:stretch/>
            </p:blipFill>
            <p:spPr>
              <a:xfrm>
                <a:off x="50800" y="25400"/>
                <a:ext cx="3601480" cy="2360521"/>
              </a:xfrm>
              <a:prstGeom prst="rect">
                <a:avLst/>
              </a:prstGeom>
              <a:noFill/>
              <a:ln>
                <a:noFill/>
              </a:ln>
            </p:spPr>
          </p:pic>
          <p:pic>
            <p:nvPicPr>
              <p:cNvPr id="135" name="Google Shape;135;p3" descr="Image"/>
              <p:cNvPicPr preferRelativeResize="0"/>
              <p:nvPr/>
            </p:nvPicPr>
            <p:blipFill rotWithShape="1">
              <a:blip r:embed="rId19">
                <a:alphaModFix/>
              </a:blip>
              <a:srcRect/>
              <a:stretch/>
            </p:blipFill>
            <p:spPr>
              <a:xfrm>
                <a:off x="0" y="0"/>
                <a:ext cx="3703080" cy="2487521"/>
              </a:xfrm>
              <a:prstGeom prst="rect">
                <a:avLst/>
              </a:prstGeom>
              <a:noFill/>
              <a:ln>
                <a:noFill/>
              </a:ln>
            </p:spPr>
          </p:pic>
        </p:grpSp>
        <p:grpSp>
          <p:nvGrpSpPr>
            <p:cNvPr id="136" name="Google Shape;136;p3"/>
            <p:cNvGrpSpPr/>
            <p:nvPr/>
          </p:nvGrpSpPr>
          <p:grpSpPr>
            <a:xfrm>
              <a:off x="8081830" y="9379329"/>
              <a:ext cx="4011259" cy="2733440"/>
              <a:chOff x="0" y="0"/>
              <a:chExt cx="4011258" cy="2733438"/>
            </a:xfrm>
          </p:grpSpPr>
          <p:pic>
            <p:nvPicPr>
              <p:cNvPr id="137" name="Google Shape;137;p3" descr="Image"/>
              <p:cNvPicPr preferRelativeResize="0"/>
              <p:nvPr/>
            </p:nvPicPr>
            <p:blipFill rotWithShape="1">
              <a:blip r:embed="rId20">
                <a:alphaModFix/>
              </a:blip>
              <a:srcRect/>
              <a:stretch/>
            </p:blipFill>
            <p:spPr>
              <a:xfrm>
                <a:off x="50800" y="25400"/>
                <a:ext cx="3909658" cy="2606438"/>
              </a:xfrm>
              <a:prstGeom prst="rect">
                <a:avLst/>
              </a:prstGeom>
              <a:noFill/>
              <a:ln>
                <a:noFill/>
              </a:ln>
            </p:spPr>
          </p:pic>
          <p:pic>
            <p:nvPicPr>
              <p:cNvPr id="138" name="Google Shape;138;p3" descr="Image"/>
              <p:cNvPicPr preferRelativeResize="0"/>
              <p:nvPr/>
            </p:nvPicPr>
            <p:blipFill rotWithShape="1">
              <a:blip r:embed="rId21">
                <a:alphaModFix/>
              </a:blip>
              <a:srcRect/>
              <a:stretch/>
            </p:blipFill>
            <p:spPr>
              <a:xfrm>
                <a:off x="0" y="0"/>
                <a:ext cx="4011258" cy="2733438"/>
              </a:xfrm>
              <a:prstGeom prst="rect">
                <a:avLst/>
              </a:prstGeom>
              <a:noFill/>
              <a:ln>
                <a:noFill/>
              </a:ln>
            </p:spPr>
          </p:pic>
        </p:grpSp>
        <p:grpSp>
          <p:nvGrpSpPr>
            <p:cNvPr id="139" name="Google Shape;139;p3"/>
            <p:cNvGrpSpPr/>
            <p:nvPr/>
          </p:nvGrpSpPr>
          <p:grpSpPr>
            <a:xfrm>
              <a:off x="4396374" y="9415901"/>
              <a:ext cx="3701090" cy="2685694"/>
              <a:chOff x="0" y="-1"/>
              <a:chExt cx="3701089" cy="2685692"/>
            </a:xfrm>
          </p:grpSpPr>
          <p:pic>
            <p:nvPicPr>
              <p:cNvPr id="140" name="Google Shape;140;p3" descr="Image"/>
              <p:cNvPicPr preferRelativeResize="0"/>
              <p:nvPr/>
            </p:nvPicPr>
            <p:blipFill rotWithShape="1">
              <a:blip r:embed="rId22">
                <a:alphaModFix/>
              </a:blip>
              <a:srcRect r="2501"/>
              <a:stretch/>
            </p:blipFill>
            <p:spPr>
              <a:xfrm>
                <a:off x="50800" y="25400"/>
                <a:ext cx="3599489" cy="2558691"/>
              </a:xfrm>
              <a:prstGeom prst="rect">
                <a:avLst/>
              </a:prstGeom>
              <a:noFill/>
              <a:ln>
                <a:noFill/>
              </a:ln>
            </p:spPr>
          </p:pic>
          <p:pic>
            <p:nvPicPr>
              <p:cNvPr id="141" name="Google Shape;141;p3" descr="Image"/>
              <p:cNvPicPr preferRelativeResize="0"/>
              <p:nvPr/>
            </p:nvPicPr>
            <p:blipFill rotWithShape="1">
              <a:blip r:embed="rId23">
                <a:alphaModFix/>
              </a:blip>
              <a:srcRect/>
              <a:stretch/>
            </p:blipFill>
            <p:spPr>
              <a:xfrm>
                <a:off x="0" y="-1"/>
                <a:ext cx="3701089" cy="2685692"/>
              </a:xfrm>
              <a:prstGeom prst="rect">
                <a:avLst/>
              </a:prstGeom>
              <a:noFill/>
              <a:ln>
                <a:noFill/>
              </a:ln>
            </p:spPr>
          </p:pic>
        </p:grpSp>
        <p:grpSp>
          <p:nvGrpSpPr>
            <p:cNvPr id="142" name="Google Shape;142;p3"/>
            <p:cNvGrpSpPr/>
            <p:nvPr/>
          </p:nvGrpSpPr>
          <p:grpSpPr>
            <a:xfrm>
              <a:off x="-48923" y="7036815"/>
              <a:ext cx="4411508" cy="2540549"/>
              <a:chOff x="0" y="0"/>
              <a:chExt cx="4411506" cy="2540548"/>
            </a:xfrm>
          </p:grpSpPr>
          <p:pic>
            <p:nvPicPr>
              <p:cNvPr id="143" name="Google Shape;143;p3" descr="Image"/>
              <p:cNvPicPr preferRelativeResize="0"/>
              <p:nvPr/>
            </p:nvPicPr>
            <p:blipFill rotWithShape="1">
              <a:blip r:embed="rId24">
                <a:alphaModFix/>
              </a:blip>
              <a:srcRect/>
              <a:stretch/>
            </p:blipFill>
            <p:spPr>
              <a:xfrm>
                <a:off x="50800" y="25400"/>
                <a:ext cx="4309906" cy="2413548"/>
              </a:xfrm>
              <a:prstGeom prst="rect">
                <a:avLst/>
              </a:prstGeom>
              <a:noFill/>
              <a:ln>
                <a:noFill/>
              </a:ln>
            </p:spPr>
          </p:pic>
          <p:pic>
            <p:nvPicPr>
              <p:cNvPr id="144" name="Google Shape;144;p3" descr="Image"/>
              <p:cNvPicPr preferRelativeResize="0"/>
              <p:nvPr/>
            </p:nvPicPr>
            <p:blipFill rotWithShape="1">
              <a:blip r:embed="rId25">
                <a:alphaModFix/>
              </a:blip>
              <a:srcRect/>
              <a:stretch/>
            </p:blipFill>
            <p:spPr>
              <a:xfrm>
                <a:off x="0" y="0"/>
                <a:ext cx="4411506" cy="2540548"/>
              </a:xfrm>
              <a:prstGeom prst="rect">
                <a:avLst/>
              </a:prstGeom>
              <a:noFill/>
              <a:ln>
                <a:noFill/>
              </a:ln>
            </p:spPr>
          </p:pic>
        </p:grpSp>
        <p:grpSp>
          <p:nvGrpSpPr>
            <p:cNvPr id="145" name="Google Shape;145;p3"/>
            <p:cNvGrpSpPr/>
            <p:nvPr/>
          </p:nvGrpSpPr>
          <p:grpSpPr>
            <a:xfrm>
              <a:off x="-48923" y="9569829"/>
              <a:ext cx="4411508" cy="2540549"/>
              <a:chOff x="0" y="0"/>
              <a:chExt cx="4411506" cy="2540548"/>
            </a:xfrm>
          </p:grpSpPr>
          <p:pic>
            <p:nvPicPr>
              <p:cNvPr id="146" name="Google Shape;146;p3" descr="Image"/>
              <p:cNvPicPr preferRelativeResize="0"/>
              <p:nvPr/>
            </p:nvPicPr>
            <p:blipFill rotWithShape="1">
              <a:blip r:embed="rId26">
                <a:alphaModFix/>
              </a:blip>
              <a:srcRect/>
              <a:stretch/>
            </p:blipFill>
            <p:spPr>
              <a:xfrm>
                <a:off x="50800" y="25400"/>
                <a:ext cx="4309906" cy="2413548"/>
              </a:xfrm>
              <a:prstGeom prst="rect">
                <a:avLst/>
              </a:prstGeom>
              <a:noFill/>
              <a:ln>
                <a:noFill/>
              </a:ln>
            </p:spPr>
          </p:pic>
          <p:pic>
            <p:nvPicPr>
              <p:cNvPr id="147" name="Google Shape;147;p3" descr="Image"/>
              <p:cNvPicPr preferRelativeResize="0"/>
              <p:nvPr/>
            </p:nvPicPr>
            <p:blipFill rotWithShape="1">
              <a:blip r:embed="rId25">
                <a:alphaModFix/>
              </a:blip>
              <a:srcRect/>
              <a:stretch/>
            </p:blipFill>
            <p:spPr>
              <a:xfrm>
                <a:off x="0" y="0"/>
                <a:ext cx="4411506" cy="2540548"/>
              </a:xfrm>
              <a:prstGeom prst="rect">
                <a:avLst/>
              </a:prstGeom>
              <a:noFill/>
              <a:ln>
                <a:noFill/>
              </a:ln>
            </p:spPr>
          </p:pic>
        </p:grpSp>
      </p:grpSp>
      <p:sp>
        <p:nvSpPr>
          <p:cNvPr id="148" name="Google Shape;148;p3"/>
          <p:cNvSpPr txBox="1"/>
          <p:nvPr/>
        </p:nvSpPr>
        <p:spPr>
          <a:xfrm>
            <a:off x="1905687" y="1061071"/>
            <a:ext cx="3593272" cy="53347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D5D5D5"/>
              </a:buClr>
              <a:buSzPts val="4600"/>
              <a:buFont typeface="Impact"/>
              <a:buNone/>
            </a:pPr>
            <a:r>
              <a:rPr lang="en-US" sz="2800" b="0" i="0" u="none" strike="noStrike" cap="none">
                <a:solidFill>
                  <a:srgbClr val="D5D5D5"/>
                </a:solidFill>
                <a:latin typeface="Impact"/>
                <a:ea typeface="Impact"/>
                <a:cs typeface="Impact"/>
                <a:sym typeface="Impact"/>
              </a:rPr>
              <a:t>EDUCATIONAL MISSION</a:t>
            </a:r>
            <a:endParaRPr sz="2800" b="0" i="0" u="none" strike="noStrike" cap="none">
              <a:solidFill>
                <a:schemeClr val="dk1"/>
              </a:solidFill>
              <a:latin typeface="Calibri"/>
              <a:ea typeface="Calibri"/>
              <a:cs typeface="Calibri"/>
              <a:sym typeface="Calibri"/>
            </a:endParaRPr>
          </a:p>
        </p:txBody>
      </p:sp>
      <p:sp>
        <p:nvSpPr>
          <p:cNvPr id="149" name="Google Shape;149;p3"/>
          <p:cNvSpPr txBox="1"/>
          <p:nvPr/>
        </p:nvSpPr>
        <p:spPr>
          <a:xfrm>
            <a:off x="1973079" y="1529221"/>
            <a:ext cx="5694129"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2300"/>
              <a:buFont typeface="Calibri"/>
              <a:buNone/>
            </a:pPr>
            <a:r>
              <a:rPr lang="en-US" sz="1600" b="1" i="0" u="none" strike="noStrike" cap="none" dirty="0">
                <a:solidFill>
                  <a:schemeClr val="accent4">
                    <a:lumMod val="40000"/>
                    <a:lumOff val="60000"/>
                  </a:schemeClr>
                </a:solidFill>
                <a:latin typeface="Calibri"/>
                <a:ea typeface="Calibri"/>
                <a:cs typeface="Calibri"/>
                <a:sym typeface="Calibri"/>
              </a:rPr>
              <a:t>The College of Micronesia-FSM is a learner-centered institution of higher education that is committed to the success of the Federated States of Micronesia by providing academic and career &amp; technical educational programs characterized by continuous improvement and best practices.</a:t>
            </a:r>
            <a:endParaRPr sz="1600" b="1" i="0" u="none" strike="noStrike" cap="none" dirty="0">
              <a:solidFill>
                <a:schemeClr val="accent4">
                  <a:lumMod val="40000"/>
                  <a:lumOff val="60000"/>
                </a:schemeClr>
              </a:solidFill>
              <a:latin typeface="Calibri"/>
              <a:ea typeface="Calibri"/>
              <a:cs typeface="Calibri"/>
              <a:sym typeface="Calibri"/>
            </a:endParaRPr>
          </a:p>
        </p:txBody>
      </p:sp>
      <p:sp>
        <p:nvSpPr>
          <p:cNvPr id="150" name="Google Shape;150;p3"/>
          <p:cNvSpPr/>
          <p:nvPr/>
        </p:nvSpPr>
        <p:spPr>
          <a:xfrm>
            <a:off x="1985451" y="3006345"/>
            <a:ext cx="33121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D5D5D5"/>
                </a:solidFill>
                <a:latin typeface="Impact"/>
                <a:ea typeface="Impact"/>
                <a:cs typeface="Impact"/>
                <a:sym typeface="Impact"/>
              </a:rPr>
              <a:t>INSTITUTIONAL VISION</a:t>
            </a:r>
            <a:endParaRPr sz="2800" b="0" i="0" u="none" strike="noStrike" cap="none">
              <a:solidFill>
                <a:schemeClr val="dk1"/>
              </a:solidFill>
              <a:latin typeface="Calibri"/>
              <a:ea typeface="Calibri"/>
              <a:cs typeface="Calibri"/>
              <a:sym typeface="Calibri"/>
            </a:endParaRPr>
          </a:p>
        </p:txBody>
      </p:sp>
      <p:sp>
        <p:nvSpPr>
          <p:cNvPr id="151" name="Google Shape;151;p3"/>
          <p:cNvSpPr txBox="1"/>
          <p:nvPr/>
        </p:nvSpPr>
        <p:spPr>
          <a:xfrm>
            <a:off x="2001508" y="3498584"/>
            <a:ext cx="5443117" cy="34881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2300"/>
              <a:buFont typeface="Calibri"/>
              <a:buNone/>
            </a:pPr>
            <a:r>
              <a:rPr lang="en-US" sz="1600" b="0" i="0" u="none" strike="noStrike" cap="none">
                <a:solidFill>
                  <a:srgbClr val="FFFFFF"/>
                </a:solidFill>
                <a:latin typeface="Calibri"/>
                <a:ea typeface="Calibri"/>
                <a:cs typeface="Calibri"/>
                <a:sym typeface="Calibri"/>
              </a:rPr>
              <a:t>We provide quality education today for a successful tomorrow.</a:t>
            </a:r>
            <a:endParaRPr sz="1600" b="0" i="0" u="none" strike="noStrike" cap="none">
              <a:solidFill>
                <a:schemeClr val="dk1"/>
              </a:solidFill>
              <a:latin typeface="Calibri"/>
              <a:ea typeface="Calibri"/>
              <a:cs typeface="Calibri"/>
              <a:sym typeface="Calibri"/>
            </a:endParaRPr>
          </a:p>
        </p:txBody>
      </p:sp>
      <p:sp>
        <p:nvSpPr>
          <p:cNvPr id="152" name="Google Shape;152;p3"/>
          <p:cNvSpPr txBox="1"/>
          <p:nvPr/>
        </p:nvSpPr>
        <p:spPr>
          <a:xfrm>
            <a:off x="1948644" y="4050474"/>
            <a:ext cx="5794517" cy="5334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D5D5D5"/>
              </a:buClr>
              <a:buSzPts val="4600"/>
              <a:buFont typeface="Impact"/>
              <a:buNone/>
            </a:pPr>
            <a:r>
              <a:rPr lang="en-US" sz="2800" b="0" i="0" u="none" strike="noStrike" cap="none">
                <a:solidFill>
                  <a:srgbClr val="D5D5D5"/>
                </a:solidFill>
                <a:latin typeface="Impact"/>
                <a:ea typeface="Impact"/>
                <a:cs typeface="Impact"/>
                <a:sym typeface="Impact"/>
              </a:rPr>
              <a:t>INSTITUTIONAL CORE VALUES</a:t>
            </a:r>
            <a:endParaRPr sz="2800" b="0" i="0" u="none" strike="noStrike" cap="none">
              <a:solidFill>
                <a:schemeClr val="dk1"/>
              </a:solidFill>
              <a:latin typeface="Calibri"/>
              <a:ea typeface="Calibri"/>
              <a:cs typeface="Calibri"/>
              <a:sym typeface="Calibri"/>
            </a:endParaRPr>
          </a:p>
        </p:txBody>
      </p:sp>
      <p:sp>
        <p:nvSpPr>
          <p:cNvPr id="153" name="Google Shape;153;p3"/>
          <p:cNvSpPr/>
          <p:nvPr/>
        </p:nvSpPr>
        <p:spPr>
          <a:xfrm>
            <a:off x="2176237" y="4542362"/>
            <a:ext cx="4123374" cy="1938952"/>
          </a:xfrm>
          <a:prstGeom prst="rect">
            <a:avLst/>
          </a:prstGeom>
          <a:noFill/>
          <a:ln>
            <a:noFill/>
          </a:ln>
        </p:spPr>
        <p:txBody>
          <a:bodyPr spcFirstLastPara="1" wrap="square" lIns="91425" tIns="45700" rIns="91425" bIns="45700" anchor="t" anchorCtr="0">
            <a:spAutoFit/>
          </a:bodyPr>
          <a:lstStyle/>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Commitment</a:t>
            </a:r>
            <a:endParaRPr sz="20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Excellence</a:t>
            </a:r>
            <a:endParaRPr sz="20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Learner-Centeredness</a:t>
            </a:r>
            <a:endParaRPr sz="20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Professionalism</a:t>
            </a:r>
            <a:endParaRPr sz="20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alibri"/>
                <a:ea typeface="Calibri"/>
                <a:cs typeface="Calibri"/>
                <a:sym typeface="Calibri"/>
              </a:rPr>
              <a:t>Teamwork</a:t>
            </a:r>
          </a:p>
          <a:p>
            <a:pPr marL="457200" marR="0" lvl="0" indent="-228600" algn="l" rtl="0">
              <a:lnSpc>
                <a:spcPct val="100000"/>
              </a:lnSpc>
              <a:spcBef>
                <a:spcPts val="0"/>
              </a:spcBef>
              <a:spcAft>
                <a:spcPts val="0"/>
              </a:spcAft>
              <a:buClr>
                <a:srgbClr val="000000"/>
              </a:buClr>
              <a:buSzPts val="2000"/>
              <a:buFont typeface="Arial"/>
              <a:buNone/>
            </a:pPr>
            <a:r>
              <a:rPr lang="en-US" sz="2000" dirty="0">
                <a:solidFill>
                  <a:srgbClr val="FFFFFF"/>
                </a:solidFill>
                <a:latin typeface="Calibri"/>
                <a:cs typeface="Calibri"/>
                <a:sym typeface="Calibri"/>
              </a:rPr>
              <a:t>Respect</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 descr="Image"/>
          <p:cNvPicPr preferRelativeResize="0"/>
          <p:nvPr/>
        </p:nvPicPr>
        <p:blipFill rotWithShape="1">
          <a:blip r:embed="rId3">
            <a:alphaModFix amt="17715"/>
          </a:blip>
          <a:srcRect l="46912"/>
          <a:stretch/>
        </p:blipFill>
        <p:spPr>
          <a:xfrm>
            <a:off x="-12701" y="2019300"/>
            <a:ext cx="12192001" cy="4951238"/>
          </a:xfrm>
          <a:prstGeom prst="rect">
            <a:avLst/>
          </a:prstGeom>
          <a:noFill/>
          <a:ln>
            <a:noFill/>
          </a:ln>
        </p:spPr>
      </p:pic>
      <p:pic>
        <p:nvPicPr>
          <p:cNvPr id="159" name="Google Shape;159;p2" descr="Image"/>
          <p:cNvPicPr preferRelativeResize="0"/>
          <p:nvPr/>
        </p:nvPicPr>
        <p:blipFill rotWithShape="1">
          <a:blip r:embed="rId3">
            <a:alphaModFix/>
          </a:blip>
          <a:srcRect/>
          <a:stretch/>
        </p:blipFill>
        <p:spPr>
          <a:xfrm flipH="1">
            <a:off x="-2" y="1"/>
            <a:ext cx="12172950" cy="2019300"/>
          </a:xfrm>
          <a:prstGeom prst="rect">
            <a:avLst/>
          </a:prstGeom>
          <a:noFill/>
          <a:ln>
            <a:noFill/>
          </a:ln>
        </p:spPr>
      </p:pic>
      <p:grpSp>
        <p:nvGrpSpPr>
          <p:cNvPr id="160" name="Google Shape;160;p2"/>
          <p:cNvGrpSpPr/>
          <p:nvPr/>
        </p:nvGrpSpPr>
        <p:grpSpPr>
          <a:xfrm>
            <a:off x="753691" y="2217735"/>
            <a:ext cx="9944845" cy="3386998"/>
            <a:chOff x="0" y="-1112928"/>
            <a:chExt cx="19889689" cy="6773978"/>
          </a:xfrm>
        </p:grpSpPr>
        <p:sp>
          <p:nvSpPr>
            <p:cNvPr id="161" name="Google Shape;161;p2"/>
            <p:cNvSpPr txBox="1"/>
            <p:nvPr/>
          </p:nvSpPr>
          <p:spPr>
            <a:xfrm>
              <a:off x="0" y="-1024222"/>
              <a:ext cx="5157690" cy="2687908"/>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National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159, Palikir, Pohnpei FM 96941</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320-2480 |  Fax: (691) 320-2479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national@comfsm.fm</a:t>
              </a:r>
              <a:endParaRPr sz="900" b="0" i="0" u="none" strike="noStrike" cap="none">
                <a:solidFill>
                  <a:schemeClr val="dk1"/>
                </a:solidFill>
                <a:latin typeface="Calibri"/>
                <a:ea typeface="Calibri"/>
                <a:cs typeface="Calibri"/>
                <a:sym typeface="Calibri"/>
              </a:endParaRPr>
            </a:p>
          </p:txBody>
        </p:sp>
        <p:sp>
          <p:nvSpPr>
            <p:cNvPr id="162" name="Google Shape;162;p2"/>
            <p:cNvSpPr txBox="1"/>
            <p:nvPr/>
          </p:nvSpPr>
          <p:spPr>
            <a:xfrm>
              <a:off x="6976418" y="-1112928"/>
              <a:ext cx="5157690" cy="3118793"/>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Career &amp; Technical Education Center</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614, Kolonia, Pohnpei FM 96941</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320-3795 |  Fax: (691) 320-3799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pnisite@comfsm.fm</a:t>
              </a:r>
              <a:endParaRPr sz="900" b="0" i="0" u="none" strike="noStrike" cap="none">
                <a:solidFill>
                  <a:schemeClr val="dk1"/>
                </a:solidFill>
                <a:latin typeface="Calibri"/>
                <a:ea typeface="Calibri"/>
                <a:cs typeface="Calibri"/>
                <a:sym typeface="Calibri"/>
              </a:endParaRPr>
            </a:p>
          </p:txBody>
        </p:sp>
        <p:sp>
          <p:nvSpPr>
            <p:cNvPr id="163" name="Google Shape;163;p2"/>
            <p:cNvSpPr txBox="1"/>
            <p:nvPr/>
          </p:nvSpPr>
          <p:spPr>
            <a:xfrm>
              <a:off x="14731999" y="-844951"/>
              <a:ext cx="5157690" cy="2687909"/>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Chuuk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879, Went, Chuuk FM 96942</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330-3689  |  Fax: (691) 330-2740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chksite@comfsm.fm</a:t>
              </a:r>
              <a:endParaRPr sz="900" b="0" i="0" u="none" strike="noStrike" cap="none">
                <a:solidFill>
                  <a:schemeClr val="dk1"/>
                </a:solidFill>
                <a:latin typeface="Calibri"/>
                <a:ea typeface="Calibri"/>
                <a:cs typeface="Calibri"/>
                <a:sym typeface="Calibri"/>
              </a:endParaRPr>
            </a:p>
          </p:txBody>
        </p:sp>
        <p:sp>
          <p:nvSpPr>
            <p:cNvPr id="164" name="Google Shape;164;p2"/>
            <p:cNvSpPr txBox="1"/>
            <p:nvPr/>
          </p:nvSpPr>
          <p:spPr>
            <a:xfrm>
              <a:off x="7090720" y="2973141"/>
              <a:ext cx="5157690" cy="2687909"/>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Kosrae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37, Tofol, Kosrae FM 96944</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370-3191|  Fax: (691) 370-3193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ksasite@comfsm.fm</a:t>
              </a:r>
              <a:endParaRPr sz="900" b="0" i="0" u="none" strike="noStrike" cap="none">
                <a:solidFill>
                  <a:schemeClr val="dk1"/>
                </a:solidFill>
                <a:latin typeface="Calibri"/>
                <a:ea typeface="Calibri"/>
                <a:cs typeface="Calibri"/>
                <a:sym typeface="Calibri"/>
              </a:endParaRPr>
            </a:p>
          </p:txBody>
        </p:sp>
      </p:grpSp>
      <p:grpSp>
        <p:nvGrpSpPr>
          <p:cNvPr id="165" name="Google Shape;165;p2"/>
          <p:cNvGrpSpPr/>
          <p:nvPr/>
        </p:nvGrpSpPr>
        <p:grpSpPr>
          <a:xfrm>
            <a:off x="689259" y="4175043"/>
            <a:ext cx="10293439" cy="1559402"/>
            <a:chOff x="-4640536" y="-320019"/>
            <a:chExt cx="20586874" cy="3118794"/>
          </a:xfrm>
        </p:grpSpPr>
        <p:sp>
          <p:nvSpPr>
            <p:cNvPr id="166" name="Google Shape;166;p2"/>
            <p:cNvSpPr txBox="1"/>
            <p:nvPr/>
          </p:nvSpPr>
          <p:spPr>
            <a:xfrm>
              <a:off x="-4640536" y="-320019"/>
              <a:ext cx="5157689" cy="2687907"/>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Yap Campus</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286, Colonia, Yap FM 96943</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350-2296 |  Fax: (691) 350-5150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yapsite@comfsm.fm</a:t>
              </a:r>
              <a:endParaRPr sz="900" b="0" i="0" u="none" strike="noStrike" cap="none">
                <a:solidFill>
                  <a:schemeClr val="dk1"/>
                </a:solidFill>
                <a:latin typeface="Calibri"/>
                <a:ea typeface="Calibri"/>
                <a:cs typeface="Calibri"/>
                <a:sym typeface="Calibri"/>
              </a:endParaRPr>
            </a:p>
          </p:txBody>
        </p:sp>
        <p:sp>
          <p:nvSpPr>
            <p:cNvPr id="167" name="Google Shape;167;p2"/>
            <p:cNvSpPr txBox="1"/>
            <p:nvPr/>
          </p:nvSpPr>
          <p:spPr>
            <a:xfrm>
              <a:off x="10788649" y="-320017"/>
              <a:ext cx="5157689" cy="3118792"/>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FSM Fisheries &amp; Maritime Institute</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P.O. Box 1056, Colonia, Yap FM 96943</a:t>
              </a: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Phone: (691) 350-3544 |  Fax: (691) 350-3545 | E-Mail: </a:t>
              </a:r>
              <a:r>
                <a:rPr lang="en-US" sz="1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fmi@comfsm.fm</a:t>
              </a:r>
              <a:endParaRPr sz="900" b="0" i="0" u="none" strike="noStrike" cap="none">
                <a:solidFill>
                  <a:schemeClr val="dk1"/>
                </a:solidFill>
                <a:latin typeface="Calibri"/>
                <a:ea typeface="Calibri"/>
                <a:cs typeface="Calibri"/>
                <a:sym typeface="Calibri"/>
              </a:endParaRPr>
            </a:p>
          </p:txBody>
        </p:sp>
      </p:grpSp>
      <p:pic>
        <p:nvPicPr>
          <p:cNvPr id="168" name="Google Shape;168;p2" descr="Image"/>
          <p:cNvPicPr preferRelativeResize="0"/>
          <p:nvPr/>
        </p:nvPicPr>
        <p:blipFill rotWithShape="1">
          <a:blip r:embed="rId3">
            <a:alphaModFix/>
          </a:blip>
          <a:srcRect t="92631"/>
          <a:stretch/>
        </p:blipFill>
        <p:spPr>
          <a:xfrm>
            <a:off x="0" y="6604858"/>
            <a:ext cx="12192000" cy="348259"/>
          </a:xfrm>
          <a:prstGeom prst="rect">
            <a:avLst/>
          </a:prstGeom>
          <a:noFill/>
          <a:ln>
            <a:noFill/>
          </a:ln>
        </p:spPr>
      </p:pic>
      <p:sp>
        <p:nvSpPr>
          <p:cNvPr id="169" name="Google Shape;169;p2"/>
          <p:cNvSpPr txBox="1"/>
          <p:nvPr/>
        </p:nvSpPr>
        <p:spPr>
          <a:xfrm>
            <a:off x="111465" y="6679270"/>
            <a:ext cx="11969071" cy="135935"/>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550"/>
              <a:buFont typeface="Arial"/>
              <a:buNone/>
            </a:pPr>
            <a:r>
              <a:rPr lang="en-US" sz="550" b="0" i="0" u="none" strike="noStrike" cap="none">
                <a:solidFill>
                  <a:srgbClr val="FFFFFF"/>
                </a:solidFill>
                <a:latin typeface="Calibri"/>
                <a:ea typeface="Calibri"/>
                <a:cs typeface="Calibri"/>
                <a:sym typeface="Calibri"/>
              </a:rPr>
              <a:t>College of Micronesia-FSM is accredited by the Accrediting Commission for Community and Junior Colleges, Western Association of Schools and Colleges, 331 J Street Suite 200 Sacramento, CA 95814,(415) 506-0234, an institutional accrediting body recognized by the Council for Higher Education Accreditation and the U.S. Department of Education.</a:t>
            </a:r>
            <a:endParaRPr sz="900" b="0" i="0" u="none" strike="noStrike" cap="none">
              <a:solidFill>
                <a:schemeClr val="dk1"/>
              </a:solidFill>
              <a:latin typeface="Calibri"/>
              <a:ea typeface="Calibri"/>
              <a:cs typeface="Calibri"/>
              <a:sym typeface="Calibri"/>
            </a:endParaRPr>
          </a:p>
        </p:txBody>
      </p:sp>
      <p:pic>
        <p:nvPicPr>
          <p:cNvPr id="170" name="Google Shape;170;p2" descr="Image"/>
          <p:cNvPicPr preferRelativeResize="0"/>
          <p:nvPr/>
        </p:nvPicPr>
        <p:blipFill rotWithShape="1">
          <a:blip r:embed="rId5">
            <a:alphaModFix/>
          </a:blip>
          <a:srcRect/>
          <a:stretch/>
        </p:blipFill>
        <p:spPr>
          <a:xfrm>
            <a:off x="111465" y="206271"/>
            <a:ext cx="1444537" cy="1444536"/>
          </a:xfrm>
          <a:custGeom>
            <a:avLst/>
            <a:gdLst/>
            <a:ahLst/>
            <a:cxnLst/>
            <a:rect l="l" t="t" r="r" b="b"/>
            <a:pathLst>
              <a:path w="21600" h="21600" extrusionOk="0">
                <a:moveTo>
                  <a:pt x="10801" y="0"/>
                </a:moveTo>
                <a:cubicBezTo>
                  <a:pt x="8037" y="0"/>
                  <a:pt x="5271" y="1054"/>
                  <a:pt x="3162" y="3162"/>
                </a:cubicBezTo>
                <a:cubicBezTo>
                  <a:pt x="1054" y="5271"/>
                  <a:pt x="0" y="8037"/>
                  <a:pt x="0" y="10801"/>
                </a:cubicBezTo>
                <a:cubicBezTo>
                  <a:pt x="0" y="13565"/>
                  <a:pt x="1054" y="16329"/>
                  <a:pt x="3162" y="18438"/>
                </a:cubicBezTo>
                <a:cubicBezTo>
                  <a:pt x="5271" y="20546"/>
                  <a:pt x="8037" y="21600"/>
                  <a:pt x="10801" y="21600"/>
                </a:cubicBezTo>
                <a:cubicBezTo>
                  <a:pt x="13565" y="21600"/>
                  <a:pt x="16329" y="20546"/>
                  <a:pt x="18438" y="18438"/>
                </a:cubicBezTo>
                <a:cubicBezTo>
                  <a:pt x="20546" y="16329"/>
                  <a:pt x="21600" y="13565"/>
                  <a:pt x="21600" y="10801"/>
                </a:cubicBezTo>
                <a:cubicBezTo>
                  <a:pt x="21600" y="8037"/>
                  <a:pt x="20546" y="5271"/>
                  <a:pt x="18438" y="3162"/>
                </a:cubicBezTo>
                <a:cubicBezTo>
                  <a:pt x="16329" y="1054"/>
                  <a:pt x="13565" y="0"/>
                  <a:pt x="10801" y="0"/>
                </a:cubicBezTo>
                <a:close/>
              </a:path>
            </a:pathLst>
          </a:custGeom>
          <a:noFill/>
          <a:ln>
            <a:noFill/>
          </a:ln>
        </p:spPr>
      </p:pic>
      <p:sp>
        <p:nvSpPr>
          <p:cNvPr id="171" name="Google Shape;171;p2"/>
          <p:cNvSpPr/>
          <p:nvPr/>
        </p:nvSpPr>
        <p:spPr>
          <a:xfrm>
            <a:off x="6350" y="19050"/>
            <a:ext cx="12172950" cy="6836320"/>
          </a:xfrm>
          <a:prstGeom prst="rect">
            <a:avLst/>
          </a:prstGeom>
          <a:noFill/>
          <a:ln w="38100" cap="flat" cmpd="sng">
            <a:solidFill>
              <a:srgbClr val="FFFFFF"/>
            </a:solidFill>
            <a:prstDash val="solid"/>
            <a:miter lim="400000"/>
            <a:headEnd type="none" w="sm" len="sm"/>
            <a:tailEnd type="none" w="sm" len="sm"/>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5E5E5E"/>
              </a:solidFill>
              <a:latin typeface="Helvetica Neue"/>
              <a:ea typeface="Helvetica Neue"/>
              <a:cs typeface="Helvetica Neue"/>
              <a:sym typeface="Helvetica Neue"/>
            </a:endParaRPr>
          </a:p>
        </p:txBody>
      </p:sp>
      <p:sp>
        <p:nvSpPr>
          <p:cNvPr id="172" name="Google Shape;172;p2"/>
          <p:cNvSpPr txBox="1"/>
          <p:nvPr/>
        </p:nvSpPr>
        <p:spPr>
          <a:xfrm>
            <a:off x="1978682" y="676153"/>
            <a:ext cx="9796463" cy="605294"/>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Impact"/>
                <a:ea typeface="Impact"/>
                <a:cs typeface="Impact"/>
                <a:sym typeface="Impact"/>
              </a:rPr>
              <a:t>4 States, 6 Campuses, 1,000,000+ sq. miles of ocean</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4"/>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178" name="Google Shape;178;p4"/>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79" name="Google Shape;179;p4"/>
          <p:cNvPicPr preferRelativeResize="0">
            <a:picLocks noGrp="1"/>
          </p:cNvPicPr>
          <p:nvPr>
            <p:ph type="body" idx="1"/>
          </p:nvPr>
        </p:nvPicPr>
        <p:blipFill rotWithShape="1">
          <a:blip r:embed="rId5">
            <a:alphaModFix/>
          </a:blip>
          <a:srcRect/>
          <a:stretch/>
        </p:blipFill>
        <p:spPr>
          <a:xfrm>
            <a:off x="1803269" y="969731"/>
            <a:ext cx="10330544" cy="5888269"/>
          </a:xfrm>
          <a:prstGeom prst="rect">
            <a:avLst/>
          </a:prstGeom>
          <a:noFill/>
          <a:ln>
            <a:noFill/>
          </a:ln>
        </p:spPr>
      </p:pic>
      <p:pic>
        <p:nvPicPr>
          <p:cNvPr id="180" name="Google Shape;180;p4"/>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181" name="Google Shape;181;p4"/>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4"/>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183" name="Google Shape;183;p4"/>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184" name="Google Shape;184;p4"/>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4"/>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87" name="Google Shape;187;p4"/>
          <p:cNvSpPr txBox="1"/>
          <p:nvPr/>
        </p:nvSpPr>
        <p:spPr>
          <a:xfrm>
            <a:off x="5740730" y="291676"/>
            <a:ext cx="211999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2800" b="0" i="0" u="none" strike="noStrike" cap="none" dirty="0">
                <a:solidFill>
                  <a:schemeClr val="lt1"/>
                </a:solidFill>
                <a:latin typeface="Arial Black"/>
                <a:ea typeface="Arial Black"/>
                <a:cs typeface="Arial Black"/>
                <a:sym typeface="Arial Black"/>
              </a:rPr>
              <a:t>MISSION</a:t>
            </a:r>
            <a:endParaRPr sz="2800" b="0" i="0" u="none" strike="noStrike" cap="none" dirty="0">
              <a:solidFill>
                <a:schemeClr val="lt1"/>
              </a:solidFill>
              <a:latin typeface="Arial Black"/>
              <a:ea typeface="Arial Black"/>
              <a:cs typeface="Arial Black"/>
              <a:sym typeface="Arial Black"/>
            </a:endParaRPr>
          </a:p>
        </p:txBody>
      </p:sp>
      <p:sp>
        <p:nvSpPr>
          <p:cNvPr id="19" name="Google Shape;188;p4">
            <a:extLst>
              <a:ext uri="{FF2B5EF4-FFF2-40B4-BE49-F238E27FC236}">
                <a16:creationId xmlns:a16="http://schemas.microsoft.com/office/drawing/2014/main" id="{F8CF12FA-761E-4AEF-80BF-186568868043}"/>
              </a:ext>
            </a:extLst>
          </p:cNvPr>
          <p:cNvSpPr txBox="1"/>
          <p:nvPr/>
        </p:nvSpPr>
        <p:spPr>
          <a:xfrm>
            <a:off x="2042517" y="1810900"/>
            <a:ext cx="9967509" cy="3970277"/>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buSzPts val="2800"/>
            </a:pPr>
            <a:r>
              <a:rPr lang="en-US" sz="2800" b="0" i="0" dirty="0">
                <a:solidFill>
                  <a:srgbClr val="000000"/>
                </a:solidFill>
                <a:effectLst/>
                <a:latin typeface="Gadugi" panose="020B0502040204020203" pitchFamily="34" charset="0"/>
                <a:ea typeface="Gadugi" panose="020B0502040204020203" pitchFamily="34" charset="0"/>
              </a:rPr>
              <a:t>The College of Micronesia-FSM is a learner-centered</a:t>
            </a:r>
          </a:p>
          <a:p>
            <a:pPr>
              <a:buSzPts val="2800"/>
            </a:pPr>
            <a:endParaRPr lang="en-US" sz="2800" dirty="0">
              <a:solidFill>
                <a:srgbClr val="000000"/>
              </a:solidFill>
              <a:latin typeface="Gadugi" panose="020B0502040204020203" pitchFamily="34" charset="0"/>
              <a:ea typeface="Gadugi" panose="020B0502040204020203" pitchFamily="34" charset="0"/>
            </a:endParaRPr>
          </a:p>
          <a:p>
            <a:pPr>
              <a:buSzPts val="2800"/>
            </a:pPr>
            <a:r>
              <a:rPr lang="en-US" sz="2800" b="0" i="0" dirty="0">
                <a:solidFill>
                  <a:srgbClr val="000000"/>
                </a:solidFill>
                <a:effectLst/>
                <a:latin typeface="Gadugi" panose="020B0502040204020203" pitchFamily="34" charset="0"/>
                <a:ea typeface="Gadugi" panose="020B0502040204020203" pitchFamily="34" charset="0"/>
              </a:rPr>
              <a:t> institution of higher education that is committed to the </a:t>
            </a:r>
          </a:p>
          <a:p>
            <a:pPr>
              <a:buSzPts val="2800"/>
            </a:pPr>
            <a:endParaRPr lang="en-US" sz="2800" dirty="0">
              <a:solidFill>
                <a:srgbClr val="000000"/>
              </a:solidFill>
              <a:latin typeface="Gadugi" panose="020B0502040204020203" pitchFamily="34" charset="0"/>
              <a:ea typeface="Gadugi" panose="020B0502040204020203" pitchFamily="34" charset="0"/>
            </a:endParaRPr>
          </a:p>
          <a:p>
            <a:pPr>
              <a:buSzPts val="2800"/>
            </a:pPr>
            <a:r>
              <a:rPr lang="en-US" sz="2800" b="0" i="0" dirty="0">
                <a:solidFill>
                  <a:srgbClr val="000000"/>
                </a:solidFill>
                <a:effectLst/>
                <a:latin typeface="Gadugi" panose="020B0502040204020203" pitchFamily="34" charset="0"/>
                <a:ea typeface="Gadugi" panose="020B0502040204020203" pitchFamily="34" charset="0"/>
              </a:rPr>
              <a:t>success of the Federated States of Micronesia by providing </a:t>
            </a:r>
          </a:p>
          <a:p>
            <a:pPr>
              <a:buSzPts val="2800"/>
            </a:pPr>
            <a:endParaRPr lang="en-US" sz="2800" dirty="0">
              <a:solidFill>
                <a:srgbClr val="000000"/>
              </a:solidFill>
              <a:latin typeface="Gadugi" panose="020B0502040204020203" pitchFamily="34" charset="0"/>
              <a:ea typeface="Gadugi" panose="020B0502040204020203" pitchFamily="34" charset="0"/>
            </a:endParaRPr>
          </a:p>
          <a:p>
            <a:pPr>
              <a:buSzPts val="2800"/>
            </a:pPr>
            <a:r>
              <a:rPr lang="en-US" sz="2800" b="0" i="0" dirty="0">
                <a:solidFill>
                  <a:srgbClr val="000000"/>
                </a:solidFill>
                <a:effectLst/>
                <a:latin typeface="Gadugi" panose="020B0502040204020203" pitchFamily="34" charset="0"/>
                <a:ea typeface="Gadugi" panose="020B0502040204020203" pitchFamily="34" charset="0"/>
              </a:rPr>
              <a:t>academic and career &amp; technical educational programs </a:t>
            </a:r>
          </a:p>
          <a:p>
            <a:pPr>
              <a:buSzPts val="2800"/>
            </a:pPr>
            <a:endParaRPr lang="en-US" sz="2800" dirty="0">
              <a:solidFill>
                <a:srgbClr val="000000"/>
              </a:solidFill>
              <a:latin typeface="Gadugi" panose="020B0502040204020203" pitchFamily="34" charset="0"/>
              <a:ea typeface="Gadugi" panose="020B0502040204020203" pitchFamily="34" charset="0"/>
            </a:endParaRPr>
          </a:p>
          <a:p>
            <a:pPr>
              <a:buSzPts val="2800"/>
            </a:pPr>
            <a:r>
              <a:rPr lang="en-US" sz="2800" b="0" i="0" dirty="0">
                <a:solidFill>
                  <a:srgbClr val="000000"/>
                </a:solidFill>
                <a:effectLst/>
                <a:latin typeface="Gadugi" panose="020B0502040204020203" pitchFamily="34" charset="0"/>
                <a:ea typeface="Gadugi" panose="020B0502040204020203" pitchFamily="34" charset="0"/>
              </a:rPr>
              <a:t>characterized by continuous improvement and best practices.</a:t>
            </a:r>
          </a:p>
        </p:txBody>
      </p:sp>
    </p:spTree>
    <p:extLst>
      <p:ext uri="{BB962C8B-B14F-4D97-AF65-F5344CB8AC3E}">
        <p14:creationId xmlns:p14="http://schemas.microsoft.com/office/powerpoint/2010/main" val="157386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4"/>
          <p:cNvPicPr preferRelativeResize="0"/>
          <p:nvPr/>
        </p:nvPicPr>
        <p:blipFill rotWithShape="1">
          <a:blip r:embed="rId3">
            <a:alphaModFix/>
          </a:blip>
          <a:srcRect/>
          <a:stretch/>
        </p:blipFill>
        <p:spPr>
          <a:xfrm>
            <a:off x="0" y="46758"/>
            <a:ext cx="1854778" cy="6811241"/>
          </a:xfrm>
          <a:prstGeom prst="rect">
            <a:avLst/>
          </a:prstGeom>
          <a:noFill/>
          <a:ln>
            <a:noFill/>
          </a:ln>
        </p:spPr>
      </p:pic>
      <p:pic>
        <p:nvPicPr>
          <p:cNvPr id="178" name="Google Shape;178;p4"/>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79" name="Google Shape;179;p4"/>
          <p:cNvPicPr preferRelativeResize="0">
            <a:picLocks noGrp="1"/>
          </p:cNvPicPr>
          <p:nvPr>
            <p:ph type="body" idx="1"/>
          </p:nvPr>
        </p:nvPicPr>
        <p:blipFill rotWithShape="1">
          <a:blip r:embed="rId5">
            <a:alphaModFix/>
          </a:blip>
          <a:srcRect/>
          <a:stretch/>
        </p:blipFill>
        <p:spPr>
          <a:xfrm>
            <a:off x="1803269" y="969731"/>
            <a:ext cx="10330544" cy="5888269"/>
          </a:xfrm>
          <a:prstGeom prst="rect">
            <a:avLst/>
          </a:prstGeom>
          <a:noFill/>
          <a:ln>
            <a:noFill/>
          </a:ln>
        </p:spPr>
      </p:pic>
      <p:pic>
        <p:nvPicPr>
          <p:cNvPr id="180" name="Google Shape;180;p4"/>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181" name="Google Shape;181;p4"/>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4"/>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183" name="Google Shape;183;p4"/>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184" name="Google Shape;184;p4"/>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4"/>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187" name="Google Shape;187;p4"/>
          <p:cNvSpPr txBox="1"/>
          <p:nvPr/>
        </p:nvSpPr>
        <p:spPr>
          <a:xfrm>
            <a:off x="5423807" y="293974"/>
            <a:ext cx="271747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2800" b="0" i="0" u="none" strike="noStrike" cap="none">
                <a:solidFill>
                  <a:schemeClr val="lt1"/>
                </a:solidFill>
                <a:latin typeface="Arial Black"/>
                <a:ea typeface="Arial Black"/>
                <a:cs typeface="Arial Black"/>
                <a:sym typeface="Arial Black"/>
              </a:rPr>
              <a:t>OVERVIEW</a:t>
            </a:r>
            <a:endParaRPr sz="2800" b="0" i="0" u="none" strike="noStrike" cap="none">
              <a:solidFill>
                <a:schemeClr val="lt1"/>
              </a:solidFill>
              <a:latin typeface="Arial Black"/>
              <a:ea typeface="Arial Black"/>
              <a:cs typeface="Arial Black"/>
              <a:sym typeface="Arial Black"/>
            </a:endParaRPr>
          </a:p>
        </p:txBody>
      </p:sp>
      <p:sp>
        <p:nvSpPr>
          <p:cNvPr id="188" name="Google Shape;188;p4"/>
          <p:cNvSpPr txBox="1"/>
          <p:nvPr/>
        </p:nvSpPr>
        <p:spPr>
          <a:xfrm>
            <a:off x="1910473" y="1299872"/>
            <a:ext cx="4821779" cy="1631175"/>
          </a:xfrm>
          <a:prstGeom prst="rect">
            <a:avLst/>
          </a:prstGeom>
          <a:solidFill>
            <a:schemeClr val="accent6"/>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Budget Hearings</a:t>
            </a:r>
          </a:p>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Navigating the Headwinds of Change</a:t>
            </a:r>
          </a:p>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Re-establishing Connections &amp; Partnerships</a:t>
            </a:r>
          </a:p>
        </p:txBody>
      </p:sp>
      <p:sp>
        <p:nvSpPr>
          <p:cNvPr id="19" name="Google Shape;188;p4">
            <a:extLst>
              <a:ext uri="{FF2B5EF4-FFF2-40B4-BE49-F238E27FC236}">
                <a16:creationId xmlns:a16="http://schemas.microsoft.com/office/drawing/2014/main" id="{F8CF12FA-761E-4AEF-80BF-186568868043}"/>
              </a:ext>
            </a:extLst>
          </p:cNvPr>
          <p:cNvSpPr txBox="1"/>
          <p:nvPr/>
        </p:nvSpPr>
        <p:spPr>
          <a:xfrm>
            <a:off x="6881849" y="1115452"/>
            <a:ext cx="5161215" cy="1938952"/>
          </a:xfrm>
          <a:prstGeom prst="rect">
            <a:avLst/>
          </a:prstGeom>
          <a:solidFill>
            <a:schemeClr val="accent6"/>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Workforce Needs Assessment</a:t>
            </a:r>
          </a:p>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Curriculum Review</a:t>
            </a:r>
          </a:p>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European Union (EU) Micronesia Project</a:t>
            </a:r>
          </a:p>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Summer 2026 Pilot Training Programs</a:t>
            </a:r>
          </a:p>
          <a:p>
            <a:pPr marL="285750" marR="0" lvl="0" indent="-285750" algn="l" rtl="0">
              <a:lnSpc>
                <a:spcPct val="100000"/>
              </a:lnSpc>
              <a:spcBef>
                <a:spcPts val="0"/>
              </a:spcBef>
              <a:spcAft>
                <a:spcPts val="0"/>
              </a:spcAft>
              <a:buClr>
                <a:srgbClr val="000000"/>
              </a:buClr>
              <a:buSzPts val="2800"/>
              <a:buFont typeface="Arial"/>
              <a:buChar char="•"/>
            </a:pPr>
            <a:r>
              <a:rPr lang="en-US" sz="2000" dirty="0">
                <a:solidFill>
                  <a:schemeClr val="bg1"/>
                </a:solidFill>
                <a:latin typeface="Arial Rounded MT Bold" panose="020F0704030504030204" pitchFamily="34" charset="0"/>
              </a:rPr>
              <a:t>Direct Reports</a:t>
            </a:r>
          </a:p>
        </p:txBody>
      </p:sp>
      <p:pic>
        <p:nvPicPr>
          <p:cNvPr id="1028" name="Picture 4" descr="No photo description available.">
            <a:extLst>
              <a:ext uri="{FF2B5EF4-FFF2-40B4-BE49-F238E27FC236}">
                <a16:creationId xmlns:a16="http://schemas.microsoft.com/office/drawing/2014/main" id="{D6E9BD0F-DE49-41B8-AF67-3E894205B2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1908" y="3206981"/>
            <a:ext cx="5231052" cy="34965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5CA1F0A1-3F16-4EDC-8035-FB7C10CA74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8541" y="3330338"/>
            <a:ext cx="4955378" cy="3312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5"/>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195" name="Google Shape;195;p5"/>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196" name="Google Shape;196;p5"/>
          <p:cNvPicPr preferRelativeResize="0">
            <a:picLocks noGrp="1"/>
          </p:cNvPicPr>
          <p:nvPr>
            <p:ph type="body" idx="1"/>
          </p:nvPr>
        </p:nvPicPr>
        <p:blipFill rotWithShape="1">
          <a:blip r:embed="rId5">
            <a:alphaModFix/>
          </a:blip>
          <a:srcRect/>
          <a:stretch/>
        </p:blipFill>
        <p:spPr>
          <a:xfrm>
            <a:off x="1820756" y="969731"/>
            <a:ext cx="10330544" cy="5888269"/>
          </a:xfrm>
          <a:prstGeom prst="rect">
            <a:avLst/>
          </a:prstGeom>
          <a:noFill/>
          <a:ln>
            <a:noFill/>
          </a:ln>
        </p:spPr>
      </p:pic>
      <p:pic>
        <p:nvPicPr>
          <p:cNvPr id="197" name="Google Shape;197;p5"/>
          <p:cNvPicPr preferRelativeResize="0"/>
          <p:nvPr/>
        </p:nvPicPr>
        <p:blipFill rotWithShape="1">
          <a:blip r:embed="rId6">
            <a:alphaModFix/>
          </a:blip>
          <a:srcRect/>
          <a:stretch/>
        </p:blipFill>
        <p:spPr>
          <a:xfrm>
            <a:off x="283431" y="116074"/>
            <a:ext cx="1140124" cy="1063294"/>
          </a:xfrm>
          <a:prstGeom prst="rect">
            <a:avLst/>
          </a:prstGeom>
          <a:noFill/>
          <a:ln>
            <a:noFill/>
          </a:ln>
        </p:spPr>
      </p:pic>
      <p:sp>
        <p:nvSpPr>
          <p:cNvPr id="198" name="Google Shape;198;p5"/>
          <p:cNvSpPr/>
          <p:nvPr/>
        </p:nvSpPr>
        <p:spPr>
          <a:xfrm>
            <a:off x="1851281" y="41396"/>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5"/>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00" name="Google Shape;200;p5"/>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01" name="Google Shape;201;p5"/>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5"/>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 name="Google Shape;203;p5"/>
          <p:cNvPicPr preferRelativeResize="0"/>
          <p:nvPr/>
        </p:nvPicPr>
        <p:blipFill rotWithShape="1">
          <a:blip r:embed="rId7">
            <a:alphaModFix/>
          </a:blip>
          <a:srcRect/>
          <a:stretch/>
        </p:blipFill>
        <p:spPr>
          <a:xfrm>
            <a:off x="204299" y="2936972"/>
            <a:ext cx="1399541" cy="1399541"/>
          </a:xfrm>
          <a:prstGeom prst="ellipse">
            <a:avLst/>
          </a:prstGeom>
          <a:noFill/>
          <a:ln>
            <a:noFill/>
          </a:ln>
        </p:spPr>
      </p:pic>
      <p:sp>
        <p:nvSpPr>
          <p:cNvPr id="207" name="Google Shape;207;p5"/>
          <p:cNvSpPr txBox="1"/>
          <p:nvPr/>
        </p:nvSpPr>
        <p:spPr>
          <a:xfrm>
            <a:off x="2273805" y="-53723"/>
            <a:ext cx="9947806"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dirty="0">
                <a:solidFill>
                  <a:schemeClr val="lt1"/>
                </a:solidFill>
                <a:latin typeface="Arial Black"/>
                <a:ea typeface="Arial Black"/>
                <a:cs typeface="Arial Black"/>
                <a:sym typeface="Arial Black"/>
              </a:rPr>
              <a:t>BUDGET HEARING</a:t>
            </a:r>
          </a:p>
          <a:p>
            <a:pPr marL="0" marR="0" lvl="0" indent="0" algn="ctr" rtl="0">
              <a:lnSpc>
                <a:spcPct val="100000"/>
              </a:lnSpc>
              <a:spcBef>
                <a:spcPts val="0"/>
              </a:spcBef>
              <a:spcAft>
                <a:spcPts val="0"/>
              </a:spcAft>
              <a:buNone/>
            </a:pPr>
            <a:r>
              <a:rPr lang="en-US" sz="3200" dirty="0">
                <a:solidFill>
                  <a:schemeClr val="lt1"/>
                </a:solidFill>
                <a:latin typeface="Arial Black"/>
                <a:ea typeface="Arial Black"/>
                <a:cs typeface="Arial Black"/>
                <a:sym typeface="Arial Black"/>
              </a:rPr>
              <a:t>EDUCATION COMMITTEE</a:t>
            </a:r>
            <a:r>
              <a:rPr lang="en-US" sz="3200" b="0" i="0" u="none" strike="noStrike" cap="none" dirty="0">
                <a:solidFill>
                  <a:schemeClr val="lt1"/>
                </a:solidFill>
                <a:latin typeface="Arial Black"/>
                <a:ea typeface="Arial Black"/>
                <a:cs typeface="Arial Black"/>
                <a:sym typeface="Arial Black"/>
              </a:rPr>
              <a:t> </a:t>
            </a:r>
          </a:p>
        </p:txBody>
      </p:sp>
      <p:pic>
        <p:nvPicPr>
          <p:cNvPr id="16" name="Picture 15">
            <a:extLst>
              <a:ext uri="{FF2B5EF4-FFF2-40B4-BE49-F238E27FC236}">
                <a16:creationId xmlns:a16="http://schemas.microsoft.com/office/drawing/2014/main" id="{2249AE52-2326-4D9A-91A6-992BFBC8A454}"/>
              </a:ext>
            </a:extLst>
          </p:cNvPr>
          <p:cNvPicPr/>
          <p:nvPr/>
        </p:nvPicPr>
        <p:blipFill>
          <a:blip r:embed="rId8"/>
          <a:stretch>
            <a:fillRect/>
          </a:stretch>
        </p:blipFill>
        <p:spPr>
          <a:xfrm>
            <a:off x="2065756" y="1204015"/>
            <a:ext cx="9787778" cy="4183671"/>
          </a:xfrm>
          <a:prstGeom prst="rect">
            <a:avLst/>
          </a:prstGeom>
        </p:spPr>
      </p:pic>
      <p:sp>
        <p:nvSpPr>
          <p:cNvPr id="18" name="TextBox 17">
            <a:extLst>
              <a:ext uri="{FF2B5EF4-FFF2-40B4-BE49-F238E27FC236}">
                <a16:creationId xmlns:a16="http://schemas.microsoft.com/office/drawing/2014/main" id="{A74BAFFB-48EA-4DE2-8792-CFA0B6003FBC}"/>
              </a:ext>
            </a:extLst>
          </p:cNvPr>
          <p:cNvSpPr txBox="1"/>
          <p:nvPr/>
        </p:nvSpPr>
        <p:spPr>
          <a:xfrm>
            <a:off x="2171700" y="5554261"/>
            <a:ext cx="9616785" cy="830997"/>
          </a:xfrm>
          <a:prstGeom prst="rect">
            <a:avLst/>
          </a:prstGeom>
          <a:solidFill>
            <a:schemeClr val="accent2">
              <a:lumMod val="60000"/>
              <a:lumOff val="40000"/>
            </a:schemeClr>
          </a:solidFill>
        </p:spPr>
        <p:txBody>
          <a:bodyPr wrap="square">
            <a:spAutoFit/>
          </a:bodyPr>
          <a:lstStyle/>
          <a:p>
            <a:r>
              <a:rPr lang="en-US" sz="2400" u="sng" dirty="0">
                <a:latin typeface="Berlin Sans FB" panose="020E0602020502020306" pitchFamily="34" charset="0"/>
                <a:ea typeface="Times New Roman" panose="02020603050405020304" pitchFamily="18" charset="0"/>
              </a:rPr>
              <a:t>R</a:t>
            </a:r>
            <a:r>
              <a:rPr lang="en-US" sz="2400" u="sng" dirty="0">
                <a:effectLst/>
                <a:latin typeface="Berlin Sans FB" panose="020E0602020502020306" pitchFamily="34" charset="0"/>
                <a:ea typeface="Times New Roman" panose="02020603050405020304" pitchFamily="18" charset="0"/>
              </a:rPr>
              <a:t>equested budgets: </a:t>
            </a:r>
            <a:r>
              <a:rPr lang="en-US" sz="2400" dirty="0">
                <a:effectLst/>
                <a:latin typeface="Berlin Sans FB" panose="020E0602020502020306" pitchFamily="34" charset="0"/>
                <a:ea typeface="Times New Roman" panose="02020603050405020304" pitchFamily="18" charset="0"/>
              </a:rPr>
              <a:t>increase of 28%; </a:t>
            </a:r>
            <a:r>
              <a:rPr lang="en-US" sz="2400" u="sng" dirty="0">
                <a:latin typeface="Berlin Sans FB" panose="020E0602020502020306" pitchFamily="34" charset="0"/>
                <a:ea typeface="Times New Roman" panose="02020603050405020304" pitchFamily="18" charset="0"/>
              </a:rPr>
              <a:t>A</a:t>
            </a:r>
            <a:r>
              <a:rPr lang="en-US" sz="2400" u="sng" dirty="0">
                <a:effectLst/>
                <a:latin typeface="Berlin Sans FB" panose="020E0602020502020306" pitchFamily="34" charset="0"/>
                <a:ea typeface="Times New Roman" panose="02020603050405020304" pitchFamily="18" charset="0"/>
              </a:rPr>
              <a:t>ctual budgets: </a:t>
            </a:r>
            <a:r>
              <a:rPr lang="en-US" sz="2400" dirty="0">
                <a:effectLst/>
                <a:latin typeface="Berlin Sans FB" panose="020E0602020502020306" pitchFamily="34" charset="0"/>
                <a:ea typeface="Times New Roman" panose="02020603050405020304" pitchFamily="18" charset="0"/>
              </a:rPr>
              <a:t>increase of just 17%.</a:t>
            </a:r>
          </a:p>
          <a:p>
            <a:r>
              <a:rPr lang="en-US" sz="2400" dirty="0">
                <a:latin typeface="Berlin Sans FB" panose="020E0602020502020306" pitchFamily="34" charset="0"/>
              </a:rPr>
              <a:t>Cumulative inflation 2023-2026: 15.2%</a:t>
            </a:r>
            <a:endParaRPr lang="en-FM" sz="2400" dirty="0">
              <a:latin typeface="Berlin Sans FB" panose="020E0602020502020306"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7"/>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42" name="Google Shape;242;p7"/>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43" name="Google Shape;243;p7"/>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44" name="Google Shape;244;p7"/>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7"/>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46" name="Google Shape;246;p7"/>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47" name="Google Shape;247;p7"/>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7"/>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9" name="Google Shape;249;p7"/>
          <p:cNvPicPr preferRelativeResize="0"/>
          <p:nvPr/>
        </p:nvPicPr>
        <p:blipFill rotWithShape="1">
          <a:blip r:embed="rId6">
            <a:alphaModFix/>
          </a:blip>
          <a:srcRect/>
          <a:stretch/>
        </p:blipFill>
        <p:spPr>
          <a:xfrm>
            <a:off x="204299" y="2936972"/>
            <a:ext cx="1399541" cy="1399541"/>
          </a:xfrm>
          <a:prstGeom prst="ellipse">
            <a:avLst/>
          </a:prstGeom>
          <a:noFill/>
          <a:ln>
            <a:noFill/>
          </a:ln>
        </p:spPr>
      </p:pic>
      <p:pic>
        <p:nvPicPr>
          <p:cNvPr id="250" name="Google Shape;250;p7"/>
          <p:cNvPicPr preferRelativeResize="0">
            <a:picLocks noGrp="1"/>
          </p:cNvPicPr>
          <p:nvPr>
            <p:ph type="body" idx="1"/>
          </p:nvPr>
        </p:nvPicPr>
        <p:blipFill rotWithShape="1">
          <a:blip r:embed="rId7">
            <a:alphaModFix/>
          </a:blip>
          <a:srcRect/>
          <a:stretch/>
        </p:blipFill>
        <p:spPr>
          <a:xfrm>
            <a:off x="1820756" y="1037440"/>
            <a:ext cx="10330544" cy="5888269"/>
          </a:xfrm>
          <a:prstGeom prst="rect">
            <a:avLst/>
          </a:prstGeom>
          <a:noFill/>
          <a:ln>
            <a:noFill/>
          </a:ln>
        </p:spPr>
      </p:pic>
      <p:sp>
        <p:nvSpPr>
          <p:cNvPr id="252" name="Google Shape;252;p7"/>
          <p:cNvSpPr txBox="1"/>
          <p:nvPr/>
        </p:nvSpPr>
        <p:spPr>
          <a:xfrm>
            <a:off x="3108222" y="186425"/>
            <a:ext cx="889327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dirty="0">
                <a:solidFill>
                  <a:schemeClr val="lt1"/>
                </a:solidFill>
                <a:latin typeface="Arial Black"/>
                <a:ea typeface="Arial Black"/>
                <a:cs typeface="Arial Black"/>
                <a:sym typeface="Arial Black"/>
              </a:rPr>
              <a:t>MAINTAINING QUALITY EDUCATION</a:t>
            </a:r>
            <a:endParaRPr sz="3200" b="0" i="0" u="none" strike="noStrike" cap="none" dirty="0">
              <a:solidFill>
                <a:schemeClr val="lt1"/>
              </a:solidFill>
              <a:latin typeface="Arial Black"/>
              <a:ea typeface="Arial Black"/>
              <a:cs typeface="Arial Black"/>
              <a:sym typeface="Arial Black"/>
            </a:endParaRPr>
          </a:p>
        </p:txBody>
      </p:sp>
      <p:sp>
        <p:nvSpPr>
          <p:cNvPr id="15" name="TextBox 14">
            <a:extLst>
              <a:ext uri="{FF2B5EF4-FFF2-40B4-BE49-F238E27FC236}">
                <a16:creationId xmlns:a16="http://schemas.microsoft.com/office/drawing/2014/main" id="{67C8AE3F-76F3-4B75-B138-DB03BA298EA8}"/>
              </a:ext>
            </a:extLst>
          </p:cNvPr>
          <p:cNvSpPr txBox="1"/>
          <p:nvPr/>
        </p:nvSpPr>
        <p:spPr>
          <a:xfrm>
            <a:off x="2037673" y="1298741"/>
            <a:ext cx="9867469" cy="1259255"/>
          </a:xfrm>
          <a:prstGeom prst="rect">
            <a:avLst/>
          </a:prstGeom>
          <a:solidFill>
            <a:schemeClr val="accent2">
              <a:lumMod val="40000"/>
              <a:lumOff val="60000"/>
            </a:schemeClr>
          </a:solidFill>
        </p:spPr>
        <p:txBody>
          <a:bodyPr wrap="square">
            <a:spAutoFit/>
          </a:bodyPr>
          <a:lstStyle/>
          <a:p>
            <a:pPr lvl="0">
              <a:lnSpc>
                <a:spcPct val="107000"/>
              </a:lnSpc>
              <a:spcAft>
                <a:spcPts val="800"/>
              </a:spcAft>
              <a:buSzPts val="1000"/>
              <a:tabLst>
                <a:tab pos="457200" algn="l"/>
              </a:tabLst>
            </a:pPr>
            <a:r>
              <a:rPr lang="en-FM" sz="2400" b="1" kern="0" dirty="0">
                <a:effectLst/>
                <a:latin typeface="Abadi" panose="020B0604020104020204" pitchFamily="34" charset="0"/>
                <a:ea typeface="Times New Roman" panose="02020603050405020304" pitchFamily="18" charset="0"/>
                <a:cs typeface="Times New Roman" panose="02020603050405020304" pitchFamily="18" charset="0"/>
              </a:rPr>
              <a:t>Operational Cost Adjustments:</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 Factor in a ≈ 15.2% to 18% price increase across utilities, insurance, technology licensing, and campus maintenance to avoid deferred upkeep and service disruptions.</a:t>
            </a:r>
            <a:endParaRPr lang="en-FM" sz="2400" kern="100" dirty="0">
              <a:effectLst/>
              <a:latin typeface="Abadi" panose="020B0604020104020204" pitchFamily="34" charset="0"/>
              <a:ea typeface="Aptos"/>
              <a:cs typeface="Times New Roman" panose="02020603050405020304" pitchFamily="18" charset="0"/>
            </a:endParaRPr>
          </a:p>
        </p:txBody>
      </p:sp>
      <p:sp>
        <p:nvSpPr>
          <p:cNvPr id="17" name="TextBox 16">
            <a:extLst>
              <a:ext uri="{FF2B5EF4-FFF2-40B4-BE49-F238E27FC236}">
                <a16:creationId xmlns:a16="http://schemas.microsoft.com/office/drawing/2014/main" id="{73F82333-D3BE-4961-BF49-99F8075B8A6D}"/>
              </a:ext>
            </a:extLst>
          </p:cNvPr>
          <p:cNvSpPr txBox="1"/>
          <p:nvPr/>
        </p:nvSpPr>
        <p:spPr>
          <a:xfrm>
            <a:off x="2061052" y="2777905"/>
            <a:ext cx="9820709" cy="830997"/>
          </a:xfrm>
          <a:prstGeom prst="rect">
            <a:avLst/>
          </a:prstGeom>
          <a:solidFill>
            <a:schemeClr val="accent2">
              <a:lumMod val="40000"/>
              <a:lumOff val="60000"/>
            </a:schemeClr>
          </a:solidFill>
        </p:spPr>
        <p:txBody>
          <a:bodyPr wrap="square">
            <a:spAutoFit/>
          </a:bodyPr>
          <a:lstStyle/>
          <a:p>
            <a:r>
              <a:rPr lang="en-FM" sz="2400" b="1" kern="0" dirty="0">
                <a:effectLst/>
                <a:latin typeface="Abadi" panose="020B0604020104020204" pitchFamily="34" charset="0"/>
                <a:ea typeface="Times New Roman" panose="02020603050405020304" pitchFamily="18" charset="0"/>
              </a:rPr>
              <a:t>Competitive Compensation:</a:t>
            </a:r>
            <a:r>
              <a:rPr lang="en-FM" sz="2400" kern="0" dirty="0">
                <a:effectLst/>
                <a:latin typeface="Abadi" panose="020B0604020104020204" pitchFamily="34" charset="0"/>
                <a:ea typeface="Times New Roman" panose="02020603050405020304" pitchFamily="18" charset="0"/>
              </a:rPr>
              <a:t> Allocate funds to adjust faculty and staff salaries</a:t>
            </a:r>
            <a:r>
              <a:rPr lang="en-US" sz="2400" dirty="0">
                <a:latin typeface="Abadi" panose="020B0604020104020204" pitchFamily="34" charset="0"/>
                <a:ea typeface="Times New Roman" panose="02020603050405020304" pitchFamily="18" charset="0"/>
              </a:rPr>
              <a:t> to prevent a decline in instructional quality.</a:t>
            </a:r>
            <a:endParaRPr lang="en-FM" sz="2400" dirty="0">
              <a:latin typeface="Abadi" panose="020B0604020104020204" pitchFamily="34" charset="0"/>
            </a:endParaRPr>
          </a:p>
        </p:txBody>
      </p:sp>
      <p:sp>
        <p:nvSpPr>
          <p:cNvPr id="19" name="TextBox 18">
            <a:extLst>
              <a:ext uri="{FF2B5EF4-FFF2-40B4-BE49-F238E27FC236}">
                <a16:creationId xmlns:a16="http://schemas.microsoft.com/office/drawing/2014/main" id="{F8146B8F-01AC-49DA-B828-0A3836243593}"/>
              </a:ext>
            </a:extLst>
          </p:cNvPr>
          <p:cNvSpPr txBox="1"/>
          <p:nvPr/>
        </p:nvSpPr>
        <p:spPr>
          <a:xfrm>
            <a:off x="2027190" y="3893622"/>
            <a:ext cx="9974310" cy="1259255"/>
          </a:xfrm>
          <a:prstGeom prst="rect">
            <a:avLst/>
          </a:prstGeom>
          <a:solidFill>
            <a:schemeClr val="accent2">
              <a:lumMod val="40000"/>
              <a:lumOff val="60000"/>
            </a:schemeClr>
          </a:solidFill>
        </p:spPr>
        <p:txBody>
          <a:bodyPr wrap="square">
            <a:spAutoFit/>
          </a:bodyPr>
          <a:lstStyle/>
          <a:p>
            <a:pPr lvl="0">
              <a:lnSpc>
                <a:spcPct val="107000"/>
              </a:lnSpc>
              <a:spcAft>
                <a:spcPts val="800"/>
              </a:spcAft>
              <a:buSzPts val="1000"/>
              <a:tabLst>
                <a:tab pos="457200" algn="l"/>
              </a:tabLst>
            </a:pPr>
            <a:r>
              <a:rPr lang="en-FM" sz="2400" b="1" kern="0" dirty="0">
                <a:effectLst/>
                <a:latin typeface="Abadi" panose="020B0604020104020204" pitchFamily="34" charset="0"/>
                <a:ea typeface="Times New Roman" panose="02020603050405020304" pitchFamily="18" charset="0"/>
                <a:cs typeface="Times New Roman" panose="02020603050405020304" pitchFamily="18" charset="0"/>
              </a:rPr>
              <a:t>Strategic </a:t>
            </a:r>
            <a:r>
              <a:rPr lang="en-FM" sz="2400" b="1" kern="0" dirty="0" err="1">
                <a:effectLst/>
                <a:latin typeface="Abadi" panose="020B0604020104020204" pitchFamily="34" charset="0"/>
                <a:ea typeface="Times New Roman" panose="02020603050405020304" pitchFamily="18" charset="0"/>
                <a:cs typeface="Times New Roman" panose="02020603050405020304" pitchFamily="18" charset="0"/>
              </a:rPr>
              <a:t>Enrollment</a:t>
            </a:r>
            <a:r>
              <a:rPr lang="en-FM" sz="2400" b="1" kern="0" dirty="0">
                <a:effectLst/>
                <a:latin typeface="Abadi" panose="020B0604020104020204" pitchFamily="34" charset="0"/>
                <a:ea typeface="Times New Roman" panose="02020603050405020304" pitchFamily="18" charset="0"/>
                <a:cs typeface="Times New Roman" panose="02020603050405020304" pitchFamily="18" charset="0"/>
              </a:rPr>
              <a:t> Management:</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 Budget for targeted marketing</a:t>
            </a:r>
            <a:r>
              <a:rPr lang="en-US" sz="2400" kern="0" dirty="0">
                <a:effectLst/>
                <a:latin typeface="Abadi" panose="020B0604020104020204" pitchFamily="34" charset="0"/>
                <a:ea typeface="Times New Roman" panose="02020603050405020304" pitchFamily="18" charset="0"/>
                <a:cs typeface="Times New Roman" panose="02020603050405020304" pitchFamily="18" charset="0"/>
              </a:rPr>
              <a:t>;</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 outreach to adult learners and displaced workers</a:t>
            </a:r>
            <a:r>
              <a:rPr lang="en-US" sz="2400" dirty="0">
                <a:latin typeface="Abadi" panose="020B0604020104020204" pitchFamily="34" charset="0"/>
                <a:ea typeface="Times New Roman" panose="02020603050405020304" pitchFamily="18" charset="0"/>
                <a:cs typeface="Times New Roman" panose="02020603050405020304" pitchFamily="18" charset="0"/>
              </a:rPr>
              <a:t>; </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community college </a:t>
            </a:r>
            <a:r>
              <a:rPr lang="en-FM" sz="2400" kern="0" dirty="0" err="1">
                <a:effectLst/>
                <a:latin typeface="Abadi" panose="020B0604020104020204" pitchFamily="34" charset="0"/>
                <a:ea typeface="Times New Roman" panose="02020603050405020304" pitchFamily="18" charset="0"/>
                <a:cs typeface="Times New Roman" panose="02020603050405020304" pitchFamily="18" charset="0"/>
              </a:rPr>
              <a:t>enrollments</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 frequently </a:t>
            </a:r>
            <a:r>
              <a:rPr lang="en-FM" sz="2400" kern="0" dirty="0" err="1">
                <a:effectLst/>
                <a:latin typeface="Abadi" panose="020B0604020104020204" pitchFamily="34" charset="0"/>
                <a:ea typeface="Times New Roman" panose="02020603050405020304" pitchFamily="18" charset="0"/>
                <a:cs typeface="Times New Roman" panose="02020603050405020304" pitchFamily="18" charset="0"/>
              </a:rPr>
              <a:t>fluctuat</a:t>
            </a:r>
            <a:r>
              <a:rPr lang="en-US" sz="2400" dirty="0">
                <a:latin typeface="Abadi" panose="020B0604020104020204" pitchFamily="34" charset="0"/>
                <a:ea typeface="Times New Roman" panose="02020603050405020304" pitchFamily="18" charset="0"/>
                <a:cs typeface="Times New Roman" panose="02020603050405020304" pitchFamily="18" charset="0"/>
              </a:rPr>
              <a:t>es</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 </a:t>
            </a:r>
            <a:r>
              <a:rPr lang="en-US" sz="2400" dirty="0">
                <a:latin typeface="Abadi" panose="020B0604020104020204" pitchFamily="34" charset="0"/>
                <a:ea typeface="Times New Roman" panose="02020603050405020304" pitchFamily="18" charset="0"/>
                <a:cs typeface="Times New Roman" panose="02020603050405020304" pitchFamily="18" charset="0"/>
              </a:rPr>
              <a:t>e. g. out-migration</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a:t>
            </a:r>
            <a:endParaRPr lang="en-FM" sz="2400" kern="100" dirty="0">
              <a:effectLst/>
              <a:latin typeface="Abadi" panose="020B0604020104020204" pitchFamily="34" charset="0"/>
              <a:ea typeface="Aptos"/>
              <a:cs typeface="Times New Roman" panose="02020603050405020304" pitchFamily="18" charset="0"/>
            </a:endParaRPr>
          </a:p>
        </p:txBody>
      </p:sp>
      <p:sp>
        <p:nvSpPr>
          <p:cNvPr id="21" name="TextBox 20">
            <a:extLst>
              <a:ext uri="{FF2B5EF4-FFF2-40B4-BE49-F238E27FC236}">
                <a16:creationId xmlns:a16="http://schemas.microsoft.com/office/drawing/2014/main" id="{1D4FA827-9315-4B5A-8A2E-30610AEDCC39}"/>
              </a:ext>
            </a:extLst>
          </p:cNvPr>
          <p:cNvSpPr txBox="1"/>
          <p:nvPr/>
        </p:nvSpPr>
        <p:spPr>
          <a:xfrm>
            <a:off x="2120898" y="5370057"/>
            <a:ext cx="9760863" cy="1259255"/>
          </a:xfrm>
          <a:prstGeom prst="rect">
            <a:avLst/>
          </a:prstGeom>
          <a:solidFill>
            <a:schemeClr val="accent2">
              <a:lumMod val="40000"/>
              <a:lumOff val="60000"/>
            </a:schemeClr>
          </a:solidFill>
        </p:spPr>
        <p:txBody>
          <a:bodyPr wrap="square">
            <a:spAutoFit/>
          </a:bodyPr>
          <a:lstStyle/>
          <a:p>
            <a:pPr lvl="0">
              <a:lnSpc>
                <a:spcPct val="107000"/>
              </a:lnSpc>
              <a:spcAft>
                <a:spcPts val="800"/>
              </a:spcAft>
              <a:buSzPts val="1000"/>
              <a:tabLst>
                <a:tab pos="457200" algn="l"/>
              </a:tabLst>
            </a:pPr>
            <a:r>
              <a:rPr lang="en-FM" sz="2400" b="1" kern="0" dirty="0">
                <a:effectLst/>
                <a:latin typeface="Abadi" panose="020B0604020104020204" pitchFamily="34" charset="0"/>
                <a:ea typeface="Times New Roman" panose="02020603050405020304" pitchFamily="18" charset="0"/>
                <a:cs typeface="Times New Roman" panose="02020603050405020304" pitchFamily="18" charset="0"/>
              </a:rPr>
              <a:t>Flexible Modality Offerings:</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 Optimize course scheduling by expanding hybrid and online programs</a:t>
            </a:r>
            <a:r>
              <a:rPr lang="en-US" sz="2400" kern="0" dirty="0">
                <a:effectLst/>
                <a:latin typeface="Abadi" panose="020B0604020104020204" pitchFamily="34" charset="0"/>
                <a:ea typeface="Times New Roman" panose="02020603050405020304" pitchFamily="18" charset="0"/>
                <a:cs typeface="Times New Roman" panose="02020603050405020304" pitchFamily="18" charset="0"/>
              </a:rPr>
              <a:t>;</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 maximizes classroom utilization</a:t>
            </a:r>
            <a:r>
              <a:rPr lang="en-US" sz="2400" kern="0" dirty="0">
                <a:effectLst/>
                <a:latin typeface="Abadi" panose="020B0604020104020204" pitchFamily="34" charset="0"/>
                <a:ea typeface="Times New Roman" panose="02020603050405020304" pitchFamily="18" charset="0"/>
                <a:cs typeface="Times New Roman" panose="02020603050405020304" pitchFamily="18" charset="0"/>
              </a:rPr>
              <a:t>,</a:t>
            </a:r>
            <a:r>
              <a:rPr lang="en-FM" sz="2400" kern="0" dirty="0">
                <a:effectLst/>
                <a:latin typeface="Abadi" panose="020B0604020104020204" pitchFamily="34" charset="0"/>
                <a:ea typeface="Times New Roman" panose="02020603050405020304" pitchFamily="18" charset="0"/>
                <a:cs typeface="Times New Roman" panose="02020603050405020304" pitchFamily="18" charset="0"/>
              </a:rPr>
              <a:t> reduces physical campus overhead costs.</a:t>
            </a:r>
            <a:endParaRPr lang="en-FM" sz="2400" kern="100" dirty="0">
              <a:effectLst/>
              <a:latin typeface="Abadi" panose="020B0604020104020204" pitchFamily="34" charset="0"/>
              <a:ea typeface="Aptos"/>
              <a:cs typeface="Times New Roman" panose="02020603050405020304" pitchFamily="18" charset="0"/>
            </a:endParaRPr>
          </a:p>
        </p:txBody>
      </p:sp>
    </p:spTree>
    <p:extLst>
      <p:ext uri="{BB962C8B-B14F-4D97-AF65-F5344CB8AC3E}">
        <p14:creationId xmlns:p14="http://schemas.microsoft.com/office/powerpoint/2010/main" val="1526007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6"/>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14" name="Google Shape;214;p6"/>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16" name="Google Shape;216;p6"/>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17" name="Google Shape;217;p6"/>
          <p:cNvSpPr/>
          <p:nvPr/>
        </p:nvSpPr>
        <p:spPr>
          <a:xfrm>
            <a:off x="1820756" y="41396"/>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6"/>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19" name="Google Shape;219;p6"/>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20" name="Google Shape;220;p6"/>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p6"/>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2" name="Google Shape;222;p6"/>
          <p:cNvPicPr preferRelativeResize="0"/>
          <p:nvPr/>
        </p:nvPicPr>
        <p:blipFill rotWithShape="1">
          <a:blip r:embed="rId6">
            <a:alphaModFix/>
          </a:blip>
          <a:srcRect/>
          <a:stretch/>
        </p:blipFill>
        <p:spPr>
          <a:xfrm>
            <a:off x="204299" y="2936972"/>
            <a:ext cx="1399541" cy="1399541"/>
          </a:xfrm>
          <a:prstGeom prst="ellipse">
            <a:avLst/>
          </a:prstGeom>
          <a:noFill/>
          <a:ln>
            <a:noFill/>
          </a:ln>
        </p:spPr>
      </p:pic>
      <p:sp>
        <p:nvSpPr>
          <p:cNvPr id="233" name="Google Shape;233;p6"/>
          <p:cNvSpPr txBox="1"/>
          <p:nvPr/>
        </p:nvSpPr>
        <p:spPr>
          <a:xfrm>
            <a:off x="2037673" y="135247"/>
            <a:ext cx="10280614"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chemeClr val="lt1"/>
                </a:solidFill>
                <a:latin typeface="Arial Black"/>
                <a:ea typeface="Arial Black"/>
                <a:cs typeface="Arial Black"/>
                <a:sym typeface="Arial Black"/>
              </a:rPr>
              <a:t>NAVIGATING THE HEADWINDS FACING </a:t>
            </a:r>
          </a:p>
          <a:p>
            <a:pPr marL="0" marR="0" lvl="0" indent="0" algn="ctr" rtl="0">
              <a:lnSpc>
                <a:spcPct val="100000"/>
              </a:lnSpc>
              <a:spcBef>
                <a:spcPts val="0"/>
              </a:spcBef>
              <a:spcAft>
                <a:spcPts val="0"/>
              </a:spcAft>
              <a:buNone/>
            </a:pPr>
            <a:r>
              <a:rPr lang="en-US" sz="2800" b="0" i="0" u="none" strike="noStrike" cap="none" dirty="0">
                <a:solidFill>
                  <a:schemeClr val="lt1"/>
                </a:solidFill>
                <a:latin typeface="Arial Black"/>
                <a:ea typeface="Arial Black"/>
                <a:cs typeface="Arial Black"/>
                <a:sym typeface="Arial Black"/>
              </a:rPr>
              <a:t>HIGHER EDUCATION</a:t>
            </a:r>
            <a:endParaRPr sz="2800" b="0" i="0" u="none" strike="noStrike" cap="none" dirty="0">
              <a:solidFill>
                <a:schemeClr val="lt1"/>
              </a:solidFill>
              <a:latin typeface="Arial Black"/>
              <a:ea typeface="Arial Black"/>
              <a:cs typeface="Arial Black"/>
              <a:sym typeface="Arial Black"/>
            </a:endParaRPr>
          </a:p>
        </p:txBody>
      </p:sp>
      <p:pic>
        <p:nvPicPr>
          <p:cNvPr id="20" name="Picture 19">
            <a:extLst>
              <a:ext uri="{FF2B5EF4-FFF2-40B4-BE49-F238E27FC236}">
                <a16:creationId xmlns:a16="http://schemas.microsoft.com/office/drawing/2014/main" id="{9D375D5E-256F-4233-A6E8-9981ABD347CB}"/>
              </a:ext>
            </a:extLst>
          </p:cNvPr>
          <p:cNvPicPr/>
          <p:nvPr/>
        </p:nvPicPr>
        <p:blipFill rotWithShape="1">
          <a:blip r:embed="rId7" cstate="print">
            <a:extLst>
              <a:ext uri="{28A0092B-C50C-407E-A947-70E740481C1C}">
                <a14:useLocalDpi xmlns:a14="http://schemas.microsoft.com/office/drawing/2010/main" val="0"/>
              </a:ext>
            </a:extLst>
          </a:blip>
          <a:srcRect l="22760" t="39543" r="23702" b="14292"/>
          <a:stretch/>
        </p:blipFill>
        <p:spPr bwMode="auto">
          <a:xfrm>
            <a:off x="2046915" y="1089314"/>
            <a:ext cx="10085825" cy="54883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7"/>
          <p:cNvPicPr preferRelativeResize="0"/>
          <p:nvPr/>
        </p:nvPicPr>
        <p:blipFill rotWithShape="1">
          <a:blip r:embed="rId3">
            <a:alphaModFix/>
          </a:blip>
          <a:srcRect/>
          <a:stretch/>
        </p:blipFill>
        <p:spPr>
          <a:xfrm>
            <a:off x="-1" y="0"/>
            <a:ext cx="1861457" cy="6858000"/>
          </a:xfrm>
          <a:prstGeom prst="rect">
            <a:avLst/>
          </a:prstGeom>
          <a:noFill/>
          <a:ln>
            <a:noFill/>
          </a:ln>
        </p:spPr>
      </p:pic>
      <p:pic>
        <p:nvPicPr>
          <p:cNvPr id="242" name="Google Shape;242;p7"/>
          <p:cNvPicPr preferRelativeResize="0"/>
          <p:nvPr/>
        </p:nvPicPr>
        <p:blipFill rotWithShape="1">
          <a:blip r:embed="rId4">
            <a:alphaModFix/>
          </a:blip>
          <a:srcRect/>
          <a:stretch/>
        </p:blipFill>
        <p:spPr>
          <a:xfrm>
            <a:off x="130417" y="5155183"/>
            <a:ext cx="1600623" cy="1060103"/>
          </a:xfrm>
          <a:prstGeom prst="rect">
            <a:avLst/>
          </a:prstGeom>
          <a:noFill/>
          <a:ln>
            <a:noFill/>
          </a:ln>
        </p:spPr>
      </p:pic>
      <p:pic>
        <p:nvPicPr>
          <p:cNvPr id="243" name="Google Shape;243;p7"/>
          <p:cNvPicPr preferRelativeResize="0"/>
          <p:nvPr/>
        </p:nvPicPr>
        <p:blipFill rotWithShape="1">
          <a:blip r:embed="rId5">
            <a:alphaModFix/>
          </a:blip>
          <a:srcRect/>
          <a:stretch/>
        </p:blipFill>
        <p:spPr>
          <a:xfrm>
            <a:off x="283431" y="116074"/>
            <a:ext cx="1140124" cy="1063294"/>
          </a:xfrm>
          <a:prstGeom prst="rect">
            <a:avLst/>
          </a:prstGeom>
          <a:noFill/>
          <a:ln>
            <a:noFill/>
          </a:ln>
        </p:spPr>
      </p:pic>
      <p:sp>
        <p:nvSpPr>
          <p:cNvPr id="244" name="Google Shape;244;p7"/>
          <p:cNvSpPr/>
          <p:nvPr/>
        </p:nvSpPr>
        <p:spPr>
          <a:xfrm>
            <a:off x="1820756" y="-4324"/>
            <a:ext cx="10330544" cy="996044"/>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7"/>
          <p:cNvSpPr txBox="1"/>
          <p:nvPr/>
        </p:nvSpPr>
        <p:spPr>
          <a:xfrm>
            <a:off x="99306" y="1194948"/>
            <a:ext cx="15045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Office of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Times New Roman"/>
                <a:ea typeface="Times New Roman"/>
                <a:cs typeface="Times New Roman"/>
                <a:sym typeface="Times New Roman"/>
              </a:rPr>
              <a:t>President</a:t>
            </a:r>
            <a:endParaRPr sz="1400" b="0" i="0" u="none" strike="noStrike" cap="none">
              <a:solidFill>
                <a:srgbClr val="000000"/>
              </a:solidFill>
              <a:latin typeface="Arial"/>
              <a:ea typeface="Arial"/>
              <a:cs typeface="Arial"/>
              <a:sym typeface="Arial"/>
            </a:endParaRPr>
          </a:p>
        </p:txBody>
      </p:sp>
      <p:sp>
        <p:nvSpPr>
          <p:cNvPr id="246" name="Google Shape;246;p7"/>
          <p:cNvSpPr txBox="1"/>
          <p:nvPr/>
        </p:nvSpPr>
        <p:spPr>
          <a:xfrm>
            <a:off x="80487" y="6209861"/>
            <a:ext cx="168299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Students Today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a:solidFill>
                  <a:schemeClr val="lt1"/>
                </a:solidFill>
                <a:latin typeface="Times New Roman"/>
                <a:ea typeface="Times New Roman"/>
                <a:cs typeface="Times New Roman"/>
                <a:sym typeface="Times New Roman"/>
              </a:rPr>
              <a:t>Leaders Tomorrow</a:t>
            </a:r>
            <a:endParaRPr sz="1400" b="0" i="0" u="none" strike="noStrike" cap="none">
              <a:solidFill>
                <a:srgbClr val="000000"/>
              </a:solidFill>
              <a:latin typeface="Arial"/>
              <a:ea typeface="Arial"/>
              <a:cs typeface="Arial"/>
              <a:sym typeface="Arial"/>
            </a:endParaRPr>
          </a:p>
        </p:txBody>
      </p:sp>
      <p:sp>
        <p:nvSpPr>
          <p:cNvPr id="247" name="Google Shape;247;p7"/>
          <p:cNvSpPr/>
          <p:nvPr/>
        </p:nvSpPr>
        <p:spPr>
          <a:xfrm>
            <a:off x="1780970" y="0"/>
            <a:ext cx="7957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7"/>
          <p:cNvSpPr/>
          <p:nvPr/>
        </p:nvSpPr>
        <p:spPr>
          <a:xfrm rot="-5400000">
            <a:off x="7003413" y="-4151149"/>
            <a:ext cx="45719" cy="10331458"/>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9" name="Google Shape;249;p7"/>
          <p:cNvPicPr preferRelativeResize="0"/>
          <p:nvPr/>
        </p:nvPicPr>
        <p:blipFill rotWithShape="1">
          <a:blip r:embed="rId6">
            <a:alphaModFix/>
          </a:blip>
          <a:srcRect/>
          <a:stretch/>
        </p:blipFill>
        <p:spPr>
          <a:xfrm>
            <a:off x="204299" y="2936972"/>
            <a:ext cx="1399541" cy="1399541"/>
          </a:xfrm>
          <a:prstGeom prst="ellipse">
            <a:avLst/>
          </a:prstGeom>
          <a:noFill/>
          <a:ln>
            <a:noFill/>
          </a:ln>
        </p:spPr>
      </p:pic>
      <p:pic>
        <p:nvPicPr>
          <p:cNvPr id="250" name="Google Shape;250;p7"/>
          <p:cNvPicPr preferRelativeResize="0">
            <a:picLocks noGrp="1"/>
          </p:cNvPicPr>
          <p:nvPr>
            <p:ph type="body" idx="1"/>
          </p:nvPr>
        </p:nvPicPr>
        <p:blipFill rotWithShape="1">
          <a:blip r:embed="rId7">
            <a:alphaModFix/>
          </a:blip>
          <a:srcRect/>
          <a:stretch/>
        </p:blipFill>
        <p:spPr>
          <a:xfrm>
            <a:off x="1841106" y="1151335"/>
            <a:ext cx="10330544" cy="5888269"/>
          </a:xfrm>
          <a:prstGeom prst="rect">
            <a:avLst/>
          </a:prstGeom>
          <a:noFill/>
          <a:ln>
            <a:noFill/>
          </a:ln>
        </p:spPr>
      </p:pic>
      <p:pic>
        <p:nvPicPr>
          <p:cNvPr id="2050" name="Picture 2">
            <a:extLst>
              <a:ext uri="{FF2B5EF4-FFF2-40B4-BE49-F238E27FC236}">
                <a16:creationId xmlns:a16="http://schemas.microsoft.com/office/drawing/2014/main" id="{7126E1B3-80F9-46CB-9E14-C18B30CFD7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2952" y="1609276"/>
            <a:ext cx="6520512" cy="4972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F4E6DD-8826-41C2-A1C2-221266E4CFA2}"/>
              </a:ext>
            </a:extLst>
          </p:cNvPr>
          <p:cNvPicPr>
            <a:picLocks noChangeAspect="1"/>
          </p:cNvPicPr>
          <p:nvPr/>
        </p:nvPicPr>
        <p:blipFill>
          <a:blip r:embed="rId9"/>
          <a:stretch>
            <a:fillRect/>
          </a:stretch>
        </p:blipFill>
        <p:spPr>
          <a:xfrm>
            <a:off x="1887272" y="1118568"/>
            <a:ext cx="3035877" cy="3035877"/>
          </a:xfrm>
          <a:prstGeom prst="rect">
            <a:avLst/>
          </a:prstGeom>
        </p:spPr>
      </p:pic>
      <p:sp>
        <p:nvSpPr>
          <p:cNvPr id="6" name="Arrow: Curved Down 5">
            <a:extLst>
              <a:ext uri="{FF2B5EF4-FFF2-40B4-BE49-F238E27FC236}">
                <a16:creationId xmlns:a16="http://schemas.microsoft.com/office/drawing/2014/main" id="{82AAE91B-9EB4-452E-A4F9-DAE9E9F2318A}"/>
              </a:ext>
            </a:extLst>
          </p:cNvPr>
          <p:cNvSpPr/>
          <p:nvPr/>
        </p:nvSpPr>
        <p:spPr>
          <a:xfrm flipV="1">
            <a:off x="3327829" y="3070269"/>
            <a:ext cx="3043529" cy="1373654"/>
          </a:xfrm>
          <a:prstGeom prst="curved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M">
              <a:solidFill>
                <a:schemeClr val="tx1"/>
              </a:solidFill>
            </a:endParaRPr>
          </a:p>
        </p:txBody>
      </p:sp>
      <p:sp>
        <p:nvSpPr>
          <p:cNvPr id="20" name="Google Shape;233;p6">
            <a:extLst>
              <a:ext uri="{FF2B5EF4-FFF2-40B4-BE49-F238E27FC236}">
                <a16:creationId xmlns:a16="http://schemas.microsoft.com/office/drawing/2014/main" id="{5CAAC856-56D8-403D-9C09-44AC9F86C066}"/>
              </a:ext>
            </a:extLst>
          </p:cNvPr>
          <p:cNvSpPr txBox="1"/>
          <p:nvPr/>
        </p:nvSpPr>
        <p:spPr>
          <a:xfrm>
            <a:off x="3297658" y="185815"/>
            <a:ext cx="7846591"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3600" dirty="0">
                <a:solidFill>
                  <a:schemeClr val="lt1"/>
                </a:solidFill>
                <a:latin typeface="Arial Black"/>
                <a:ea typeface="Arial Black"/>
                <a:cs typeface="Arial Black"/>
                <a:sym typeface="Arial Black"/>
              </a:rPr>
              <a:t>REVIEW – REVISE - REALIGN</a:t>
            </a:r>
            <a:endParaRPr sz="3600" b="0" i="0" u="none" strike="noStrike" cap="none" dirty="0">
              <a:solidFill>
                <a:schemeClr val="lt1"/>
              </a:solidFill>
              <a:latin typeface="Arial Black"/>
              <a:ea typeface="Arial Black"/>
              <a:cs typeface="Arial Black"/>
              <a:sym typeface="Arial Black"/>
            </a:endParaRPr>
          </a:p>
        </p:txBody>
      </p:sp>
      <p:pic>
        <p:nvPicPr>
          <p:cNvPr id="8" name="Picture 7">
            <a:extLst>
              <a:ext uri="{FF2B5EF4-FFF2-40B4-BE49-F238E27FC236}">
                <a16:creationId xmlns:a16="http://schemas.microsoft.com/office/drawing/2014/main" id="{FE5C66F0-6CD8-4EFA-B4CE-43D9349D0A29}"/>
              </a:ext>
            </a:extLst>
          </p:cNvPr>
          <p:cNvPicPr>
            <a:picLocks noChangeAspect="1"/>
          </p:cNvPicPr>
          <p:nvPr/>
        </p:nvPicPr>
        <p:blipFill rotWithShape="1">
          <a:blip r:embed="rId10"/>
          <a:srcRect l="20121" t="21329" r="15307" b="22177"/>
          <a:stretch/>
        </p:blipFill>
        <p:spPr>
          <a:xfrm>
            <a:off x="1920679" y="4690969"/>
            <a:ext cx="4025814" cy="1981216"/>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1478</Words>
  <Application>Microsoft Macintosh PowerPoint</Application>
  <PresentationFormat>Widescreen</PresentationFormat>
  <Paragraphs>337</Paragraphs>
  <Slides>17</Slides>
  <Notes>17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17</vt:i4>
      </vt:variant>
    </vt:vector>
  </HeadingPairs>
  <TitlesOfParts>
    <vt:vector size="34" baseType="lpstr">
      <vt:lpstr>Arial</vt:lpstr>
      <vt:lpstr>Monda</vt:lpstr>
      <vt:lpstr>Avenir</vt:lpstr>
      <vt:lpstr>Helvetica Neue</vt:lpstr>
      <vt:lpstr>Calibri</vt:lpstr>
      <vt:lpstr>Times New Roman</vt:lpstr>
      <vt:lpstr>AAAAAC+HelveticaNeue-Medium</vt:lpstr>
      <vt:lpstr>Berlin Sans FB</vt:lpstr>
      <vt:lpstr>AAAAAB+HelveticaNeue-Bold</vt:lpstr>
      <vt:lpstr>Symbol</vt:lpstr>
      <vt:lpstr>Impact</vt:lpstr>
      <vt:lpstr>Arial Rounded</vt:lpstr>
      <vt:lpstr>Abadi</vt:lpstr>
      <vt:lpstr>Gadugi</vt:lpstr>
      <vt:lpstr>Arial Rounded MT Bold</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Paulo Santos</dc:creator>
  <cp:lastModifiedBy>Dhiraj Bhartu</cp:lastModifiedBy>
  <cp:revision>89</cp:revision>
  <dcterms:created xsi:type="dcterms:W3CDTF">2023-12-08T22:33:19Z</dcterms:created>
  <dcterms:modified xsi:type="dcterms:W3CDTF">2026-06-08T23:33:51Z</dcterms:modified>
</cp:coreProperties>
</file>