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Poppins" pitchFamily="2" charset="77"/>
      <p:regular r:id="rId21"/>
      <p:bold r:id="rId22"/>
      <p:italic r:id="rId23"/>
      <p:boldItalic r:id="rId24"/>
    </p:embeddedFont>
    <p:embeddedFont>
      <p:font typeface="Poppins Bold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hPhLDDIzneNCzME2hpMn45ifZL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4B3758-C406-4A72-BCEE-A31C814166A1}">
  <a:tblStyle styleId="{1E4B3758-C406-4A72-BCEE-A31C814166A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1"/>
    <p:restoredTop sz="94681"/>
  </p:normalViewPr>
  <p:slideViewPr>
    <p:cSldViewPr snapToGrid="0">
      <p:cViewPr>
        <p:scale>
          <a:sx n="151" d="100"/>
          <a:sy n="151" d="100"/>
        </p:scale>
        <p:origin x="144" y="-1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1" name="Google Shape;3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48.jp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49.jp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4.xml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0.sv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18.svg"/><Relationship Id="rId5" Type="http://schemas.openxmlformats.org/officeDocument/2006/relationships/image" Target="../media/image26.pn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slide" Target="slide4.xml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32.png"/><Relationship Id="rId10" Type="http://schemas.openxmlformats.org/officeDocument/2006/relationships/image" Target="../media/image21.png"/><Relationship Id="rId4" Type="http://schemas.openxmlformats.org/officeDocument/2006/relationships/image" Target="../media/image31.pn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hyperlink" Target="https://drive.google.com/file/d/1l2LXCJ3yJfv3WCPvbWsNOnYfJPBoUALY/view?usp=sharing" TargetMode="External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openxmlformats.org/officeDocument/2006/relationships/image" Target="../media/image20.svg"/><Relationship Id="rId4" Type="http://schemas.openxmlformats.org/officeDocument/2006/relationships/image" Target="../media/image33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0" Type="http://schemas.openxmlformats.org/officeDocument/2006/relationships/image" Target="../media/image20.sv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35.jp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21.png"/><Relationship Id="rId5" Type="http://schemas.openxmlformats.org/officeDocument/2006/relationships/image" Target="../media/image37.jpg"/><Relationship Id="rId10" Type="http://schemas.openxmlformats.org/officeDocument/2006/relationships/image" Target="../media/image20.svg"/><Relationship Id="rId4" Type="http://schemas.openxmlformats.org/officeDocument/2006/relationships/image" Target="../media/image36.jp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21.pn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19.png"/><Relationship Id="rId5" Type="http://schemas.openxmlformats.org/officeDocument/2006/relationships/image" Target="../media/image41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40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45.jp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47.jpg"/><Relationship Id="rId10" Type="http://schemas.openxmlformats.org/officeDocument/2006/relationships/image" Target="../media/image21.png"/><Relationship Id="rId4" Type="http://schemas.openxmlformats.org/officeDocument/2006/relationships/image" Target="../media/image46.jpg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"/>
          <p:cNvGrpSpPr/>
          <p:nvPr/>
        </p:nvGrpSpPr>
        <p:grpSpPr>
          <a:xfrm>
            <a:off x="-3044501" y="5698135"/>
            <a:ext cx="10915233" cy="1604505"/>
            <a:chOff x="0" y="-38100"/>
            <a:chExt cx="2598796" cy="382015"/>
          </a:xfrm>
        </p:grpSpPr>
        <p:sp>
          <p:nvSpPr>
            <p:cNvPr id="89" name="Google Shape;89;p1"/>
            <p:cNvSpPr/>
            <p:nvPr/>
          </p:nvSpPr>
          <p:spPr>
            <a:xfrm>
              <a:off x="0" y="0"/>
              <a:ext cx="2598796" cy="343915"/>
            </a:xfrm>
            <a:custGeom>
              <a:avLst/>
              <a:gdLst/>
              <a:ahLst/>
              <a:cxnLst/>
              <a:rect l="l" t="t" r="r" b="b"/>
              <a:pathLst>
                <a:path w="2598796" h="343915" extrusionOk="0">
                  <a:moveTo>
                    <a:pt x="2395596" y="0"/>
                  </a:moveTo>
                  <a:lnTo>
                    <a:pt x="0" y="0"/>
                  </a:lnTo>
                  <a:lnTo>
                    <a:pt x="203200" y="343915"/>
                  </a:lnTo>
                  <a:lnTo>
                    <a:pt x="2598796" y="343915"/>
                  </a:lnTo>
                  <a:lnTo>
                    <a:pt x="2395596" y="0"/>
                  </a:lnTo>
                  <a:close/>
                </a:path>
              </a:pathLst>
            </a:custGeom>
            <a:noFill/>
            <a:ln w="228600" cap="sq" cmpd="sng">
              <a:solidFill>
                <a:srgbClr val="0072C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"/>
            <p:cNvSpPr txBox="1"/>
            <p:nvPr/>
          </p:nvSpPr>
          <p:spPr>
            <a:xfrm>
              <a:off x="101600" y="-38100"/>
              <a:ext cx="2395596" cy="382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1"/>
          <p:cNvGrpSpPr/>
          <p:nvPr/>
        </p:nvGrpSpPr>
        <p:grpSpPr>
          <a:xfrm>
            <a:off x="9144000" y="-1909972"/>
            <a:ext cx="11832529" cy="5682155"/>
            <a:chOff x="0" y="-38100"/>
            <a:chExt cx="812800" cy="390318"/>
          </a:xfrm>
        </p:grpSpPr>
        <p:sp>
          <p:nvSpPr>
            <p:cNvPr id="92" name="Google Shape;92;p1"/>
            <p:cNvSpPr/>
            <p:nvPr/>
          </p:nvSpPr>
          <p:spPr>
            <a:xfrm>
              <a:off x="0" y="0"/>
              <a:ext cx="812800" cy="352218"/>
            </a:xfrm>
            <a:custGeom>
              <a:avLst/>
              <a:gdLst/>
              <a:ahLst/>
              <a:cxnLst/>
              <a:rect l="l" t="t" r="r" b="b"/>
              <a:pathLst>
                <a:path w="812800" h="352218" extrusionOk="0">
                  <a:moveTo>
                    <a:pt x="203200" y="0"/>
                  </a:moveTo>
                  <a:lnTo>
                    <a:pt x="812800" y="0"/>
                  </a:lnTo>
                  <a:lnTo>
                    <a:pt x="609600" y="352218"/>
                  </a:lnTo>
                  <a:lnTo>
                    <a:pt x="0" y="3522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3345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"/>
            <p:cNvSpPr txBox="1"/>
            <p:nvPr/>
          </p:nvSpPr>
          <p:spPr>
            <a:xfrm>
              <a:off x="101600" y="-38100"/>
              <a:ext cx="609600" cy="3903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1"/>
          <p:cNvGrpSpPr/>
          <p:nvPr/>
        </p:nvGrpSpPr>
        <p:grpSpPr>
          <a:xfrm>
            <a:off x="-3172826" y="1808616"/>
            <a:ext cx="15874031" cy="4771784"/>
            <a:chOff x="0" y="-38100"/>
            <a:chExt cx="1270829" cy="382015"/>
          </a:xfrm>
        </p:grpSpPr>
        <p:sp>
          <p:nvSpPr>
            <p:cNvPr id="95" name="Google Shape;95;p1"/>
            <p:cNvSpPr/>
            <p:nvPr/>
          </p:nvSpPr>
          <p:spPr>
            <a:xfrm>
              <a:off x="0" y="0"/>
              <a:ext cx="1270829" cy="343915"/>
            </a:xfrm>
            <a:custGeom>
              <a:avLst/>
              <a:gdLst/>
              <a:ahLst/>
              <a:cxnLst/>
              <a:rect l="l" t="t" r="r" b="b"/>
              <a:pathLst>
                <a:path w="1270829" h="343915" extrusionOk="0">
                  <a:moveTo>
                    <a:pt x="1067629" y="0"/>
                  </a:moveTo>
                  <a:lnTo>
                    <a:pt x="0" y="0"/>
                  </a:lnTo>
                  <a:lnTo>
                    <a:pt x="203200" y="343915"/>
                  </a:lnTo>
                  <a:lnTo>
                    <a:pt x="1270829" y="343915"/>
                  </a:lnTo>
                  <a:lnTo>
                    <a:pt x="1067629" y="0"/>
                  </a:lnTo>
                  <a:close/>
                </a:path>
              </a:pathLst>
            </a:custGeom>
            <a:solidFill>
              <a:srgbClr val="13345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"/>
            <p:cNvSpPr txBox="1"/>
            <p:nvPr/>
          </p:nvSpPr>
          <p:spPr>
            <a:xfrm>
              <a:off x="101600" y="-38100"/>
              <a:ext cx="1067629" cy="382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1"/>
          <p:cNvGrpSpPr/>
          <p:nvPr/>
        </p:nvGrpSpPr>
        <p:grpSpPr>
          <a:xfrm>
            <a:off x="5247890" y="33518"/>
            <a:ext cx="14014037" cy="11062988"/>
            <a:chOff x="0" y="-38100"/>
            <a:chExt cx="492678" cy="388931"/>
          </a:xfrm>
        </p:grpSpPr>
        <p:sp>
          <p:nvSpPr>
            <p:cNvPr id="98" name="Google Shape;98;p1"/>
            <p:cNvSpPr/>
            <p:nvPr/>
          </p:nvSpPr>
          <p:spPr>
            <a:xfrm>
              <a:off x="0" y="0"/>
              <a:ext cx="492678" cy="350831"/>
            </a:xfrm>
            <a:custGeom>
              <a:avLst/>
              <a:gdLst/>
              <a:ahLst/>
              <a:cxnLst/>
              <a:rect l="l" t="t" r="r" b="b"/>
              <a:pathLst>
                <a:path w="492678" h="350831" extrusionOk="0">
                  <a:moveTo>
                    <a:pt x="203200" y="0"/>
                  </a:moveTo>
                  <a:lnTo>
                    <a:pt x="492678" y="0"/>
                  </a:lnTo>
                  <a:lnTo>
                    <a:pt x="289478" y="350831"/>
                  </a:lnTo>
                  <a:lnTo>
                    <a:pt x="0" y="3508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2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"/>
            <p:cNvSpPr txBox="1"/>
            <p:nvPr/>
          </p:nvSpPr>
          <p:spPr>
            <a:xfrm>
              <a:off x="101600" y="-38100"/>
              <a:ext cx="289478" cy="3889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" name="Google Shape;100;p1"/>
          <p:cNvGrpSpPr/>
          <p:nvPr/>
        </p:nvGrpSpPr>
        <p:grpSpPr>
          <a:xfrm>
            <a:off x="-1772229" y="7535825"/>
            <a:ext cx="9490557" cy="1386587"/>
            <a:chOff x="0" y="-38100"/>
            <a:chExt cx="2614719" cy="382015"/>
          </a:xfrm>
        </p:grpSpPr>
        <p:sp>
          <p:nvSpPr>
            <p:cNvPr id="101" name="Google Shape;101;p1"/>
            <p:cNvSpPr/>
            <p:nvPr/>
          </p:nvSpPr>
          <p:spPr>
            <a:xfrm>
              <a:off x="0" y="0"/>
              <a:ext cx="2614719" cy="343915"/>
            </a:xfrm>
            <a:custGeom>
              <a:avLst/>
              <a:gdLst/>
              <a:ahLst/>
              <a:cxnLst/>
              <a:rect l="l" t="t" r="r" b="b"/>
              <a:pathLst>
                <a:path w="2614719" h="343915" extrusionOk="0">
                  <a:moveTo>
                    <a:pt x="2411519" y="0"/>
                  </a:moveTo>
                  <a:lnTo>
                    <a:pt x="0" y="0"/>
                  </a:lnTo>
                  <a:lnTo>
                    <a:pt x="203200" y="343915"/>
                  </a:lnTo>
                  <a:lnTo>
                    <a:pt x="2614719" y="343915"/>
                  </a:lnTo>
                  <a:lnTo>
                    <a:pt x="2411519" y="0"/>
                  </a:lnTo>
                  <a:close/>
                </a:path>
              </a:pathLst>
            </a:custGeom>
            <a:solidFill>
              <a:srgbClr val="13345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"/>
            <p:cNvSpPr txBox="1"/>
            <p:nvPr/>
          </p:nvSpPr>
          <p:spPr>
            <a:xfrm>
              <a:off x="101600" y="-38100"/>
              <a:ext cx="2411520" cy="382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" name="Google Shape;103;p1"/>
          <p:cNvSpPr/>
          <p:nvPr/>
        </p:nvSpPr>
        <p:spPr>
          <a:xfrm>
            <a:off x="16145872" y="457605"/>
            <a:ext cx="870959" cy="217740"/>
          </a:xfrm>
          <a:custGeom>
            <a:avLst/>
            <a:gdLst/>
            <a:ahLst/>
            <a:cxnLst/>
            <a:rect l="l" t="t" r="r" b="b"/>
            <a:pathLst>
              <a:path w="870959" h="217740" extrusionOk="0">
                <a:moveTo>
                  <a:pt x="0" y="0"/>
                </a:moveTo>
                <a:lnTo>
                  <a:pt x="870960" y="0"/>
                </a:lnTo>
                <a:lnTo>
                  <a:pt x="870960" y="217740"/>
                </a:lnTo>
                <a:lnTo>
                  <a:pt x="0" y="21774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586786" y="675345"/>
            <a:ext cx="1183815" cy="1183811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182" t="-2054" r="-2567" b="-269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18274286" y="-42237"/>
            <a:ext cx="2749867" cy="2381261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0809" r="-2218" b="-1080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/>
          <p:nvPr/>
        </p:nvSpPr>
        <p:spPr>
          <a:xfrm>
            <a:off x="18274286" y="2419773"/>
            <a:ext cx="2749867" cy="2381261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20767" b="-2076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18274286" y="4877235"/>
            <a:ext cx="2749867" cy="2381261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5292" t="-21198" b="-1838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18252900" y="7334696"/>
            <a:ext cx="2749854" cy="2381250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7647" t="-56836" b="-2962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" name="Google Shape;109;p1"/>
          <p:cNvGrpSpPr/>
          <p:nvPr/>
        </p:nvGrpSpPr>
        <p:grpSpPr>
          <a:xfrm>
            <a:off x="388786" y="9014730"/>
            <a:ext cx="4859102" cy="1272270"/>
            <a:chOff x="0" y="0"/>
            <a:chExt cx="6478804" cy="1696359"/>
          </a:xfrm>
        </p:grpSpPr>
        <p:grpSp>
          <p:nvGrpSpPr>
            <p:cNvPr id="110" name="Google Shape;110;p1"/>
            <p:cNvGrpSpPr/>
            <p:nvPr/>
          </p:nvGrpSpPr>
          <p:grpSpPr>
            <a:xfrm>
              <a:off x="5329688" y="0"/>
              <a:ext cx="1093610" cy="1093610"/>
              <a:chOff x="0" y="0"/>
              <a:chExt cx="812800" cy="812800"/>
            </a:xfrm>
          </p:grpSpPr>
          <p:sp>
            <p:nvSpPr>
              <p:cNvPr id="111" name="Google Shape;111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3" name="Google Shape;113;p1"/>
            <p:cNvSpPr/>
            <p:nvPr/>
          </p:nvSpPr>
          <p:spPr>
            <a:xfrm>
              <a:off x="5511001" y="156234"/>
              <a:ext cx="730983" cy="786003"/>
            </a:xfrm>
            <a:custGeom>
              <a:avLst/>
              <a:gdLst/>
              <a:ahLst/>
              <a:cxnLst/>
              <a:rect l="l" t="t" r="r" b="b"/>
              <a:pathLst>
                <a:path w="730983" h="786003" extrusionOk="0">
                  <a:moveTo>
                    <a:pt x="0" y="0"/>
                  </a:moveTo>
                  <a:lnTo>
                    <a:pt x="730983" y="0"/>
                  </a:lnTo>
                  <a:lnTo>
                    <a:pt x="730983" y="786002"/>
                  </a:lnTo>
                  <a:lnTo>
                    <a:pt x="0" y="786002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4" name="Google Shape;114;p1"/>
            <p:cNvGrpSpPr/>
            <p:nvPr/>
          </p:nvGrpSpPr>
          <p:grpSpPr>
            <a:xfrm>
              <a:off x="3664362" y="2430"/>
              <a:ext cx="1093610" cy="1093610"/>
              <a:chOff x="0" y="0"/>
              <a:chExt cx="812800" cy="812800"/>
            </a:xfrm>
          </p:grpSpPr>
          <p:sp>
            <p:nvSpPr>
              <p:cNvPr id="115" name="Google Shape;115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7" name="Google Shape;117;p1"/>
            <p:cNvSpPr/>
            <p:nvPr/>
          </p:nvSpPr>
          <p:spPr>
            <a:xfrm>
              <a:off x="3797877" y="188879"/>
              <a:ext cx="784574" cy="784574"/>
            </a:xfrm>
            <a:custGeom>
              <a:avLst/>
              <a:gdLst/>
              <a:ahLst/>
              <a:cxnLst/>
              <a:rect l="l" t="t" r="r" b="b"/>
              <a:pathLst>
                <a:path w="784574" h="784574" extrusionOk="0">
                  <a:moveTo>
                    <a:pt x="0" y="0"/>
                  </a:moveTo>
                  <a:lnTo>
                    <a:pt x="784575" y="0"/>
                  </a:lnTo>
                  <a:lnTo>
                    <a:pt x="784575" y="784575"/>
                  </a:lnTo>
                  <a:lnTo>
                    <a:pt x="0" y="78457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" name="Google Shape;118;p1"/>
            <p:cNvGrpSpPr/>
            <p:nvPr/>
          </p:nvGrpSpPr>
          <p:grpSpPr>
            <a:xfrm>
              <a:off x="1999035" y="2430"/>
              <a:ext cx="1093610" cy="1093610"/>
              <a:chOff x="0" y="0"/>
              <a:chExt cx="812800" cy="812800"/>
            </a:xfrm>
          </p:grpSpPr>
          <p:sp>
            <p:nvSpPr>
              <p:cNvPr id="119" name="Google Shape;119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" name="Google Shape;121;p1"/>
            <p:cNvSpPr/>
            <p:nvPr/>
          </p:nvSpPr>
          <p:spPr>
            <a:xfrm>
              <a:off x="2236266" y="219022"/>
              <a:ext cx="659221" cy="703169"/>
            </a:xfrm>
            <a:custGeom>
              <a:avLst/>
              <a:gdLst/>
              <a:ahLst/>
              <a:cxnLst/>
              <a:rect l="l" t="t" r="r" b="b"/>
              <a:pathLst>
                <a:path w="659221" h="703169" extrusionOk="0">
                  <a:moveTo>
                    <a:pt x="0" y="0"/>
                  </a:moveTo>
                  <a:lnTo>
                    <a:pt x="659221" y="0"/>
                  </a:lnTo>
                  <a:lnTo>
                    <a:pt x="659221" y="703170"/>
                  </a:lnTo>
                  <a:lnTo>
                    <a:pt x="0" y="70317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1"/>
            <p:cNvGrpSpPr/>
            <p:nvPr/>
          </p:nvGrpSpPr>
          <p:grpSpPr>
            <a:xfrm>
              <a:off x="276388" y="0"/>
              <a:ext cx="1093610" cy="1093610"/>
              <a:chOff x="0" y="0"/>
              <a:chExt cx="812800" cy="812800"/>
            </a:xfrm>
          </p:grpSpPr>
          <p:sp>
            <p:nvSpPr>
              <p:cNvPr id="123" name="Google Shape;123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5" name="Google Shape;125;p1"/>
            <p:cNvSpPr/>
            <p:nvPr/>
          </p:nvSpPr>
          <p:spPr>
            <a:xfrm>
              <a:off x="371499" y="107640"/>
              <a:ext cx="903387" cy="822903"/>
            </a:xfrm>
            <a:custGeom>
              <a:avLst/>
              <a:gdLst/>
              <a:ahLst/>
              <a:cxnLst/>
              <a:rect l="l" t="t" r="r" b="b"/>
              <a:pathLst>
                <a:path w="903387" h="822903" extrusionOk="0">
                  <a:moveTo>
                    <a:pt x="0" y="0"/>
                  </a:moveTo>
                  <a:lnTo>
                    <a:pt x="903387" y="0"/>
                  </a:lnTo>
                  <a:lnTo>
                    <a:pt x="903387" y="822903"/>
                  </a:lnTo>
                  <a:lnTo>
                    <a:pt x="0" y="82290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"/>
            <p:cNvSpPr txBox="1"/>
            <p:nvPr/>
          </p:nvSpPr>
          <p:spPr>
            <a:xfrm>
              <a:off x="0" y="1287803"/>
              <a:ext cx="1595751" cy="4085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1" b="1">
                  <a:solidFill>
                    <a:srgbClr val="113B70"/>
                  </a:solidFill>
                  <a:latin typeface="Poppins"/>
                  <a:ea typeface="Poppins"/>
                  <a:cs typeface="Poppins"/>
                  <a:sym typeface="Poppins"/>
                </a:rPr>
                <a:t>Office of the Campus Dean</a:t>
              </a:r>
              <a:endParaRPr/>
            </a:p>
          </p:txBody>
        </p:sp>
        <p:sp>
          <p:nvSpPr>
            <p:cNvPr id="127" name="Google Shape;127;p1"/>
            <p:cNvSpPr txBox="1"/>
            <p:nvPr/>
          </p:nvSpPr>
          <p:spPr>
            <a:xfrm>
              <a:off x="1856868" y="1287803"/>
              <a:ext cx="1377945" cy="4085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1" b="1">
                  <a:solidFill>
                    <a:srgbClr val="113B70"/>
                  </a:solidFill>
                  <a:latin typeface="Poppins"/>
                  <a:ea typeface="Poppins"/>
                  <a:cs typeface="Poppins"/>
                  <a:sym typeface="Poppins"/>
                </a:rPr>
                <a:t>Office of the Academic Affairs</a:t>
              </a:r>
              <a:endParaRPr/>
            </a:p>
          </p:txBody>
        </p:sp>
        <p:sp>
          <p:nvSpPr>
            <p:cNvPr id="128" name="Google Shape;128;p1"/>
            <p:cNvSpPr txBox="1"/>
            <p:nvPr/>
          </p:nvSpPr>
          <p:spPr>
            <a:xfrm>
              <a:off x="3573777" y="1287803"/>
              <a:ext cx="1389513" cy="4085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1" b="1">
                  <a:solidFill>
                    <a:srgbClr val="113B70"/>
                  </a:solidFill>
                  <a:latin typeface="Poppins"/>
                  <a:ea typeface="Poppins"/>
                  <a:cs typeface="Poppins"/>
                  <a:sym typeface="Poppins"/>
                </a:rPr>
                <a:t>Learning Resource Center</a:t>
              </a:r>
              <a:endParaRPr/>
            </a:p>
          </p:txBody>
        </p:sp>
        <p:sp>
          <p:nvSpPr>
            <p:cNvPr id="129" name="Google Shape;129;p1"/>
            <p:cNvSpPr txBox="1"/>
            <p:nvPr/>
          </p:nvSpPr>
          <p:spPr>
            <a:xfrm>
              <a:off x="5386261" y="1287803"/>
              <a:ext cx="1092543" cy="4085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1" b="1">
                  <a:solidFill>
                    <a:srgbClr val="113B70"/>
                  </a:solidFill>
                  <a:latin typeface="Poppins"/>
                  <a:ea typeface="Poppins"/>
                  <a:cs typeface="Poppins"/>
                  <a:sym typeface="Poppins"/>
                </a:rPr>
                <a:t>Instructional Coordinator</a:t>
              </a:r>
              <a:endParaRPr/>
            </a:p>
          </p:txBody>
        </p:sp>
      </p:grpSp>
      <p:sp>
        <p:nvSpPr>
          <p:cNvPr id="130" name="Google Shape;130;p1"/>
          <p:cNvSpPr txBox="1"/>
          <p:nvPr/>
        </p:nvSpPr>
        <p:spPr>
          <a:xfrm>
            <a:off x="1028700" y="3166428"/>
            <a:ext cx="7660406" cy="1740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46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Report to the Board of Regents</a:t>
            </a:r>
            <a:endParaRPr/>
          </a:p>
        </p:txBody>
      </p:sp>
      <p:sp>
        <p:nvSpPr>
          <p:cNvPr id="131" name="Google Shape;131;p1"/>
          <p:cNvSpPr txBox="1"/>
          <p:nvPr/>
        </p:nvSpPr>
        <p:spPr>
          <a:xfrm>
            <a:off x="1911799" y="975049"/>
            <a:ext cx="7232201" cy="508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67" b="1">
                <a:solidFill>
                  <a:srgbClr val="113B70"/>
                </a:solidFill>
                <a:latin typeface="Poppins"/>
                <a:ea typeface="Poppins"/>
                <a:cs typeface="Poppins"/>
                <a:sym typeface="Poppins"/>
              </a:rPr>
              <a:t>Department for Instructional Affairs</a:t>
            </a:r>
            <a:endParaRPr/>
          </a:p>
        </p:txBody>
      </p:sp>
      <p:sp>
        <p:nvSpPr>
          <p:cNvPr id="132" name="Google Shape;132;p1"/>
          <p:cNvSpPr txBox="1"/>
          <p:nvPr/>
        </p:nvSpPr>
        <p:spPr>
          <a:xfrm>
            <a:off x="1154920" y="5042166"/>
            <a:ext cx="6974236" cy="14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2026 3RD QUARTER REPORT</a:t>
            </a:r>
            <a:endParaRPr/>
          </a:p>
        </p:txBody>
      </p:sp>
      <p:sp>
        <p:nvSpPr>
          <p:cNvPr id="133" name="Google Shape;133;p1"/>
          <p:cNvSpPr txBox="1"/>
          <p:nvPr/>
        </p:nvSpPr>
        <p:spPr>
          <a:xfrm>
            <a:off x="1028700" y="7969999"/>
            <a:ext cx="6097101" cy="609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72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Delihna Ehmes - VPIA</a:t>
            </a:r>
            <a:endParaRPr/>
          </a:p>
        </p:txBody>
      </p:sp>
      <p:sp>
        <p:nvSpPr>
          <p:cNvPr id="134" name="Google Shape;134;p1"/>
          <p:cNvSpPr/>
          <p:nvPr/>
        </p:nvSpPr>
        <p:spPr>
          <a:xfrm>
            <a:off x="15375836" y="1629309"/>
            <a:ext cx="3494341" cy="3025942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37542" r="-3924" b="-884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15375836" y="4752081"/>
            <a:ext cx="3494341" cy="3025942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12069" r="-5957" b="-249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"/>
          <p:cNvSpPr/>
          <p:nvPr/>
        </p:nvSpPr>
        <p:spPr>
          <a:xfrm>
            <a:off x="12638565" y="9393618"/>
            <a:ext cx="3494341" cy="3025942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l="-21174" t="-44367" r="-1560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"/>
          <p:cNvSpPr/>
          <p:nvPr/>
        </p:nvSpPr>
        <p:spPr>
          <a:xfrm>
            <a:off x="12665741" y="3193599"/>
            <a:ext cx="3494341" cy="3025942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l="-10634" r="-10634" b="-503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"/>
          <p:cNvSpPr/>
          <p:nvPr/>
        </p:nvSpPr>
        <p:spPr>
          <a:xfrm>
            <a:off x="12638565" y="6316371"/>
            <a:ext cx="3494325" cy="3025928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l="-47572" r="-4757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"/>
          <p:cNvSpPr/>
          <p:nvPr/>
        </p:nvSpPr>
        <p:spPr>
          <a:xfrm>
            <a:off x="15375836" y="7854223"/>
            <a:ext cx="3494341" cy="3025942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l="-34377" r="-385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"/>
          <p:cNvSpPr/>
          <p:nvPr/>
        </p:nvSpPr>
        <p:spPr>
          <a:xfrm>
            <a:off x="9917754" y="7880655"/>
            <a:ext cx="3494325" cy="3025928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t="-27141" b="-2714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"/>
          <p:cNvSpPr/>
          <p:nvPr/>
        </p:nvSpPr>
        <p:spPr>
          <a:xfrm>
            <a:off x="9917754" y="1602314"/>
            <a:ext cx="3494341" cy="3025942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l="-18078" t="-5222" r="-186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"/>
          <p:cNvSpPr/>
          <p:nvPr/>
        </p:nvSpPr>
        <p:spPr>
          <a:xfrm>
            <a:off x="9917737" y="4752081"/>
            <a:ext cx="3494341" cy="3025942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l="-15332" r="-1464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"/>
          <p:cNvSpPr/>
          <p:nvPr/>
        </p:nvSpPr>
        <p:spPr>
          <a:xfrm>
            <a:off x="7182032" y="6265052"/>
            <a:ext cx="3494341" cy="3025942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t="-41452" r="-16064" b="-545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"/>
          <p:cNvSpPr/>
          <p:nvPr/>
        </p:nvSpPr>
        <p:spPr>
          <a:xfrm>
            <a:off x="7125801" y="9393618"/>
            <a:ext cx="3494341" cy="3025942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l="-49303" t="-18513" r="-5094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0"/>
          <p:cNvSpPr/>
          <p:nvPr/>
        </p:nvSpPr>
        <p:spPr>
          <a:xfrm>
            <a:off x="228600" y="-1666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2" name="Google Shape;502;p10"/>
          <p:cNvGrpSpPr/>
          <p:nvPr/>
        </p:nvGrpSpPr>
        <p:grpSpPr>
          <a:xfrm>
            <a:off x="800100" y="-87434"/>
            <a:ext cx="13215989" cy="1203173"/>
            <a:chOff x="0" y="-108209"/>
            <a:chExt cx="17621319" cy="1604229"/>
          </a:xfrm>
        </p:grpSpPr>
        <p:grpSp>
          <p:nvGrpSpPr>
            <p:cNvPr id="503" name="Google Shape;503;p10"/>
            <p:cNvGrpSpPr/>
            <p:nvPr/>
          </p:nvGrpSpPr>
          <p:grpSpPr>
            <a:xfrm>
              <a:off x="396909" y="-108209"/>
              <a:ext cx="17224410" cy="1310491"/>
              <a:chOff x="0" y="-38100"/>
              <a:chExt cx="6064645" cy="461419"/>
            </a:xfrm>
          </p:grpSpPr>
          <p:sp>
            <p:nvSpPr>
              <p:cNvPr id="504" name="Google Shape;504;p10"/>
              <p:cNvSpPr/>
              <p:nvPr/>
            </p:nvSpPr>
            <p:spPr>
              <a:xfrm>
                <a:off x="0" y="0"/>
                <a:ext cx="6064645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6064645" h="423319" extrusionOk="0">
                    <a:moveTo>
                      <a:pt x="6064645" y="211659"/>
                    </a:moveTo>
                    <a:lnTo>
                      <a:pt x="5861445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5861445" y="0"/>
                    </a:lnTo>
                    <a:lnTo>
                      <a:pt x="6064645" y="211659"/>
                    </a:ln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10"/>
              <p:cNvSpPr txBox="1"/>
              <p:nvPr/>
            </p:nvSpPr>
            <p:spPr>
              <a:xfrm>
                <a:off x="114300" y="-38100"/>
                <a:ext cx="5836045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6" name="Google Shape;506;p10"/>
            <p:cNvGrpSpPr/>
            <p:nvPr/>
          </p:nvGrpSpPr>
          <p:grpSpPr>
            <a:xfrm>
              <a:off x="0" y="-108209"/>
              <a:ext cx="1576681" cy="1310491"/>
              <a:chOff x="0" y="-38100"/>
              <a:chExt cx="555143" cy="461419"/>
            </a:xfrm>
          </p:grpSpPr>
          <p:sp>
            <p:nvSpPr>
              <p:cNvPr id="507" name="Google Shape;507;p10"/>
              <p:cNvSpPr/>
              <p:nvPr/>
            </p:nvSpPr>
            <p:spPr>
              <a:xfrm>
                <a:off x="0" y="0"/>
                <a:ext cx="555143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555143" h="423319" extrusionOk="0">
                    <a:moveTo>
                      <a:pt x="555143" y="211659"/>
                    </a:moveTo>
                    <a:lnTo>
                      <a:pt x="351943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351943" y="0"/>
                    </a:lnTo>
                    <a:lnTo>
                      <a:pt x="555143" y="211659"/>
                    </a:lnTo>
                    <a:close/>
                  </a:path>
                </a:pathLst>
              </a:custGeom>
              <a:solidFill>
                <a:srgbClr val="0072C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10"/>
              <p:cNvSpPr txBox="1"/>
              <p:nvPr/>
            </p:nvSpPr>
            <p:spPr>
              <a:xfrm>
                <a:off x="114300" y="-38100"/>
                <a:ext cx="326543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9" name="Google Shape;509;p10"/>
            <p:cNvSpPr txBox="1"/>
            <p:nvPr/>
          </p:nvSpPr>
          <p:spPr>
            <a:xfrm>
              <a:off x="1586832" y="35791"/>
              <a:ext cx="15672427" cy="1460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lnSpc>
                  <a:spcPct val="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Kosrae Update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532" name="Google Shape;532;p10"/>
          <p:cNvSpPr txBox="1"/>
          <p:nvPr/>
        </p:nvSpPr>
        <p:spPr>
          <a:xfrm>
            <a:off x="815644" y="1180271"/>
            <a:ext cx="4211142" cy="7049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58125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113B70"/>
                </a:solidFill>
                <a:latin typeface="+mn-lt"/>
                <a:ea typeface="Calibri"/>
                <a:cs typeface="Calibri"/>
                <a:sym typeface="Calibri"/>
              </a:rPr>
              <a:t>Highlights:</a:t>
            </a:r>
            <a:endParaRPr dirty="0">
              <a:latin typeface="+mn-lt"/>
            </a:endParaRPr>
          </a:p>
          <a:p>
            <a:pPr marL="457200" marR="0" lvl="1" indent="-457200" algn="l" rtl="0">
              <a:lnSpc>
                <a:spcPct val="158125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113B70"/>
                </a:solidFill>
                <a:latin typeface="+mn-lt"/>
                <a:ea typeface="Calibri"/>
                <a:cs typeface="Calibri"/>
                <a:sym typeface="Calibri"/>
              </a:rPr>
              <a:t>High level of students’ engagement in sports club </a:t>
            </a:r>
            <a:endParaRPr dirty="0">
              <a:latin typeface="+mn-lt"/>
            </a:endParaRPr>
          </a:p>
          <a:p>
            <a:pPr marL="457200" marR="0" lvl="1" indent="-457200" algn="l" rtl="0">
              <a:lnSpc>
                <a:spcPct val="158125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113B70"/>
                </a:solidFill>
                <a:latin typeface="+mn-lt"/>
                <a:ea typeface="Calibri"/>
                <a:cs typeface="Calibri"/>
                <a:sym typeface="Calibri"/>
              </a:rPr>
              <a:t>SBA very active with campus and community events </a:t>
            </a:r>
            <a:endParaRPr dirty="0">
              <a:latin typeface="+mn-lt"/>
            </a:endParaRPr>
          </a:p>
          <a:p>
            <a:pPr marL="457200" marR="0" lvl="1" indent="-457200" algn="l" rtl="0">
              <a:lnSpc>
                <a:spcPct val="158125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113B70"/>
                </a:solidFill>
                <a:latin typeface="+mn-lt"/>
                <a:ea typeface="Calibri"/>
                <a:cs typeface="Calibri"/>
                <a:sym typeface="Calibri"/>
              </a:rPr>
              <a:t>Much staff teambuilding by planning and executing Founding day, Incentive day, Graduation, and a Staff retreat. </a:t>
            </a:r>
            <a:endParaRPr dirty="0">
              <a:latin typeface="+mn-lt"/>
            </a:endParaRPr>
          </a:p>
          <a:p>
            <a:pPr marL="457200" marR="0" lvl="1" indent="-304800" algn="l" rtl="0">
              <a:lnSpc>
                <a:spcPct val="15812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113B7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457200" marR="0" lvl="1" indent="-304800" algn="l" rtl="0">
              <a:lnSpc>
                <a:spcPct val="15812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113B7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457200" marR="0" lvl="1" indent="-304800" algn="l" rtl="0">
              <a:lnSpc>
                <a:spcPct val="15812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113B7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1" indent="0" algn="l" rtl="0">
              <a:lnSpc>
                <a:spcPct val="15812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113B7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1" indent="0" algn="l" rtl="0">
              <a:lnSpc>
                <a:spcPct val="210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113B7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10"/>
          <p:cNvSpPr txBox="1"/>
          <p:nvPr/>
        </p:nvSpPr>
        <p:spPr>
          <a:xfrm>
            <a:off x="9966762" y="1035144"/>
            <a:ext cx="5273238" cy="625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1" indent="0" algn="l" rtl="0">
              <a:lnSpc>
                <a:spcPct val="1581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Challenges: </a:t>
            </a:r>
            <a:endParaRPr dirty="0">
              <a:latin typeface="+mn-lt"/>
            </a:endParaRPr>
          </a:p>
          <a:p>
            <a:pPr marL="457200" marR="0" lvl="1" indent="-457200" algn="l" rtl="0">
              <a:lnSpc>
                <a:spcPct val="158125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ct val="100000"/>
              <a:buFont typeface="Poppins"/>
              <a:buAutoNum type="arabicPeriod"/>
            </a:pPr>
            <a:r>
              <a:rPr lang="en-US" sz="2400" b="0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Filling empty staffing positions</a:t>
            </a:r>
            <a:endParaRPr dirty="0">
              <a:latin typeface="+mn-lt"/>
            </a:endParaRPr>
          </a:p>
          <a:p>
            <a:pPr marL="457200" marR="0" lvl="1" indent="-457200" algn="l" rtl="0">
              <a:lnSpc>
                <a:spcPct val="158125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ct val="100000"/>
              <a:buFont typeface="Poppins"/>
              <a:buAutoNum type="arabicPeriod"/>
            </a:pPr>
            <a:r>
              <a:rPr lang="en-US" sz="2400" b="0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Finding qualified mechanics to service vehicles</a:t>
            </a:r>
            <a:endParaRPr dirty="0">
              <a:latin typeface="+mn-lt"/>
            </a:endParaRPr>
          </a:p>
          <a:p>
            <a:pPr marL="457200" marR="0" lvl="1" indent="-457200" algn="l" rtl="0">
              <a:lnSpc>
                <a:spcPct val="158125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ct val="100000"/>
              <a:buFont typeface="Poppins"/>
              <a:buAutoNum type="arabicPeriod"/>
            </a:pPr>
            <a:r>
              <a:rPr lang="en-US" sz="2400" b="0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Limited funds to build student activity infrastructure </a:t>
            </a:r>
            <a:endParaRPr dirty="0">
              <a:latin typeface="+mn-lt"/>
            </a:endParaRPr>
          </a:p>
          <a:p>
            <a:pPr marL="457200" marR="0" lvl="1" indent="-457200" algn="l" rtl="0">
              <a:lnSpc>
                <a:spcPct val="158125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ct val="100000"/>
              <a:buFont typeface="Poppins"/>
              <a:buAutoNum type="arabicPeriod"/>
            </a:pPr>
            <a:r>
              <a:rPr lang="en-US" sz="2400" b="0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Finding and securing contractors for construction projects</a:t>
            </a:r>
            <a:endParaRPr dirty="0">
              <a:latin typeface="+mn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534" name="Google Shape;53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2964" y="5017103"/>
            <a:ext cx="4037678" cy="3213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6578" y="1115739"/>
            <a:ext cx="3934064" cy="3901364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10"/>
          <p:cNvSpPr txBox="1"/>
          <p:nvPr/>
        </p:nvSpPr>
        <p:spPr>
          <a:xfrm>
            <a:off x="5454954" y="1035144"/>
            <a:ext cx="3829723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992E7"/>
                </a:solidFill>
                <a:latin typeface="Calibri"/>
                <a:ea typeface="Calibri"/>
                <a:cs typeface="Calibri"/>
                <a:sym typeface="Calibri"/>
              </a:rPr>
              <a:t>SBA and club leaders help</a:t>
            </a:r>
            <a:r>
              <a:rPr lang="en-US" dirty="0">
                <a:ea typeface="Calibri"/>
              </a:rPr>
              <a:t> </a:t>
            </a:r>
            <a:r>
              <a:rPr lang="en-US" sz="2800" b="1" dirty="0">
                <a:solidFill>
                  <a:srgbClr val="0992E7"/>
                </a:solidFill>
                <a:latin typeface="Calibri"/>
                <a:ea typeface="Calibri"/>
                <a:cs typeface="Calibri"/>
                <a:sym typeface="Calibri"/>
              </a:rPr>
              <a:t>prep for Founding day</a:t>
            </a:r>
            <a:endParaRPr dirty="0"/>
          </a:p>
        </p:txBody>
      </p:sp>
      <p:sp>
        <p:nvSpPr>
          <p:cNvPr id="537" name="Google Shape;537;p10"/>
          <p:cNvSpPr txBox="1"/>
          <p:nvPr/>
        </p:nvSpPr>
        <p:spPr>
          <a:xfrm>
            <a:off x="5579270" y="5055550"/>
            <a:ext cx="36086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Faculty lunch outing</a:t>
            </a:r>
            <a:endParaRPr dirty="0"/>
          </a:p>
        </p:txBody>
      </p:sp>
      <p:cxnSp>
        <p:nvCxnSpPr>
          <p:cNvPr id="2" name="Google Shape;259;p4">
            <a:extLst>
              <a:ext uri="{FF2B5EF4-FFF2-40B4-BE49-F238E27FC236}">
                <a16:creationId xmlns:a16="http://schemas.microsoft.com/office/drawing/2014/main" id="{09D31906-3ECE-1165-8D5A-BCF1BD83B54E}"/>
              </a:ext>
            </a:extLst>
          </p:cNvPr>
          <p:cNvCxnSpPr>
            <a:cxnSpLocks/>
          </p:cNvCxnSpPr>
          <p:nvPr/>
        </p:nvCxnSpPr>
        <p:spPr>
          <a:xfrm>
            <a:off x="987091" y="8513634"/>
            <a:ext cx="5157493" cy="0"/>
          </a:xfrm>
          <a:prstGeom prst="straightConnector1">
            <a:avLst/>
          </a:prstGeom>
          <a:noFill/>
          <a:ln w="38100" cap="flat" cmpd="sng">
            <a:solidFill>
              <a:srgbClr val="0072C4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3" name="Group 3">
            <a:extLst>
              <a:ext uri="{FF2B5EF4-FFF2-40B4-BE49-F238E27FC236}">
                <a16:creationId xmlns:a16="http://schemas.microsoft.com/office/drawing/2014/main" id="{8FCE96ED-EDCC-74A7-6B3D-DDAF438C4E52}"/>
              </a:ext>
            </a:extLst>
          </p:cNvPr>
          <p:cNvGrpSpPr/>
          <p:nvPr/>
        </p:nvGrpSpPr>
        <p:grpSpPr>
          <a:xfrm>
            <a:off x="987091" y="8702857"/>
            <a:ext cx="4859103" cy="1272270"/>
            <a:chOff x="0" y="0"/>
            <a:chExt cx="6478805" cy="1696359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CF80F1CF-F83E-171C-BE80-F17B318DD1A1}"/>
                </a:ext>
              </a:extLst>
            </p:cNvPr>
            <p:cNvGrpSpPr/>
            <p:nvPr/>
          </p:nvGrpSpPr>
          <p:grpSpPr>
            <a:xfrm>
              <a:off x="5329688" y="0"/>
              <a:ext cx="1093610" cy="1093610"/>
              <a:chOff x="0" y="0"/>
              <a:chExt cx="812800" cy="812800"/>
            </a:xfrm>
          </p:grpSpPr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912A9FC4-AEA5-2483-F6E9-07C840C0F56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23" name="TextBox 6">
                <a:extLst>
                  <a:ext uri="{FF2B5EF4-FFF2-40B4-BE49-F238E27FC236}">
                    <a16:creationId xmlns:a16="http://schemas.microsoft.com/office/drawing/2014/main" id="{0F501D48-4995-2678-0AB6-A6D34CCC833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986A6B9C-4972-8B2B-0D59-C5564A3D9716}"/>
                </a:ext>
              </a:extLst>
            </p:cNvPr>
            <p:cNvSpPr/>
            <p:nvPr/>
          </p:nvSpPr>
          <p:spPr>
            <a:xfrm>
              <a:off x="5511001" y="156234"/>
              <a:ext cx="730983" cy="786003"/>
            </a:xfrm>
            <a:custGeom>
              <a:avLst/>
              <a:gdLst/>
              <a:ahLst/>
              <a:cxnLst/>
              <a:rect l="l" t="t" r="r" b="b"/>
              <a:pathLst>
                <a:path w="730983" h="786003">
                  <a:moveTo>
                    <a:pt x="0" y="0"/>
                  </a:moveTo>
                  <a:lnTo>
                    <a:pt x="730983" y="0"/>
                  </a:lnTo>
                  <a:lnTo>
                    <a:pt x="730983" y="786002"/>
                  </a:lnTo>
                  <a:lnTo>
                    <a:pt x="0" y="78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B1B44740-F703-D8F6-E366-B93D95574F10}"/>
                </a:ext>
              </a:extLst>
            </p:cNvPr>
            <p:cNvGrpSpPr/>
            <p:nvPr/>
          </p:nvGrpSpPr>
          <p:grpSpPr>
            <a:xfrm>
              <a:off x="3664362" y="2430"/>
              <a:ext cx="1093610" cy="1093610"/>
              <a:chOff x="0" y="0"/>
              <a:chExt cx="812800" cy="812800"/>
            </a:xfrm>
          </p:grpSpPr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D846BDAF-4076-DA26-19D2-117B2CF53B7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21" name="TextBox 10">
                <a:extLst>
                  <a:ext uri="{FF2B5EF4-FFF2-40B4-BE49-F238E27FC236}">
                    <a16:creationId xmlns:a16="http://schemas.microsoft.com/office/drawing/2014/main" id="{4C8583B7-5449-F42E-EBED-9280E80309D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19AA9E17-005F-4E72-0E61-69E2859A6251}"/>
                </a:ext>
              </a:extLst>
            </p:cNvPr>
            <p:cNvSpPr/>
            <p:nvPr/>
          </p:nvSpPr>
          <p:spPr>
            <a:xfrm>
              <a:off x="3797877" y="188879"/>
              <a:ext cx="784574" cy="784574"/>
            </a:xfrm>
            <a:custGeom>
              <a:avLst/>
              <a:gdLst/>
              <a:ahLst/>
              <a:cxnLst/>
              <a:rect l="l" t="t" r="r" b="b"/>
              <a:pathLst>
                <a:path w="784574" h="784574">
                  <a:moveTo>
                    <a:pt x="0" y="0"/>
                  </a:moveTo>
                  <a:lnTo>
                    <a:pt x="784575" y="0"/>
                  </a:lnTo>
                  <a:lnTo>
                    <a:pt x="784575" y="784575"/>
                  </a:lnTo>
                  <a:lnTo>
                    <a:pt x="0" y="784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id="{DE5A63E1-AB64-3028-F70E-D21F245DB144}"/>
                </a:ext>
              </a:extLst>
            </p:cNvPr>
            <p:cNvGrpSpPr/>
            <p:nvPr/>
          </p:nvGrpSpPr>
          <p:grpSpPr>
            <a:xfrm>
              <a:off x="1999035" y="2430"/>
              <a:ext cx="1093610" cy="1093610"/>
              <a:chOff x="0" y="0"/>
              <a:chExt cx="812800" cy="812800"/>
            </a:xfrm>
          </p:grpSpPr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687FC62D-4353-8624-599C-DDE084851F4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19" name="TextBox 14">
                <a:extLst>
                  <a:ext uri="{FF2B5EF4-FFF2-40B4-BE49-F238E27FC236}">
                    <a16:creationId xmlns:a16="http://schemas.microsoft.com/office/drawing/2014/main" id="{D6FA6C9E-AEF4-61F4-E0C8-3FA2734D9C6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E6B3373C-0FAA-34DB-A5BB-FA418945E598}"/>
                </a:ext>
              </a:extLst>
            </p:cNvPr>
            <p:cNvSpPr/>
            <p:nvPr/>
          </p:nvSpPr>
          <p:spPr>
            <a:xfrm>
              <a:off x="2236266" y="219022"/>
              <a:ext cx="659221" cy="703169"/>
            </a:xfrm>
            <a:custGeom>
              <a:avLst/>
              <a:gdLst/>
              <a:ahLst/>
              <a:cxnLst/>
              <a:rect l="l" t="t" r="r" b="b"/>
              <a:pathLst>
                <a:path w="659221" h="703169">
                  <a:moveTo>
                    <a:pt x="0" y="0"/>
                  </a:moveTo>
                  <a:lnTo>
                    <a:pt x="659221" y="0"/>
                  </a:lnTo>
                  <a:lnTo>
                    <a:pt x="659221" y="703170"/>
                  </a:lnTo>
                  <a:lnTo>
                    <a:pt x="0" y="703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10" name="Group 16">
              <a:extLst>
                <a:ext uri="{FF2B5EF4-FFF2-40B4-BE49-F238E27FC236}">
                  <a16:creationId xmlns:a16="http://schemas.microsoft.com/office/drawing/2014/main" id="{523E076B-FBE4-0BB1-E31C-FC53A342E21A}"/>
                </a:ext>
              </a:extLst>
            </p:cNvPr>
            <p:cNvGrpSpPr/>
            <p:nvPr/>
          </p:nvGrpSpPr>
          <p:grpSpPr>
            <a:xfrm>
              <a:off x="276388" y="0"/>
              <a:ext cx="1093610" cy="1093610"/>
              <a:chOff x="0" y="0"/>
              <a:chExt cx="812800" cy="812800"/>
            </a:xfrm>
          </p:grpSpPr>
          <p:sp>
            <p:nvSpPr>
              <p:cNvPr id="16" name="Freeform 17">
                <a:extLst>
                  <a:ext uri="{FF2B5EF4-FFF2-40B4-BE49-F238E27FC236}">
                    <a16:creationId xmlns:a16="http://schemas.microsoft.com/office/drawing/2014/main" id="{AA06F48B-E0A5-95A3-5816-C82E75648AC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17" name="TextBox 18">
                <a:extLst>
                  <a:ext uri="{FF2B5EF4-FFF2-40B4-BE49-F238E27FC236}">
                    <a16:creationId xmlns:a16="http://schemas.microsoft.com/office/drawing/2014/main" id="{E1C0996F-C474-9A00-2400-DE26408DFFB5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7866B8F1-40C7-43C3-FFC3-1FDD2FA8F595}"/>
                </a:ext>
              </a:extLst>
            </p:cNvPr>
            <p:cNvSpPr/>
            <p:nvPr/>
          </p:nvSpPr>
          <p:spPr>
            <a:xfrm>
              <a:off x="371499" y="107640"/>
              <a:ext cx="903387" cy="822903"/>
            </a:xfrm>
            <a:custGeom>
              <a:avLst/>
              <a:gdLst/>
              <a:ahLst/>
              <a:cxnLst/>
              <a:rect l="l" t="t" r="r" b="b"/>
              <a:pathLst>
                <a:path w="903387" h="822903">
                  <a:moveTo>
                    <a:pt x="0" y="0"/>
                  </a:moveTo>
                  <a:lnTo>
                    <a:pt x="903387" y="0"/>
                  </a:lnTo>
                  <a:lnTo>
                    <a:pt x="903387" y="822903"/>
                  </a:lnTo>
                  <a:lnTo>
                    <a:pt x="0" y="822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8808A2B6-34D9-37E7-8A15-CDA175CFE17D}"/>
                </a:ext>
              </a:extLst>
            </p:cNvPr>
            <p:cNvSpPr txBox="1"/>
            <p:nvPr/>
          </p:nvSpPr>
          <p:spPr>
            <a:xfrm>
              <a:off x="0" y="1287803"/>
              <a:ext cx="1595751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Office of the Campus Dean</a:t>
              </a:r>
            </a:p>
          </p:txBody>
        </p:sp>
        <p:sp>
          <p:nvSpPr>
            <p:cNvPr id="13" name="TextBox 21">
              <a:extLst>
                <a:ext uri="{FF2B5EF4-FFF2-40B4-BE49-F238E27FC236}">
                  <a16:creationId xmlns:a16="http://schemas.microsoft.com/office/drawing/2014/main" id="{85EA7975-11C9-2F2F-EEE8-35848A46F5AA}"/>
                </a:ext>
              </a:extLst>
            </p:cNvPr>
            <p:cNvSpPr txBox="1"/>
            <p:nvPr/>
          </p:nvSpPr>
          <p:spPr>
            <a:xfrm>
              <a:off x="1856868" y="1287803"/>
              <a:ext cx="1377945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Office of the Academic Affairs</a:t>
              </a:r>
            </a:p>
          </p:txBody>
        </p:sp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7EBFCD4D-0BF6-F613-DE09-970660C697C2}"/>
                </a:ext>
              </a:extLst>
            </p:cNvPr>
            <p:cNvSpPr txBox="1"/>
            <p:nvPr/>
          </p:nvSpPr>
          <p:spPr>
            <a:xfrm>
              <a:off x="3573777" y="1287803"/>
              <a:ext cx="1389513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Learning Resource Center</a:t>
              </a:r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28DFCE07-26A7-CA66-CDC5-C22E7ED4A1B9}"/>
                </a:ext>
              </a:extLst>
            </p:cNvPr>
            <p:cNvSpPr txBox="1"/>
            <p:nvPr/>
          </p:nvSpPr>
          <p:spPr>
            <a:xfrm>
              <a:off x="5386261" y="1287803"/>
              <a:ext cx="1092543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Instructional Coordinator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457200" y="261743"/>
            <a:ext cx="13215989" cy="1203173"/>
            <a:chOff x="0" y="-108209"/>
            <a:chExt cx="17621319" cy="1604229"/>
          </a:xfrm>
        </p:grpSpPr>
        <p:grpSp>
          <p:nvGrpSpPr>
            <p:cNvPr id="543" name="Google Shape;543;p11"/>
            <p:cNvGrpSpPr/>
            <p:nvPr/>
          </p:nvGrpSpPr>
          <p:grpSpPr>
            <a:xfrm>
              <a:off x="396909" y="-108209"/>
              <a:ext cx="17224410" cy="1310491"/>
              <a:chOff x="0" y="-38100"/>
              <a:chExt cx="6064645" cy="461419"/>
            </a:xfrm>
          </p:grpSpPr>
          <p:sp>
            <p:nvSpPr>
              <p:cNvPr id="544" name="Google Shape;544;p11"/>
              <p:cNvSpPr/>
              <p:nvPr/>
            </p:nvSpPr>
            <p:spPr>
              <a:xfrm>
                <a:off x="0" y="0"/>
                <a:ext cx="6064645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6064645" h="423319" extrusionOk="0">
                    <a:moveTo>
                      <a:pt x="6064645" y="211659"/>
                    </a:moveTo>
                    <a:lnTo>
                      <a:pt x="5861445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5861445" y="0"/>
                    </a:lnTo>
                    <a:lnTo>
                      <a:pt x="6064645" y="211659"/>
                    </a:ln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1"/>
              <p:cNvSpPr txBox="1"/>
              <p:nvPr/>
            </p:nvSpPr>
            <p:spPr>
              <a:xfrm>
                <a:off x="114300" y="-38100"/>
                <a:ext cx="5836045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6" name="Google Shape;546;p11"/>
            <p:cNvGrpSpPr/>
            <p:nvPr/>
          </p:nvGrpSpPr>
          <p:grpSpPr>
            <a:xfrm>
              <a:off x="0" y="-108209"/>
              <a:ext cx="1576681" cy="1310491"/>
              <a:chOff x="0" y="-38100"/>
              <a:chExt cx="555143" cy="461419"/>
            </a:xfrm>
          </p:grpSpPr>
          <p:sp>
            <p:nvSpPr>
              <p:cNvPr id="547" name="Google Shape;547;p11"/>
              <p:cNvSpPr/>
              <p:nvPr/>
            </p:nvSpPr>
            <p:spPr>
              <a:xfrm>
                <a:off x="0" y="0"/>
                <a:ext cx="555143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555143" h="423319" extrusionOk="0">
                    <a:moveTo>
                      <a:pt x="555143" y="211659"/>
                    </a:moveTo>
                    <a:lnTo>
                      <a:pt x="351943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351943" y="0"/>
                    </a:lnTo>
                    <a:lnTo>
                      <a:pt x="555143" y="211659"/>
                    </a:lnTo>
                    <a:close/>
                  </a:path>
                </a:pathLst>
              </a:custGeom>
              <a:solidFill>
                <a:srgbClr val="0072C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11"/>
              <p:cNvSpPr txBox="1"/>
              <p:nvPr/>
            </p:nvSpPr>
            <p:spPr>
              <a:xfrm>
                <a:off x="114300" y="-38100"/>
                <a:ext cx="326543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9" name="Google Shape;549;p11"/>
            <p:cNvSpPr txBox="1"/>
            <p:nvPr/>
          </p:nvSpPr>
          <p:spPr>
            <a:xfrm>
              <a:off x="1586832" y="35791"/>
              <a:ext cx="15672427" cy="1460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lnSpc>
                  <a:spcPct val="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Yap Campus Update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550" name="Google Shape;550;p11"/>
          <p:cNvSpPr txBox="1"/>
          <p:nvPr/>
        </p:nvSpPr>
        <p:spPr>
          <a:xfrm>
            <a:off x="479809" y="1325769"/>
            <a:ext cx="8176207" cy="8710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**Spring 2026:**- Total number of students: 131</a:t>
            </a:r>
            <a:endParaRPr dirty="0">
              <a:latin typeface="+mn-l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22 students (22/64) received tutoring.  14/22 ended semester with grade of C or better.</a:t>
            </a:r>
            <a:endParaRPr dirty="0">
              <a:latin typeface="+mn-l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Student Award Day, May 12 </a:t>
            </a:r>
            <a:r>
              <a:rPr lang="en-US" sz="2000" dirty="0">
                <a:solidFill>
                  <a:schemeClr val="dk1"/>
                </a:solidFill>
                <a:highlight>
                  <a:srgbClr val="FFFF00"/>
                </a:highlight>
                <a:latin typeface="+mn-lt"/>
                <a:ea typeface="Calibri"/>
                <a:cs typeface="Calibri"/>
                <a:sym typeface="Calibri"/>
              </a:rPr>
              <a:t>[choir members won]</a:t>
            </a:r>
            <a:endParaRPr dirty="0">
              <a:latin typeface="+mn-lt"/>
            </a:endParaRPr>
          </a:p>
          <a:p>
            <a:pPr marL="6286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4 Academic Excellence</a:t>
            </a:r>
            <a:endParaRPr dirty="0">
              <a:latin typeface="+mn-lt"/>
            </a:endParaRPr>
          </a:p>
          <a:p>
            <a:pPr marL="6286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1 Perfect Attendance F2F</a:t>
            </a:r>
            <a:endParaRPr dirty="0">
              <a:latin typeface="+mn-lt"/>
            </a:endParaRPr>
          </a:p>
          <a:p>
            <a:pPr marL="6286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25 Active Participation in online classes</a:t>
            </a:r>
            <a:endParaRPr dirty="0">
              <a:latin typeface="+mn-lt"/>
            </a:endParaRPr>
          </a:p>
          <a:p>
            <a:pPr marL="6286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19 Most Improved</a:t>
            </a:r>
            <a:endParaRPr dirty="0">
              <a:latin typeface="+mn-lt"/>
            </a:endParaRPr>
          </a:p>
          <a:p>
            <a:pPr marL="6286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1 Dean’s Award for Leadership &amp; Good Academic Standing       </a:t>
            </a:r>
            <a:endParaRPr dirty="0">
              <a:latin typeface="+mn-l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Incentive Award, May 19</a:t>
            </a:r>
            <a:r>
              <a:rPr lang="en-US" sz="2000" baseline="30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th</a:t>
            </a: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endParaRPr dirty="0">
              <a:latin typeface="+mn-l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10</a:t>
            </a:r>
            <a:r>
              <a:rPr lang="en-US" sz="2000" baseline="30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th</a:t>
            </a: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Commencement Exercises, May 22</a:t>
            </a:r>
            <a:r>
              <a:rPr lang="en-US" sz="2000" baseline="30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nd</a:t>
            </a: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.  14 graduates </a:t>
            </a:r>
            <a:endParaRPr dirty="0">
              <a:latin typeface="+mn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      3 BS-Elem Ed., 4 AA-LA, 4 AA-Pre TP, 1 CA-TCP, &amp; 2 CA-AFT</a:t>
            </a:r>
            <a:endParaRPr dirty="0">
              <a:latin typeface="+mn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** Outreach &amp; promo activities**</a:t>
            </a:r>
            <a:endParaRPr dirty="0">
              <a:latin typeface="+mn-l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u="sng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College &amp; Career Fair, April 10</a:t>
            </a:r>
            <a:r>
              <a:rPr lang="en-US" sz="2000" u="sng" baseline="30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th</a:t>
            </a:r>
            <a:endParaRPr sz="2000" u="sng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6286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Total student participants=333 (16 schools)</a:t>
            </a:r>
            <a:endParaRPr dirty="0">
              <a:latin typeface="+mn-lt"/>
            </a:endParaRPr>
          </a:p>
          <a:p>
            <a:pPr marL="6286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23 agencies (government &amp; private)-62 agents</a:t>
            </a:r>
            <a:endParaRPr dirty="0">
              <a:latin typeface="+mn-lt"/>
            </a:endParaRPr>
          </a:p>
          <a:p>
            <a:pPr marL="6286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11 parents, guardians, &amp; school officials</a:t>
            </a:r>
            <a:endParaRPr dirty="0">
              <a:latin typeface="+mn-lt"/>
            </a:endParaRPr>
          </a:p>
          <a:p>
            <a:pPr marL="6286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Outcome: partnerships, networking, &amp; collaborations</a:t>
            </a:r>
            <a:endParaRPr dirty="0">
              <a:latin typeface="+mn-l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YHS Job Fair, April 30</a:t>
            </a:r>
            <a:r>
              <a:rPr lang="en-US" sz="2000" baseline="30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th -------</a:t>
            </a: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strengthened relationship with YHS</a:t>
            </a:r>
            <a:endParaRPr dirty="0">
              <a:latin typeface="+mn-l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Summer work with YHS –  SY 2026-2027 Academic Year COA </a:t>
            </a:r>
            <a:endParaRPr dirty="0">
              <a:latin typeface="+mn-l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YCHS &amp; YHS visits – Admissions applications &amp; FAFSA (YHS-all; YCHS-7)</a:t>
            </a:r>
            <a:endParaRPr sz="2000" baseline="300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Yap Health Services – Community Health Training Program starts Summer 2026</a:t>
            </a:r>
            <a:endParaRPr dirty="0">
              <a:latin typeface="+mn-l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Yap DOE – teacher training (Elem. Teachers on main island)</a:t>
            </a:r>
            <a:endParaRPr dirty="0">
              <a:latin typeface="+mn-l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Electrical System Installation Training (13)-Award Ceremony, June 17</a:t>
            </a:r>
            <a:r>
              <a:rPr lang="en-US" sz="2000" baseline="30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th</a:t>
            </a: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YC Student Lounge (Yap R&amp;D, DPW&amp;T)</a:t>
            </a:r>
            <a:endParaRPr dirty="0">
              <a:latin typeface="+mn-l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Summer 2026 – 39 attended Student Orientation June 4</a:t>
            </a:r>
            <a:r>
              <a:rPr lang="en-US" sz="2000" baseline="30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th</a:t>
            </a: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endParaRPr dirty="0">
              <a:latin typeface="+mn-lt"/>
            </a:endParaRPr>
          </a:p>
        </p:txBody>
      </p:sp>
      <p:pic>
        <p:nvPicPr>
          <p:cNvPr id="551" name="Google Shape;55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57400" y="1271455"/>
            <a:ext cx="3288474" cy="243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14124" y="3747122"/>
            <a:ext cx="5452413" cy="3353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11"/>
          <p:cNvPicPr preferRelativeResize="0"/>
          <p:nvPr/>
        </p:nvPicPr>
        <p:blipFill rotWithShape="1">
          <a:blip r:embed="rId5">
            <a:alphaModFix/>
          </a:blip>
          <a:srcRect t="8324" b="3394"/>
          <a:stretch>
            <a:fillRect/>
          </a:stretch>
        </p:blipFill>
        <p:spPr>
          <a:xfrm>
            <a:off x="14966537" y="3747122"/>
            <a:ext cx="2870200" cy="3353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73189" y="7137471"/>
            <a:ext cx="4372685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04987" y="1271455"/>
            <a:ext cx="5452413" cy="243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24225" y="7137471"/>
            <a:ext cx="4848964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oogle Shape;561;p12"/>
          <p:cNvGrpSpPr/>
          <p:nvPr/>
        </p:nvGrpSpPr>
        <p:grpSpPr>
          <a:xfrm>
            <a:off x="1028700" y="203873"/>
            <a:ext cx="13215989" cy="1203173"/>
            <a:chOff x="0" y="-108209"/>
            <a:chExt cx="17621319" cy="1604229"/>
          </a:xfrm>
        </p:grpSpPr>
        <p:grpSp>
          <p:nvGrpSpPr>
            <p:cNvPr id="562" name="Google Shape;562;p12"/>
            <p:cNvGrpSpPr/>
            <p:nvPr/>
          </p:nvGrpSpPr>
          <p:grpSpPr>
            <a:xfrm>
              <a:off x="396909" y="-108209"/>
              <a:ext cx="17224410" cy="1310491"/>
              <a:chOff x="0" y="-38100"/>
              <a:chExt cx="6064645" cy="461419"/>
            </a:xfrm>
          </p:grpSpPr>
          <p:sp>
            <p:nvSpPr>
              <p:cNvPr id="563" name="Google Shape;563;p12"/>
              <p:cNvSpPr/>
              <p:nvPr/>
            </p:nvSpPr>
            <p:spPr>
              <a:xfrm>
                <a:off x="0" y="0"/>
                <a:ext cx="6064645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6064645" h="423319" extrusionOk="0">
                    <a:moveTo>
                      <a:pt x="6064645" y="211659"/>
                    </a:moveTo>
                    <a:lnTo>
                      <a:pt x="5861445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5861445" y="0"/>
                    </a:lnTo>
                    <a:lnTo>
                      <a:pt x="6064645" y="211659"/>
                    </a:ln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12"/>
              <p:cNvSpPr txBox="1"/>
              <p:nvPr/>
            </p:nvSpPr>
            <p:spPr>
              <a:xfrm>
                <a:off x="114300" y="-38100"/>
                <a:ext cx="5836045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5" name="Google Shape;565;p12"/>
            <p:cNvGrpSpPr/>
            <p:nvPr/>
          </p:nvGrpSpPr>
          <p:grpSpPr>
            <a:xfrm>
              <a:off x="0" y="-108209"/>
              <a:ext cx="1576681" cy="1310491"/>
              <a:chOff x="0" y="-38100"/>
              <a:chExt cx="555143" cy="461419"/>
            </a:xfrm>
          </p:grpSpPr>
          <p:sp>
            <p:nvSpPr>
              <p:cNvPr id="566" name="Google Shape;566;p12"/>
              <p:cNvSpPr/>
              <p:nvPr/>
            </p:nvSpPr>
            <p:spPr>
              <a:xfrm>
                <a:off x="0" y="0"/>
                <a:ext cx="555143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555143" h="423319" extrusionOk="0">
                    <a:moveTo>
                      <a:pt x="555143" y="211659"/>
                    </a:moveTo>
                    <a:lnTo>
                      <a:pt x="351943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351943" y="0"/>
                    </a:lnTo>
                    <a:lnTo>
                      <a:pt x="555143" y="211659"/>
                    </a:lnTo>
                    <a:close/>
                  </a:path>
                </a:pathLst>
              </a:custGeom>
              <a:solidFill>
                <a:srgbClr val="0072C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12"/>
              <p:cNvSpPr txBox="1"/>
              <p:nvPr/>
            </p:nvSpPr>
            <p:spPr>
              <a:xfrm>
                <a:off x="114300" y="-38100"/>
                <a:ext cx="326543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8" name="Google Shape;568;p12"/>
            <p:cNvSpPr txBox="1"/>
            <p:nvPr/>
          </p:nvSpPr>
          <p:spPr>
            <a:xfrm>
              <a:off x="1586832" y="35791"/>
              <a:ext cx="15672427" cy="1460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lnSpc>
                  <a:spcPct val="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FSM FMI  Update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569" name="Google Shape;569;p12"/>
          <p:cNvSpPr txBox="1"/>
          <p:nvPr/>
        </p:nvSpPr>
        <p:spPr>
          <a:xfrm>
            <a:off x="685800" y="1213585"/>
            <a:ext cx="8686800" cy="901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**SPRING 2026**</a:t>
            </a:r>
            <a:endParaRPr dirty="0">
              <a:latin typeface="+mn-lt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2</a:t>
            </a:r>
            <a:r>
              <a:rPr lang="en-US" sz="2000" baseline="30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nd</a:t>
            </a: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Yr Cadets – shipboard training, March 21-April 8</a:t>
            </a:r>
            <a:endParaRPr dirty="0">
              <a:latin typeface="+mn-lt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Student Mental Health Awareness &amp; Suicide Prevention Workshop, April 20</a:t>
            </a:r>
            <a:endParaRPr dirty="0">
              <a:latin typeface="+mn-lt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FMI Exhibition Day, April 21</a:t>
            </a:r>
            <a:endParaRPr dirty="0">
              <a:latin typeface="+mn-lt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Students (juniors &amp; seniors)- YHS, YCHS, YSDA, &amp; FCA</a:t>
            </a:r>
            <a:endParaRPr dirty="0">
              <a:latin typeface="+mn-lt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Event featured 8 stations &amp; a firefighting demo</a:t>
            </a:r>
            <a:endParaRPr dirty="0">
              <a:latin typeface="+mn-lt"/>
            </a:endParaRPr>
          </a:p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YHS Job Fair – recruitment by cadets</a:t>
            </a:r>
            <a:endParaRPr dirty="0">
              <a:latin typeface="+mn-lt"/>
            </a:endParaRPr>
          </a:p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Incentive Award &amp; Farewell to 2</a:t>
            </a:r>
            <a:r>
              <a:rPr lang="en-US" sz="2000" b="0" i="0" u="none" strike="noStrike" cap="none" baseline="30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nd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Year Cadets, May 20</a:t>
            </a:r>
            <a:endParaRPr dirty="0">
              <a:latin typeface="+mn-lt"/>
            </a:endParaRPr>
          </a:p>
          <a:p>
            <a:pPr marL="8001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Student Choice Award – Capt. Pine Timoteo</a:t>
            </a:r>
            <a:endParaRPr sz="20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8001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Innovative Award – Joseph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Falmed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Engineer</a:t>
            </a:r>
            <a:endParaRPr dirty="0">
              <a:latin typeface="+mn-lt"/>
            </a:endParaRPr>
          </a:p>
          <a:p>
            <a:pPr marL="8001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Recognition Award – Valerio Ken</a:t>
            </a:r>
            <a:endParaRPr dirty="0">
              <a:latin typeface="+mn-lt"/>
            </a:endParaRPr>
          </a:p>
          <a:p>
            <a:pPr marL="8001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Staff of the Year – Dorinda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Laayow</a:t>
            </a:r>
            <a:endParaRPr sz="20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8001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Farewell speeches – new CO Myles Mailing &amp; President Theresa</a:t>
            </a:r>
            <a:endParaRPr dirty="0">
              <a:latin typeface="+mn-lt"/>
            </a:endParaRPr>
          </a:p>
          <a:p>
            <a:pPr marL="3429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10</a:t>
            </a:r>
            <a:r>
              <a:rPr lang="en-US" sz="2000" b="0" i="0" u="none" strike="noStrike" cap="none" baseline="30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Joint Commencement Exercises, May 22</a:t>
            </a:r>
            <a:endParaRPr dirty="0">
              <a:latin typeface="+mn-lt"/>
            </a:endParaRPr>
          </a:p>
          <a:p>
            <a:pPr marL="800100" marR="0" lvl="3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17 graduates – 10 navigation, 7 marine engineering (Class 6 &amp; 5)</a:t>
            </a:r>
            <a:endParaRPr dirty="0">
              <a:latin typeface="+mn-lt"/>
            </a:endParaRPr>
          </a:p>
          <a:p>
            <a:pPr marL="800100" marR="0" lvl="3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Welcoming Remarks – President Theresa</a:t>
            </a:r>
            <a:endParaRPr dirty="0">
              <a:latin typeface="+mn-lt"/>
            </a:endParaRPr>
          </a:p>
          <a:p>
            <a:pPr marL="800100" marR="0" lvl="3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Keynote Speaker – Thomas Kostka, FSM TC&amp;I </a:t>
            </a:r>
            <a:endParaRPr dirty="0">
              <a:latin typeface="+mn-lt"/>
            </a:endParaRPr>
          </a:p>
          <a:p>
            <a:pPr marL="457200" marR="0" lvl="3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marR="0" lvl="3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SUMMER 2026 ACTIVITIES:</a:t>
            </a:r>
            <a:endParaRPr dirty="0">
              <a:latin typeface="+mn-lt"/>
            </a:endParaRPr>
          </a:p>
          <a:p>
            <a:pPr marL="800100" marR="0" lvl="4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8 weeks of shipboard training for Class 5 cadets (MV H2) June 8-Aug 1</a:t>
            </a:r>
            <a:endParaRPr dirty="0">
              <a:latin typeface="+mn-lt"/>
            </a:endParaRPr>
          </a:p>
          <a:p>
            <a:pPr marL="800100" marR="0" lvl="4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Class 4 cadets continue with classes until August/September</a:t>
            </a:r>
            <a:endParaRPr dirty="0">
              <a:latin typeface="+mn-lt"/>
            </a:endParaRPr>
          </a:p>
          <a:p>
            <a:pPr marL="8001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Firefighting equipment &amp; Radar simulator – to be installed during the summer (July or August ??)</a:t>
            </a:r>
            <a:endParaRPr dirty="0">
              <a:latin typeface="+mn-lt"/>
            </a:endParaRPr>
          </a:p>
          <a:p>
            <a:pPr marL="8001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Class 4 recruitment – 2</a:t>
            </a:r>
            <a:r>
              <a:rPr lang="en-US" sz="2000" b="0" i="0" u="none" strike="noStrike" cap="none" baseline="30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nd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cohort</a:t>
            </a:r>
            <a:endParaRPr dirty="0">
              <a:latin typeface="+mn-lt"/>
            </a:endParaRPr>
          </a:p>
          <a:p>
            <a:pPr marL="8001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Program Review &amp; Modification</a:t>
            </a:r>
            <a:endParaRPr dirty="0">
              <a:latin typeface="+mn-lt"/>
            </a:endParaRPr>
          </a:p>
          <a:p>
            <a:pPr marL="8001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Port Pilot Training Development</a:t>
            </a:r>
            <a:endParaRPr dirty="0">
              <a:latin typeface="+mn-lt"/>
            </a:endParaRPr>
          </a:p>
          <a:p>
            <a:pPr marL="8001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2 day Retreat – Vision, Mission, Goals &amp; Outcomes</a:t>
            </a:r>
            <a:endParaRPr dirty="0">
              <a:latin typeface="+mn-lt"/>
            </a:endParaRPr>
          </a:p>
        </p:txBody>
      </p:sp>
      <p:pic>
        <p:nvPicPr>
          <p:cNvPr id="570" name="Google Shape;57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69187" y="1186742"/>
            <a:ext cx="4424951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18020" y="4240511"/>
            <a:ext cx="4243554" cy="2742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76798" y="4210188"/>
            <a:ext cx="4424951" cy="2772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74412" y="6982690"/>
            <a:ext cx="6326780" cy="324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80213" y="1217066"/>
            <a:ext cx="4081361" cy="299312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3"/>
          <p:cNvSpPr txBox="1"/>
          <p:nvPr/>
        </p:nvSpPr>
        <p:spPr>
          <a:xfrm>
            <a:off x="1028700" y="971550"/>
            <a:ext cx="5983722" cy="735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rgbClr val="113B70"/>
                </a:solidFill>
                <a:latin typeface="Poppins"/>
                <a:ea typeface="Poppins"/>
                <a:cs typeface="Poppins"/>
                <a:sym typeface="Poppins"/>
              </a:rPr>
              <a:t>IA Sub-Units</a:t>
            </a:r>
            <a:endParaRPr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22F65DA0-A7F7-839C-300D-80A5B581DB66}"/>
              </a:ext>
            </a:extLst>
          </p:cNvPr>
          <p:cNvGrpSpPr/>
          <p:nvPr/>
        </p:nvGrpSpPr>
        <p:grpSpPr>
          <a:xfrm>
            <a:off x="1818362" y="3086099"/>
            <a:ext cx="14329111" cy="4626249"/>
            <a:chOff x="0" y="0"/>
            <a:chExt cx="6478804" cy="1745377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ABC9EE09-F462-D82E-586A-80ABAD8059B2}"/>
                </a:ext>
              </a:extLst>
            </p:cNvPr>
            <p:cNvGrpSpPr/>
            <p:nvPr/>
          </p:nvGrpSpPr>
          <p:grpSpPr>
            <a:xfrm>
              <a:off x="5329688" y="0"/>
              <a:ext cx="1093610" cy="1093610"/>
              <a:chOff x="0" y="0"/>
              <a:chExt cx="812800" cy="812800"/>
            </a:xfrm>
          </p:grpSpPr>
          <p:sp>
            <p:nvSpPr>
              <p:cNvPr id="21" name="Freeform 5">
                <a:extLst>
                  <a:ext uri="{FF2B5EF4-FFF2-40B4-BE49-F238E27FC236}">
                    <a16:creationId xmlns:a16="http://schemas.microsoft.com/office/drawing/2014/main" id="{02AAA154-B397-145D-03A0-D9930CE5758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 sz="2800">
                  <a:latin typeface="+mn-lt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E9CBE9E6-BB64-9EBA-075F-7DFDC38029F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 sz="2800">
                  <a:latin typeface="+mn-lt"/>
                </a:endParaRPr>
              </a:p>
            </p:txBody>
          </p:sp>
        </p:grp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64ED3BCC-00F2-B3B2-BA06-85620C3CB892}"/>
                </a:ext>
              </a:extLst>
            </p:cNvPr>
            <p:cNvSpPr/>
            <p:nvPr/>
          </p:nvSpPr>
          <p:spPr>
            <a:xfrm>
              <a:off x="5511001" y="156234"/>
              <a:ext cx="730983" cy="786003"/>
            </a:xfrm>
            <a:custGeom>
              <a:avLst/>
              <a:gdLst/>
              <a:ahLst/>
              <a:cxnLst/>
              <a:rect l="l" t="t" r="r" b="b"/>
              <a:pathLst>
                <a:path w="730983" h="786003">
                  <a:moveTo>
                    <a:pt x="0" y="0"/>
                  </a:moveTo>
                  <a:lnTo>
                    <a:pt x="730983" y="0"/>
                  </a:lnTo>
                  <a:lnTo>
                    <a:pt x="730983" y="786002"/>
                  </a:lnTo>
                  <a:lnTo>
                    <a:pt x="0" y="78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 sz="2800">
                <a:latin typeface="+mn-lt"/>
              </a:endParaRPr>
            </a:p>
          </p:txBody>
        </p:sp>
        <p:grpSp>
          <p:nvGrpSpPr>
            <p:cNvPr id="5" name="Group 8">
              <a:extLst>
                <a:ext uri="{FF2B5EF4-FFF2-40B4-BE49-F238E27FC236}">
                  <a16:creationId xmlns:a16="http://schemas.microsoft.com/office/drawing/2014/main" id="{A39CDC1C-7434-FE4A-9809-E56D68B40DE9}"/>
                </a:ext>
              </a:extLst>
            </p:cNvPr>
            <p:cNvGrpSpPr/>
            <p:nvPr/>
          </p:nvGrpSpPr>
          <p:grpSpPr>
            <a:xfrm>
              <a:off x="3664362" y="2430"/>
              <a:ext cx="1093610" cy="1093610"/>
              <a:chOff x="0" y="0"/>
              <a:chExt cx="812800" cy="812800"/>
            </a:xfrm>
          </p:grpSpPr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89543054-4DB9-8628-7019-1BBA7AE8BA1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 sz="2800">
                  <a:latin typeface="+mn-lt"/>
                </a:endParaRPr>
              </a:p>
            </p:txBody>
          </p:sp>
          <p:sp>
            <p:nvSpPr>
              <p:cNvPr id="20" name="TextBox 10">
                <a:extLst>
                  <a:ext uri="{FF2B5EF4-FFF2-40B4-BE49-F238E27FC236}">
                    <a16:creationId xmlns:a16="http://schemas.microsoft.com/office/drawing/2014/main" id="{9800B37D-9B06-EE59-7D18-ADD93C91BD1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 sz="2800">
                  <a:latin typeface="+mn-lt"/>
                </a:endParaRPr>
              </a:p>
            </p:txBody>
          </p:sp>
        </p:grp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6D9FB87E-E1B4-9E67-6F7F-2A6243D3F041}"/>
                </a:ext>
              </a:extLst>
            </p:cNvPr>
            <p:cNvSpPr/>
            <p:nvPr/>
          </p:nvSpPr>
          <p:spPr>
            <a:xfrm>
              <a:off x="3797877" y="188879"/>
              <a:ext cx="784574" cy="784574"/>
            </a:xfrm>
            <a:custGeom>
              <a:avLst/>
              <a:gdLst/>
              <a:ahLst/>
              <a:cxnLst/>
              <a:rect l="l" t="t" r="r" b="b"/>
              <a:pathLst>
                <a:path w="784574" h="784574">
                  <a:moveTo>
                    <a:pt x="0" y="0"/>
                  </a:moveTo>
                  <a:lnTo>
                    <a:pt x="784575" y="0"/>
                  </a:lnTo>
                  <a:lnTo>
                    <a:pt x="784575" y="784575"/>
                  </a:lnTo>
                  <a:lnTo>
                    <a:pt x="0" y="784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 sz="2800">
                <a:latin typeface="+mn-lt"/>
              </a:endParaRPr>
            </a:p>
          </p:txBody>
        </p: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3177557B-2477-D0C5-5AF6-A47C608E3CD1}"/>
                </a:ext>
              </a:extLst>
            </p:cNvPr>
            <p:cNvGrpSpPr/>
            <p:nvPr/>
          </p:nvGrpSpPr>
          <p:grpSpPr>
            <a:xfrm>
              <a:off x="1999035" y="2430"/>
              <a:ext cx="1093610" cy="1093610"/>
              <a:chOff x="0" y="0"/>
              <a:chExt cx="812800" cy="812800"/>
            </a:xfrm>
          </p:grpSpPr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73C268DD-84EA-EA68-920A-FFA2BE7DE25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 sz="2800">
                  <a:latin typeface="+mn-lt"/>
                </a:endParaRPr>
              </a:p>
            </p:txBody>
          </p:sp>
          <p:sp>
            <p:nvSpPr>
              <p:cNvPr id="18" name="TextBox 14">
                <a:extLst>
                  <a:ext uri="{FF2B5EF4-FFF2-40B4-BE49-F238E27FC236}">
                    <a16:creationId xmlns:a16="http://schemas.microsoft.com/office/drawing/2014/main" id="{0DA6117E-2754-A20D-1C3D-5703B998DDD0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 sz="2800">
                  <a:latin typeface="+mn-lt"/>
                </a:endParaRPr>
              </a:p>
            </p:txBody>
          </p:sp>
        </p:grp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15BF03D3-38F8-9D08-409B-1D158E729EE9}"/>
                </a:ext>
              </a:extLst>
            </p:cNvPr>
            <p:cNvSpPr/>
            <p:nvPr/>
          </p:nvSpPr>
          <p:spPr>
            <a:xfrm>
              <a:off x="2236266" y="219022"/>
              <a:ext cx="659221" cy="703169"/>
            </a:xfrm>
            <a:custGeom>
              <a:avLst/>
              <a:gdLst/>
              <a:ahLst/>
              <a:cxnLst/>
              <a:rect l="l" t="t" r="r" b="b"/>
              <a:pathLst>
                <a:path w="659221" h="703169">
                  <a:moveTo>
                    <a:pt x="0" y="0"/>
                  </a:moveTo>
                  <a:lnTo>
                    <a:pt x="659221" y="0"/>
                  </a:lnTo>
                  <a:lnTo>
                    <a:pt x="659221" y="703170"/>
                  </a:lnTo>
                  <a:lnTo>
                    <a:pt x="0" y="703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 sz="2800">
                <a:latin typeface="+mn-lt"/>
              </a:endParaRPr>
            </a:p>
          </p:txBody>
        </p:sp>
        <p:grpSp>
          <p:nvGrpSpPr>
            <p:cNvPr id="9" name="Group 16">
              <a:extLst>
                <a:ext uri="{FF2B5EF4-FFF2-40B4-BE49-F238E27FC236}">
                  <a16:creationId xmlns:a16="http://schemas.microsoft.com/office/drawing/2014/main" id="{F76B3475-F915-1671-0A9D-A02DDE2A2D19}"/>
                </a:ext>
              </a:extLst>
            </p:cNvPr>
            <p:cNvGrpSpPr/>
            <p:nvPr/>
          </p:nvGrpSpPr>
          <p:grpSpPr>
            <a:xfrm>
              <a:off x="276388" y="0"/>
              <a:ext cx="1093610" cy="1093610"/>
              <a:chOff x="0" y="0"/>
              <a:chExt cx="812800" cy="812800"/>
            </a:xfrm>
          </p:grpSpPr>
          <p:sp>
            <p:nvSpPr>
              <p:cNvPr id="15" name="Freeform 17">
                <a:extLst>
                  <a:ext uri="{FF2B5EF4-FFF2-40B4-BE49-F238E27FC236}">
                    <a16:creationId xmlns:a16="http://schemas.microsoft.com/office/drawing/2014/main" id="{FE5EC595-F628-86E1-A6ED-6B87005ADD2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 sz="2800">
                  <a:latin typeface="+mn-lt"/>
                </a:endParaRPr>
              </a:p>
            </p:txBody>
          </p:sp>
          <p:sp>
            <p:nvSpPr>
              <p:cNvPr id="16" name="TextBox 18">
                <a:extLst>
                  <a:ext uri="{FF2B5EF4-FFF2-40B4-BE49-F238E27FC236}">
                    <a16:creationId xmlns:a16="http://schemas.microsoft.com/office/drawing/2014/main" id="{9A064A7E-D716-7261-5B5C-94FCA91C179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 sz="2800">
                  <a:latin typeface="+mn-lt"/>
                </a:endParaRPr>
              </a:p>
            </p:txBody>
          </p:sp>
        </p:grpSp>
        <p:sp>
          <p:nvSpPr>
            <p:cNvPr id="10" name="Freeform 19">
              <a:extLst>
                <a:ext uri="{FF2B5EF4-FFF2-40B4-BE49-F238E27FC236}">
                  <a16:creationId xmlns:a16="http://schemas.microsoft.com/office/drawing/2014/main" id="{4A5E0CED-873E-79F6-ABB4-E3660D8376B0}"/>
                </a:ext>
              </a:extLst>
            </p:cNvPr>
            <p:cNvSpPr/>
            <p:nvPr/>
          </p:nvSpPr>
          <p:spPr>
            <a:xfrm>
              <a:off x="371499" y="107640"/>
              <a:ext cx="903387" cy="822903"/>
            </a:xfrm>
            <a:custGeom>
              <a:avLst/>
              <a:gdLst/>
              <a:ahLst/>
              <a:cxnLst/>
              <a:rect l="l" t="t" r="r" b="b"/>
              <a:pathLst>
                <a:path w="903387" h="822903">
                  <a:moveTo>
                    <a:pt x="0" y="0"/>
                  </a:moveTo>
                  <a:lnTo>
                    <a:pt x="903387" y="0"/>
                  </a:lnTo>
                  <a:lnTo>
                    <a:pt x="903387" y="822903"/>
                  </a:lnTo>
                  <a:lnTo>
                    <a:pt x="0" y="822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 sz="2800">
                <a:latin typeface="+mn-lt"/>
              </a:endParaRPr>
            </a:p>
          </p:txBody>
        </p:sp>
        <p:sp>
          <p:nvSpPr>
            <p:cNvPr id="11" name="TextBox 20">
              <a:extLst>
                <a:ext uri="{FF2B5EF4-FFF2-40B4-BE49-F238E27FC236}">
                  <a16:creationId xmlns:a16="http://schemas.microsoft.com/office/drawing/2014/main" id="{5020E75D-2CE4-DF8F-C0BE-2A6EA4BFBBB1}"/>
                </a:ext>
              </a:extLst>
            </p:cNvPr>
            <p:cNvSpPr txBox="1"/>
            <p:nvPr/>
          </p:nvSpPr>
          <p:spPr>
            <a:xfrm>
              <a:off x="0" y="1287803"/>
              <a:ext cx="1595751" cy="4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113B70"/>
                  </a:solidFill>
                  <a:latin typeface="+mn-lt"/>
                  <a:ea typeface="Poppins Bold"/>
                  <a:cs typeface="Poppins Bold"/>
                  <a:sym typeface="Poppins Bold"/>
                </a:rPr>
                <a:t>Office of the Campus Dean</a:t>
              </a:r>
            </a:p>
          </p:txBody>
        </p:sp>
        <p:sp>
          <p:nvSpPr>
            <p:cNvPr id="12" name="TextBox 21">
              <a:extLst>
                <a:ext uri="{FF2B5EF4-FFF2-40B4-BE49-F238E27FC236}">
                  <a16:creationId xmlns:a16="http://schemas.microsoft.com/office/drawing/2014/main" id="{AD437D6D-81A0-0794-DDD2-44D82176CC16}"/>
                </a:ext>
              </a:extLst>
            </p:cNvPr>
            <p:cNvSpPr txBox="1"/>
            <p:nvPr/>
          </p:nvSpPr>
          <p:spPr>
            <a:xfrm>
              <a:off x="1856868" y="1287803"/>
              <a:ext cx="1377945" cy="4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113B70"/>
                  </a:solidFill>
                  <a:latin typeface="+mn-lt"/>
                  <a:ea typeface="Poppins Bold"/>
                  <a:cs typeface="Poppins Bold"/>
                  <a:sym typeface="Poppins Bold"/>
                </a:rPr>
                <a:t>Office of the Academic Affairs</a:t>
              </a:r>
            </a:p>
          </p:txBody>
        </p:sp>
        <p:sp>
          <p:nvSpPr>
            <p:cNvPr id="13" name="TextBox 22">
              <a:extLst>
                <a:ext uri="{FF2B5EF4-FFF2-40B4-BE49-F238E27FC236}">
                  <a16:creationId xmlns:a16="http://schemas.microsoft.com/office/drawing/2014/main" id="{5D65D3BC-6CD8-D06D-10C0-EF4774A63C49}"/>
                </a:ext>
              </a:extLst>
            </p:cNvPr>
            <p:cNvSpPr txBox="1"/>
            <p:nvPr/>
          </p:nvSpPr>
          <p:spPr>
            <a:xfrm>
              <a:off x="3573777" y="1287803"/>
              <a:ext cx="1389513" cy="4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2800" b="1">
                  <a:solidFill>
                    <a:srgbClr val="113B70"/>
                  </a:solidFill>
                  <a:latin typeface="+mn-lt"/>
                  <a:ea typeface="Poppins Bold"/>
                  <a:cs typeface="Poppins Bold"/>
                  <a:sym typeface="Poppins Bold"/>
                </a:rPr>
                <a:t>Learning Resource Center</a:t>
              </a:r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E76FC4C4-5479-C349-7AA7-474B472D705B}"/>
                </a:ext>
              </a:extLst>
            </p:cNvPr>
            <p:cNvSpPr txBox="1"/>
            <p:nvPr/>
          </p:nvSpPr>
          <p:spPr>
            <a:xfrm>
              <a:off x="5386261" y="1287803"/>
              <a:ext cx="1092543" cy="4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113B70"/>
                  </a:solidFill>
                  <a:latin typeface="+mn-lt"/>
                  <a:ea typeface="Poppins Bold"/>
                  <a:cs typeface="Poppins Bold"/>
                  <a:sym typeface="Poppins Bold"/>
                </a:rPr>
                <a:t>Instructional Coordinator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oogle Shape;608;p14"/>
          <p:cNvGrpSpPr/>
          <p:nvPr/>
        </p:nvGrpSpPr>
        <p:grpSpPr>
          <a:xfrm>
            <a:off x="-3044501" y="5698135"/>
            <a:ext cx="10915233" cy="1604505"/>
            <a:chOff x="0" y="-38100"/>
            <a:chExt cx="2598796" cy="382015"/>
          </a:xfrm>
        </p:grpSpPr>
        <p:sp>
          <p:nvSpPr>
            <p:cNvPr id="609" name="Google Shape;609;p14"/>
            <p:cNvSpPr/>
            <p:nvPr/>
          </p:nvSpPr>
          <p:spPr>
            <a:xfrm>
              <a:off x="0" y="0"/>
              <a:ext cx="2598796" cy="343915"/>
            </a:xfrm>
            <a:custGeom>
              <a:avLst/>
              <a:gdLst/>
              <a:ahLst/>
              <a:cxnLst/>
              <a:rect l="l" t="t" r="r" b="b"/>
              <a:pathLst>
                <a:path w="2598796" h="343915" extrusionOk="0">
                  <a:moveTo>
                    <a:pt x="2395596" y="0"/>
                  </a:moveTo>
                  <a:lnTo>
                    <a:pt x="0" y="0"/>
                  </a:lnTo>
                  <a:lnTo>
                    <a:pt x="203200" y="343915"/>
                  </a:lnTo>
                  <a:lnTo>
                    <a:pt x="2598796" y="343915"/>
                  </a:lnTo>
                  <a:lnTo>
                    <a:pt x="2395596" y="0"/>
                  </a:lnTo>
                  <a:close/>
                </a:path>
              </a:pathLst>
            </a:custGeom>
            <a:noFill/>
            <a:ln w="228600" cap="sq" cmpd="sng">
              <a:solidFill>
                <a:srgbClr val="0072C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14"/>
            <p:cNvSpPr txBox="1"/>
            <p:nvPr/>
          </p:nvSpPr>
          <p:spPr>
            <a:xfrm>
              <a:off x="101600" y="-38100"/>
              <a:ext cx="2395596" cy="382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1" name="Google Shape;611;p14"/>
          <p:cNvGrpSpPr/>
          <p:nvPr/>
        </p:nvGrpSpPr>
        <p:grpSpPr>
          <a:xfrm>
            <a:off x="9144000" y="-1909972"/>
            <a:ext cx="11832529" cy="5682155"/>
            <a:chOff x="0" y="-38100"/>
            <a:chExt cx="812800" cy="390318"/>
          </a:xfrm>
        </p:grpSpPr>
        <p:sp>
          <p:nvSpPr>
            <p:cNvPr id="612" name="Google Shape;612;p14"/>
            <p:cNvSpPr/>
            <p:nvPr/>
          </p:nvSpPr>
          <p:spPr>
            <a:xfrm>
              <a:off x="0" y="0"/>
              <a:ext cx="812800" cy="352218"/>
            </a:xfrm>
            <a:custGeom>
              <a:avLst/>
              <a:gdLst/>
              <a:ahLst/>
              <a:cxnLst/>
              <a:rect l="l" t="t" r="r" b="b"/>
              <a:pathLst>
                <a:path w="812800" h="352218" extrusionOk="0">
                  <a:moveTo>
                    <a:pt x="203200" y="0"/>
                  </a:moveTo>
                  <a:lnTo>
                    <a:pt x="812800" y="0"/>
                  </a:lnTo>
                  <a:lnTo>
                    <a:pt x="609600" y="352218"/>
                  </a:lnTo>
                  <a:lnTo>
                    <a:pt x="0" y="3522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3345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14"/>
            <p:cNvSpPr txBox="1"/>
            <p:nvPr/>
          </p:nvSpPr>
          <p:spPr>
            <a:xfrm>
              <a:off x="101600" y="-38100"/>
              <a:ext cx="609600" cy="3903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4" name="Google Shape;614;p14"/>
          <p:cNvGrpSpPr/>
          <p:nvPr/>
        </p:nvGrpSpPr>
        <p:grpSpPr>
          <a:xfrm>
            <a:off x="-3172826" y="1808616"/>
            <a:ext cx="15874031" cy="4771784"/>
            <a:chOff x="0" y="-38100"/>
            <a:chExt cx="1270829" cy="382015"/>
          </a:xfrm>
        </p:grpSpPr>
        <p:sp>
          <p:nvSpPr>
            <p:cNvPr id="615" name="Google Shape;615;p14"/>
            <p:cNvSpPr/>
            <p:nvPr/>
          </p:nvSpPr>
          <p:spPr>
            <a:xfrm>
              <a:off x="0" y="0"/>
              <a:ext cx="1270829" cy="343915"/>
            </a:xfrm>
            <a:custGeom>
              <a:avLst/>
              <a:gdLst/>
              <a:ahLst/>
              <a:cxnLst/>
              <a:rect l="l" t="t" r="r" b="b"/>
              <a:pathLst>
                <a:path w="1270829" h="343915" extrusionOk="0">
                  <a:moveTo>
                    <a:pt x="1067629" y="0"/>
                  </a:moveTo>
                  <a:lnTo>
                    <a:pt x="0" y="0"/>
                  </a:lnTo>
                  <a:lnTo>
                    <a:pt x="203200" y="343915"/>
                  </a:lnTo>
                  <a:lnTo>
                    <a:pt x="1270829" y="343915"/>
                  </a:lnTo>
                  <a:lnTo>
                    <a:pt x="1067629" y="0"/>
                  </a:lnTo>
                  <a:close/>
                </a:path>
              </a:pathLst>
            </a:custGeom>
            <a:solidFill>
              <a:srgbClr val="13345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14"/>
            <p:cNvSpPr txBox="1"/>
            <p:nvPr/>
          </p:nvSpPr>
          <p:spPr>
            <a:xfrm>
              <a:off x="101600" y="-38100"/>
              <a:ext cx="1067629" cy="382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7" name="Google Shape;617;p14"/>
          <p:cNvGrpSpPr/>
          <p:nvPr/>
        </p:nvGrpSpPr>
        <p:grpSpPr>
          <a:xfrm>
            <a:off x="5247890" y="33518"/>
            <a:ext cx="14014037" cy="11062988"/>
            <a:chOff x="0" y="-38100"/>
            <a:chExt cx="492678" cy="388931"/>
          </a:xfrm>
        </p:grpSpPr>
        <p:sp>
          <p:nvSpPr>
            <p:cNvPr id="618" name="Google Shape;618;p14"/>
            <p:cNvSpPr/>
            <p:nvPr/>
          </p:nvSpPr>
          <p:spPr>
            <a:xfrm>
              <a:off x="0" y="0"/>
              <a:ext cx="492678" cy="350831"/>
            </a:xfrm>
            <a:custGeom>
              <a:avLst/>
              <a:gdLst/>
              <a:ahLst/>
              <a:cxnLst/>
              <a:rect l="l" t="t" r="r" b="b"/>
              <a:pathLst>
                <a:path w="492678" h="350831" extrusionOk="0">
                  <a:moveTo>
                    <a:pt x="203200" y="0"/>
                  </a:moveTo>
                  <a:lnTo>
                    <a:pt x="492678" y="0"/>
                  </a:lnTo>
                  <a:lnTo>
                    <a:pt x="289478" y="350831"/>
                  </a:lnTo>
                  <a:lnTo>
                    <a:pt x="0" y="3508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2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14"/>
            <p:cNvSpPr txBox="1"/>
            <p:nvPr/>
          </p:nvSpPr>
          <p:spPr>
            <a:xfrm>
              <a:off x="101600" y="-38100"/>
              <a:ext cx="289478" cy="3889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0" name="Google Shape;620;p14"/>
          <p:cNvGrpSpPr/>
          <p:nvPr/>
        </p:nvGrpSpPr>
        <p:grpSpPr>
          <a:xfrm>
            <a:off x="-1772229" y="7535825"/>
            <a:ext cx="9490557" cy="1386587"/>
            <a:chOff x="0" y="-38100"/>
            <a:chExt cx="2614719" cy="382015"/>
          </a:xfrm>
        </p:grpSpPr>
        <p:sp>
          <p:nvSpPr>
            <p:cNvPr id="621" name="Google Shape;621;p14"/>
            <p:cNvSpPr/>
            <p:nvPr/>
          </p:nvSpPr>
          <p:spPr>
            <a:xfrm>
              <a:off x="0" y="0"/>
              <a:ext cx="2614719" cy="343915"/>
            </a:xfrm>
            <a:custGeom>
              <a:avLst/>
              <a:gdLst/>
              <a:ahLst/>
              <a:cxnLst/>
              <a:rect l="l" t="t" r="r" b="b"/>
              <a:pathLst>
                <a:path w="2614719" h="343915" extrusionOk="0">
                  <a:moveTo>
                    <a:pt x="2411519" y="0"/>
                  </a:moveTo>
                  <a:lnTo>
                    <a:pt x="0" y="0"/>
                  </a:lnTo>
                  <a:lnTo>
                    <a:pt x="203200" y="343915"/>
                  </a:lnTo>
                  <a:lnTo>
                    <a:pt x="2614719" y="343915"/>
                  </a:lnTo>
                  <a:lnTo>
                    <a:pt x="2411519" y="0"/>
                  </a:lnTo>
                  <a:close/>
                </a:path>
              </a:pathLst>
            </a:custGeom>
            <a:solidFill>
              <a:srgbClr val="13345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14"/>
            <p:cNvSpPr txBox="1"/>
            <p:nvPr/>
          </p:nvSpPr>
          <p:spPr>
            <a:xfrm>
              <a:off x="101600" y="-38100"/>
              <a:ext cx="2411520" cy="382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3" name="Google Shape;623;p14"/>
          <p:cNvSpPr/>
          <p:nvPr/>
        </p:nvSpPr>
        <p:spPr>
          <a:xfrm>
            <a:off x="16145872" y="457605"/>
            <a:ext cx="870959" cy="217740"/>
          </a:xfrm>
          <a:custGeom>
            <a:avLst/>
            <a:gdLst/>
            <a:ahLst/>
            <a:cxnLst/>
            <a:rect l="l" t="t" r="r" b="b"/>
            <a:pathLst>
              <a:path w="870959" h="217740" extrusionOk="0">
                <a:moveTo>
                  <a:pt x="0" y="0"/>
                </a:moveTo>
                <a:lnTo>
                  <a:pt x="870960" y="0"/>
                </a:lnTo>
                <a:lnTo>
                  <a:pt x="870960" y="217740"/>
                </a:lnTo>
                <a:lnTo>
                  <a:pt x="0" y="21774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14"/>
          <p:cNvSpPr/>
          <p:nvPr/>
        </p:nvSpPr>
        <p:spPr>
          <a:xfrm>
            <a:off x="586786" y="675345"/>
            <a:ext cx="1183815" cy="1183811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182" t="-2054" r="-2567" b="-269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14"/>
          <p:cNvSpPr/>
          <p:nvPr/>
        </p:nvSpPr>
        <p:spPr>
          <a:xfrm>
            <a:off x="18274286" y="-42237"/>
            <a:ext cx="2749867" cy="2381261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0809" r="-2218" b="-1080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14"/>
          <p:cNvSpPr/>
          <p:nvPr/>
        </p:nvSpPr>
        <p:spPr>
          <a:xfrm>
            <a:off x="18274286" y="2419773"/>
            <a:ext cx="2749867" cy="2381261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20767" b="-2076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14"/>
          <p:cNvSpPr/>
          <p:nvPr/>
        </p:nvSpPr>
        <p:spPr>
          <a:xfrm>
            <a:off x="18274286" y="4877235"/>
            <a:ext cx="2749867" cy="2381261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5292" t="-21198" b="-1838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14"/>
          <p:cNvSpPr/>
          <p:nvPr/>
        </p:nvSpPr>
        <p:spPr>
          <a:xfrm>
            <a:off x="18252900" y="7334696"/>
            <a:ext cx="2749854" cy="2381250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7647" t="-56836" b="-2962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9" name="Google Shape;629;p14"/>
          <p:cNvGrpSpPr/>
          <p:nvPr/>
        </p:nvGrpSpPr>
        <p:grpSpPr>
          <a:xfrm>
            <a:off x="388786" y="9014730"/>
            <a:ext cx="4859102" cy="1272270"/>
            <a:chOff x="0" y="0"/>
            <a:chExt cx="6478804" cy="1696359"/>
          </a:xfrm>
        </p:grpSpPr>
        <p:grpSp>
          <p:nvGrpSpPr>
            <p:cNvPr id="630" name="Google Shape;630;p14"/>
            <p:cNvGrpSpPr/>
            <p:nvPr/>
          </p:nvGrpSpPr>
          <p:grpSpPr>
            <a:xfrm>
              <a:off x="5329688" y="0"/>
              <a:ext cx="1093610" cy="1093610"/>
              <a:chOff x="0" y="0"/>
              <a:chExt cx="812800" cy="812800"/>
            </a:xfrm>
          </p:grpSpPr>
          <p:sp>
            <p:nvSpPr>
              <p:cNvPr id="631" name="Google Shape;631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3" name="Google Shape;633;p14"/>
            <p:cNvSpPr/>
            <p:nvPr/>
          </p:nvSpPr>
          <p:spPr>
            <a:xfrm>
              <a:off x="5511001" y="156234"/>
              <a:ext cx="730983" cy="786003"/>
            </a:xfrm>
            <a:custGeom>
              <a:avLst/>
              <a:gdLst/>
              <a:ahLst/>
              <a:cxnLst/>
              <a:rect l="l" t="t" r="r" b="b"/>
              <a:pathLst>
                <a:path w="730983" h="786003" extrusionOk="0">
                  <a:moveTo>
                    <a:pt x="0" y="0"/>
                  </a:moveTo>
                  <a:lnTo>
                    <a:pt x="730983" y="0"/>
                  </a:lnTo>
                  <a:lnTo>
                    <a:pt x="730983" y="786002"/>
                  </a:lnTo>
                  <a:lnTo>
                    <a:pt x="0" y="786002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4" name="Google Shape;634;p14"/>
            <p:cNvGrpSpPr/>
            <p:nvPr/>
          </p:nvGrpSpPr>
          <p:grpSpPr>
            <a:xfrm>
              <a:off x="3664362" y="2430"/>
              <a:ext cx="1093610" cy="1093610"/>
              <a:chOff x="0" y="0"/>
              <a:chExt cx="812800" cy="812800"/>
            </a:xfrm>
          </p:grpSpPr>
          <p:sp>
            <p:nvSpPr>
              <p:cNvPr id="635" name="Google Shape;635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7" name="Google Shape;637;p14"/>
            <p:cNvSpPr/>
            <p:nvPr/>
          </p:nvSpPr>
          <p:spPr>
            <a:xfrm>
              <a:off x="3797877" y="188879"/>
              <a:ext cx="784574" cy="784574"/>
            </a:xfrm>
            <a:custGeom>
              <a:avLst/>
              <a:gdLst/>
              <a:ahLst/>
              <a:cxnLst/>
              <a:rect l="l" t="t" r="r" b="b"/>
              <a:pathLst>
                <a:path w="784574" h="784574" extrusionOk="0">
                  <a:moveTo>
                    <a:pt x="0" y="0"/>
                  </a:moveTo>
                  <a:lnTo>
                    <a:pt x="784575" y="0"/>
                  </a:lnTo>
                  <a:lnTo>
                    <a:pt x="784575" y="784575"/>
                  </a:lnTo>
                  <a:lnTo>
                    <a:pt x="0" y="78457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8" name="Google Shape;638;p14"/>
            <p:cNvGrpSpPr/>
            <p:nvPr/>
          </p:nvGrpSpPr>
          <p:grpSpPr>
            <a:xfrm>
              <a:off x="1999035" y="2430"/>
              <a:ext cx="1093610" cy="1093610"/>
              <a:chOff x="0" y="0"/>
              <a:chExt cx="812800" cy="812800"/>
            </a:xfrm>
          </p:grpSpPr>
          <p:sp>
            <p:nvSpPr>
              <p:cNvPr id="639" name="Google Shape;639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1" name="Google Shape;641;p14"/>
            <p:cNvSpPr/>
            <p:nvPr/>
          </p:nvSpPr>
          <p:spPr>
            <a:xfrm>
              <a:off x="2236266" y="219022"/>
              <a:ext cx="659221" cy="703169"/>
            </a:xfrm>
            <a:custGeom>
              <a:avLst/>
              <a:gdLst/>
              <a:ahLst/>
              <a:cxnLst/>
              <a:rect l="l" t="t" r="r" b="b"/>
              <a:pathLst>
                <a:path w="659221" h="703169" extrusionOk="0">
                  <a:moveTo>
                    <a:pt x="0" y="0"/>
                  </a:moveTo>
                  <a:lnTo>
                    <a:pt x="659221" y="0"/>
                  </a:lnTo>
                  <a:lnTo>
                    <a:pt x="659221" y="703170"/>
                  </a:lnTo>
                  <a:lnTo>
                    <a:pt x="0" y="70317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2" name="Google Shape;642;p14"/>
            <p:cNvGrpSpPr/>
            <p:nvPr/>
          </p:nvGrpSpPr>
          <p:grpSpPr>
            <a:xfrm>
              <a:off x="276388" y="0"/>
              <a:ext cx="1093610" cy="1093610"/>
              <a:chOff x="0" y="0"/>
              <a:chExt cx="812800" cy="812800"/>
            </a:xfrm>
          </p:grpSpPr>
          <p:sp>
            <p:nvSpPr>
              <p:cNvPr id="643" name="Google Shape;643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5" name="Google Shape;645;p14"/>
            <p:cNvSpPr/>
            <p:nvPr/>
          </p:nvSpPr>
          <p:spPr>
            <a:xfrm>
              <a:off x="371499" y="107640"/>
              <a:ext cx="903387" cy="822903"/>
            </a:xfrm>
            <a:custGeom>
              <a:avLst/>
              <a:gdLst/>
              <a:ahLst/>
              <a:cxnLst/>
              <a:rect l="l" t="t" r="r" b="b"/>
              <a:pathLst>
                <a:path w="903387" h="822903" extrusionOk="0">
                  <a:moveTo>
                    <a:pt x="0" y="0"/>
                  </a:moveTo>
                  <a:lnTo>
                    <a:pt x="903387" y="0"/>
                  </a:lnTo>
                  <a:lnTo>
                    <a:pt x="903387" y="822903"/>
                  </a:lnTo>
                  <a:lnTo>
                    <a:pt x="0" y="82290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14"/>
            <p:cNvSpPr txBox="1"/>
            <p:nvPr/>
          </p:nvSpPr>
          <p:spPr>
            <a:xfrm>
              <a:off x="0" y="1287803"/>
              <a:ext cx="1595751" cy="4085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1" b="1">
                  <a:solidFill>
                    <a:srgbClr val="113B70"/>
                  </a:solidFill>
                  <a:latin typeface="Poppins"/>
                  <a:ea typeface="Poppins"/>
                  <a:cs typeface="Poppins"/>
                  <a:sym typeface="Poppins"/>
                </a:rPr>
                <a:t>Office of the Campus Dean</a:t>
              </a:r>
              <a:endParaRPr/>
            </a:p>
          </p:txBody>
        </p:sp>
        <p:sp>
          <p:nvSpPr>
            <p:cNvPr id="647" name="Google Shape;647;p14"/>
            <p:cNvSpPr txBox="1"/>
            <p:nvPr/>
          </p:nvSpPr>
          <p:spPr>
            <a:xfrm>
              <a:off x="1856868" y="1287803"/>
              <a:ext cx="1377945" cy="4085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1" b="1">
                  <a:solidFill>
                    <a:srgbClr val="113B70"/>
                  </a:solidFill>
                  <a:latin typeface="Poppins"/>
                  <a:ea typeface="Poppins"/>
                  <a:cs typeface="Poppins"/>
                  <a:sym typeface="Poppins"/>
                </a:rPr>
                <a:t>Office of the Academic Affairs</a:t>
              </a:r>
              <a:endParaRPr/>
            </a:p>
          </p:txBody>
        </p:sp>
        <p:sp>
          <p:nvSpPr>
            <p:cNvPr id="648" name="Google Shape;648;p14"/>
            <p:cNvSpPr txBox="1"/>
            <p:nvPr/>
          </p:nvSpPr>
          <p:spPr>
            <a:xfrm>
              <a:off x="3573777" y="1287803"/>
              <a:ext cx="1389513" cy="4085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1" b="1">
                  <a:solidFill>
                    <a:srgbClr val="113B70"/>
                  </a:solidFill>
                  <a:latin typeface="Poppins"/>
                  <a:ea typeface="Poppins"/>
                  <a:cs typeface="Poppins"/>
                  <a:sym typeface="Poppins"/>
                </a:rPr>
                <a:t>Learning Resource Center</a:t>
              </a:r>
              <a:endParaRPr/>
            </a:p>
          </p:txBody>
        </p:sp>
        <p:sp>
          <p:nvSpPr>
            <p:cNvPr id="649" name="Google Shape;649;p14"/>
            <p:cNvSpPr txBox="1"/>
            <p:nvPr/>
          </p:nvSpPr>
          <p:spPr>
            <a:xfrm>
              <a:off x="5386261" y="1287803"/>
              <a:ext cx="1092543" cy="4085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1" b="1">
                  <a:solidFill>
                    <a:srgbClr val="113B70"/>
                  </a:solidFill>
                  <a:latin typeface="Poppins"/>
                  <a:ea typeface="Poppins"/>
                  <a:cs typeface="Poppins"/>
                  <a:sym typeface="Poppins"/>
                </a:rPr>
                <a:t>Instructional Coordinator</a:t>
              </a:r>
              <a:endParaRPr/>
            </a:p>
          </p:txBody>
        </p:sp>
      </p:grpSp>
      <p:sp>
        <p:nvSpPr>
          <p:cNvPr id="650" name="Google Shape;650;p14"/>
          <p:cNvSpPr txBox="1"/>
          <p:nvPr/>
        </p:nvSpPr>
        <p:spPr>
          <a:xfrm>
            <a:off x="1911799" y="975049"/>
            <a:ext cx="7232201" cy="508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67" b="1">
                <a:solidFill>
                  <a:srgbClr val="113B70"/>
                </a:solidFill>
                <a:latin typeface="Poppins"/>
                <a:ea typeface="Poppins"/>
                <a:cs typeface="Poppins"/>
                <a:sym typeface="Poppins"/>
              </a:rPr>
              <a:t>Department for Instructional Affairs</a:t>
            </a:r>
            <a:endParaRPr/>
          </a:p>
        </p:txBody>
      </p:sp>
      <p:sp>
        <p:nvSpPr>
          <p:cNvPr id="651" name="Google Shape;651;p14"/>
          <p:cNvSpPr txBox="1"/>
          <p:nvPr/>
        </p:nvSpPr>
        <p:spPr>
          <a:xfrm>
            <a:off x="1028700" y="7969999"/>
            <a:ext cx="6097101" cy="609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72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Delihna Ehmes - VPIA</a:t>
            </a:r>
            <a:endParaRPr/>
          </a:p>
        </p:txBody>
      </p:sp>
      <p:sp>
        <p:nvSpPr>
          <p:cNvPr id="652" name="Google Shape;652;p14"/>
          <p:cNvSpPr txBox="1"/>
          <p:nvPr/>
        </p:nvSpPr>
        <p:spPr>
          <a:xfrm>
            <a:off x="1028700" y="3492662"/>
            <a:ext cx="7660406" cy="90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46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Thank You!</a:t>
            </a:r>
            <a:endParaRPr dirty="0"/>
          </a:p>
        </p:txBody>
      </p:sp>
      <p:sp>
        <p:nvSpPr>
          <p:cNvPr id="653" name="Google Shape;653;p14"/>
          <p:cNvSpPr txBox="1"/>
          <p:nvPr/>
        </p:nvSpPr>
        <p:spPr>
          <a:xfrm>
            <a:off x="1154920" y="5042166"/>
            <a:ext cx="6974236" cy="861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2026 3RD QUARTER REPORT</a:t>
            </a:r>
            <a:endParaRPr dirty="0"/>
          </a:p>
        </p:txBody>
      </p:sp>
      <p:sp>
        <p:nvSpPr>
          <p:cNvPr id="654" name="Google Shape;654;p14"/>
          <p:cNvSpPr/>
          <p:nvPr/>
        </p:nvSpPr>
        <p:spPr>
          <a:xfrm>
            <a:off x="15375836" y="1629309"/>
            <a:ext cx="3494341" cy="3025942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37542" r="-3924" b="-884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14"/>
          <p:cNvSpPr/>
          <p:nvPr/>
        </p:nvSpPr>
        <p:spPr>
          <a:xfrm>
            <a:off x="15375836" y="4752081"/>
            <a:ext cx="3494341" cy="3025942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12069" r="-5957" b="-249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14"/>
          <p:cNvSpPr/>
          <p:nvPr/>
        </p:nvSpPr>
        <p:spPr>
          <a:xfrm>
            <a:off x="12638565" y="9393618"/>
            <a:ext cx="3494341" cy="3025942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l="-21174" t="-44367" r="-1560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14"/>
          <p:cNvSpPr/>
          <p:nvPr/>
        </p:nvSpPr>
        <p:spPr>
          <a:xfrm>
            <a:off x="12665741" y="3193599"/>
            <a:ext cx="3494341" cy="3025942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l="-10634" r="-10634" b="-503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14"/>
          <p:cNvSpPr/>
          <p:nvPr/>
        </p:nvSpPr>
        <p:spPr>
          <a:xfrm>
            <a:off x="12638565" y="6316371"/>
            <a:ext cx="3494325" cy="3025928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l="-47572" r="-4757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14"/>
          <p:cNvSpPr/>
          <p:nvPr/>
        </p:nvSpPr>
        <p:spPr>
          <a:xfrm>
            <a:off x="15375836" y="7854223"/>
            <a:ext cx="3494341" cy="3025942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l="-34377" r="-385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14"/>
          <p:cNvSpPr/>
          <p:nvPr/>
        </p:nvSpPr>
        <p:spPr>
          <a:xfrm>
            <a:off x="9917754" y="7880655"/>
            <a:ext cx="3494325" cy="3025928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t="-27141" b="-2714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p14"/>
          <p:cNvSpPr/>
          <p:nvPr/>
        </p:nvSpPr>
        <p:spPr>
          <a:xfrm>
            <a:off x="9917754" y="1602314"/>
            <a:ext cx="3494341" cy="3025942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l="-18078" t="-5222" r="-186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14"/>
          <p:cNvSpPr/>
          <p:nvPr/>
        </p:nvSpPr>
        <p:spPr>
          <a:xfrm>
            <a:off x="9917737" y="4752081"/>
            <a:ext cx="3494341" cy="3025942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l="-15332" r="-1464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14"/>
          <p:cNvSpPr/>
          <p:nvPr/>
        </p:nvSpPr>
        <p:spPr>
          <a:xfrm>
            <a:off x="7182032" y="6265052"/>
            <a:ext cx="3494341" cy="3025942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t="-41452" r="-16064" b="-545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14"/>
          <p:cNvSpPr/>
          <p:nvPr/>
        </p:nvSpPr>
        <p:spPr>
          <a:xfrm>
            <a:off x="7125801" y="9393618"/>
            <a:ext cx="3494341" cy="3025942"/>
          </a:xfrm>
          <a:custGeom>
            <a:avLst/>
            <a:gdLst/>
            <a:ahLst/>
            <a:cxnLst/>
            <a:rect l="l" t="t" r="r" b="b"/>
            <a:pathLst>
              <a:path w="4282440" h="3708400" extrusionOk="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l="-49303" t="-18513" r="-5094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"/>
          <p:cNvSpPr txBox="1"/>
          <p:nvPr/>
        </p:nvSpPr>
        <p:spPr>
          <a:xfrm>
            <a:off x="1028700" y="978950"/>
            <a:ext cx="8343610" cy="735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rgbClr val="050F99"/>
                </a:solidFill>
                <a:latin typeface="Poppins"/>
                <a:ea typeface="Poppins"/>
                <a:cs typeface="Poppins"/>
                <a:sym typeface="Poppins"/>
              </a:rPr>
              <a:t>IA Inside Reports</a:t>
            </a:r>
            <a:endParaRPr/>
          </a:p>
        </p:txBody>
      </p:sp>
      <p:sp>
        <p:nvSpPr>
          <p:cNvPr id="150" name="Google Shape;150;p2"/>
          <p:cNvSpPr txBox="1"/>
          <p:nvPr/>
        </p:nvSpPr>
        <p:spPr>
          <a:xfrm>
            <a:off x="3871590" y="5528302"/>
            <a:ext cx="4265086" cy="424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b="1" u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Strengthening Faculty</a:t>
            </a:r>
            <a:endParaRPr/>
          </a:p>
        </p:txBody>
      </p:sp>
      <p:grpSp>
        <p:nvGrpSpPr>
          <p:cNvPr id="151" name="Google Shape;151;p2"/>
          <p:cNvGrpSpPr/>
          <p:nvPr/>
        </p:nvGrpSpPr>
        <p:grpSpPr>
          <a:xfrm>
            <a:off x="1522467" y="2382914"/>
            <a:ext cx="12376574" cy="982869"/>
            <a:chOff x="0" y="-108209"/>
            <a:chExt cx="16502100" cy="1310491"/>
          </a:xfrm>
        </p:grpSpPr>
        <p:grpSp>
          <p:nvGrpSpPr>
            <p:cNvPr id="152" name="Google Shape;152;p2"/>
            <p:cNvGrpSpPr/>
            <p:nvPr/>
          </p:nvGrpSpPr>
          <p:grpSpPr>
            <a:xfrm>
              <a:off x="396909" y="-108209"/>
              <a:ext cx="16105191" cy="1310491"/>
              <a:chOff x="0" y="-38100"/>
              <a:chExt cx="5670573" cy="461419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0" y="0"/>
                <a:ext cx="5670573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5670573" h="423319" extrusionOk="0">
                    <a:moveTo>
                      <a:pt x="5670573" y="211659"/>
                    </a:moveTo>
                    <a:lnTo>
                      <a:pt x="5467373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5467373" y="0"/>
                    </a:lnTo>
                    <a:lnTo>
                      <a:pt x="5670573" y="211659"/>
                    </a:ln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2"/>
              <p:cNvSpPr txBox="1"/>
              <p:nvPr/>
            </p:nvSpPr>
            <p:spPr>
              <a:xfrm>
                <a:off x="114300" y="-38100"/>
                <a:ext cx="5441973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" name="Google Shape;155;p2"/>
            <p:cNvGrpSpPr/>
            <p:nvPr/>
          </p:nvGrpSpPr>
          <p:grpSpPr>
            <a:xfrm>
              <a:off x="0" y="-108209"/>
              <a:ext cx="1576681" cy="1310491"/>
              <a:chOff x="0" y="-38100"/>
              <a:chExt cx="555143" cy="461419"/>
            </a:xfrm>
          </p:grpSpPr>
          <p:sp>
            <p:nvSpPr>
              <p:cNvPr id="156" name="Google Shape;156;p2"/>
              <p:cNvSpPr/>
              <p:nvPr/>
            </p:nvSpPr>
            <p:spPr>
              <a:xfrm>
                <a:off x="0" y="0"/>
                <a:ext cx="555143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555143" h="423319" extrusionOk="0">
                    <a:moveTo>
                      <a:pt x="555143" y="211659"/>
                    </a:moveTo>
                    <a:lnTo>
                      <a:pt x="351943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351943" y="0"/>
                    </a:lnTo>
                    <a:lnTo>
                      <a:pt x="555143" y="211659"/>
                    </a:lnTo>
                    <a:close/>
                  </a:path>
                </a:pathLst>
              </a:custGeom>
              <a:solidFill>
                <a:srgbClr val="0072C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2"/>
              <p:cNvSpPr txBox="1"/>
              <p:nvPr/>
            </p:nvSpPr>
            <p:spPr>
              <a:xfrm>
                <a:off x="114300" y="-38100"/>
                <a:ext cx="326543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8" name="Google Shape;158;p2"/>
            <p:cNvSpPr txBox="1"/>
            <p:nvPr/>
          </p:nvSpPr>
          <p:spPr>
            <a:xfrm>
              <a:off x="1576681" y="41706"/>
              <a:ext cx="14735662" cy="9387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IA_AUO_1. Provide guidance to development, delivery, and enhance quality of all instructional programs to meet high standards of quality and relevance. </a:t>
              </a:r>
              <a:endParaRPr dirty="0"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3528145" y="5135901"/>
            <a:ext cx="12941362" cy="982869"/>
            <a:chOff x="0" y="-108209"/>
            <a:chExt cx="17255149" cy="1310491"/>
          </a:xfrm>
        </p:grpSpPr>
        <p:grpSp>
          <p:nvGrpSpPr>
            <p:cNvPr id="160" name="Google Shape;160;p2"/>
            <p:cNvGrpSpPr/>
            <p:nvPr/>
          </p:nvGrpSpPr>
          <p:grpSpPr>
            <a:xfrm>
              <a:off x="249320" y="-108209"/>
              <a:ext cx="17005829" cy="1310491"/>
              <a:chOff x="0" y="-38100"/>
              <a:chExt cx="5987684" cy="461419"/>
            </a:xfrm>
          </p:grpSpPr>
          <p:sp>
            <p:nvSpPr>
              <p:cNvPr id="161" name="Google Shape;161;p2"/>
              <p:cNvSpPr/>
              <p:nvPr/>
            </p:nvSpPr>
            <p:spPr>
              <a:xfrm>
                <a:off x="0" y="0"/>
                <a:ext cx="5987684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5987684" h="423319" extrusionOk="0">
                    <a:moveTo>
                      <a:pt x="5987684" y="211659"/>
                    </a:moveTo>
                    <a:lnTo>
                      <a:pt x="5784484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5784484" y="0"/>
                    </a:lnTo>
                    <a:lnTo>
                      <a:pt x="5987684" y="211659"/>
                    </a:ln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2"/>
              <p:cNvSpPr txBox="1"/>
              <p:nvPr/>
            </p:nvSpPr>
            <p:spPr>
              <a:xfrm>
                <a:off x="114300" y="-38100"/>
                <a:ext cx="5759084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" name="Google Shape;163;p2"/>
            <p:cNvGrpSpPr/>
            <p:nvPr/>
          </p:nvGrpSpPr>
          <p:grpSpPr>
            <a:xfrm>
              <a:off x="0" y="-108209"/>
              <a:ext cx="1576681" cy="1310491"/>
              <a:chOff x="0" y="-38100"/>
              <a:chExt cx="555143" cy="461419"/>
            </a:xfrm>
          </p:grpSpPr>
          <p:sp>
            <p:nvSpPr>
              <p:cNvPr id="164" name="Google Shape;164;p2"/>
              <p:cNvSpPr/>
              <p:nvPr/>
            </p:nvSpPr>
            <p:spPr>
              <a:xfrm>
                <a:off x="0" y="0"/>
                <a:ext cx="555143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555143" h="423319" extrusionOk="0">
                    <a:moveTo>
                      <a:pt x="555143" y="211659"/>
                    </a:moveTo>
                    <a:lnTo>
                      <a:pt x="351943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351943" y="0"/>
                    </a:lnTo>
                    <a:lnTo>
                      <a:pt x="555143" y="211659"/>
                    </a:lnTo>
                    <a:close/>
                  </a:path>
                </a:pathLst>
              </a:custGeom>
              <a:solidFill>
                <a:srgbClr val="0072C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2"/>
              <p:cNvSpPr txBox="1"/>
              <p:nvPr/>
            </p:nvSpPr>
            <p:spPr>
              <a:xfrm>
                <a:off x="114300" y="-38100"/>
                <a:ext cx="326543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6" name="Google Shape;166;p2"/>
            <p:cNvSpPr txBox="1"/>
            <p:nvPr/>
          </p:nvSpPr>
          <p:spPr>
            <a:xfrm>
              <a:off x="1648362" y="4589"/>
              <a:ext cx="14031549" cy="938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IA_AUO_3. Provide support for ongoing professional development to enhance instructional effectiveness and learning support services.</a:t>
              </a:r>
              <a:endParaRPr dirty="0"/>
            </a:p>
          </p:txBody>
        </p:sp>
      </p:grpSp>
      <p:grpSp>
        <p:nvGrpSpPr>
          <p:cNvPr id="167" name="Google Shape;167;p2"/>
          <p:cNvGrpSpPr/>
          <p:nvPr/>
        </p:nvGrpSpPr>
        <p:grpSpPr>
          <a:xfrm>
            <a:off x="2524880" y="6512394"/>
            <a:ext cx="13215989" cy="982869"/>
            <a:chOff x="0" y="-108209"/>
            <a:chExt cx="17621319" cy="1310491"/>
          </a:xfrm>
        </p:grpSpPr>
        <p:grpSp>
          <p:nvGrpSpPr>
            <p:cNvPr id="168" name="Google Shape;168;p2"/>
            <p:cNvGrpSpPr/>
            <p:nvPr/>
          </p:nvGrpSpPr>
          <p:grpSpPr>
            <a:xfrm>
              <a:off x="396909" y="-108209"/>
              <a:ext cx="17224410" cy="1310491"/>
              <a:chOff x="0" y="-38100"/>
              <a:chExt cx="6064645" cy="461419"/>
            </a:xfrm>
          </p:grpSpPr>
          <p:sp>
            <p:nvSpPr>
              <p:cNvPr id="169" name="Google Shape;169;p2"/>
              <p:cNvSpPr/>
              <p:nvPr/>
            </p:nvSpPr>
            <p:spPr>
              <a:xfrm>
                <a:off x="0" y="0"/>
                <a:ext cx="6064645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6064645" h="423319" extrusionOk="0">
                    <a:moveTo>
                      <a:pt x="6064645" y="211659"/>
                    </a:moveTo>
                    <a:lnTo>
                      <a:pt x="5861445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5861445" y="0"/>
                    </a:lnTo>
                    <a:lnTo>
                      <a:pt x="6064645" y="211659"/>
                    </a:ln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2"/>
              <p:cNvSpPr txBox="1"/>
              <p:nvPr/>
            </p:nvSpPr>
            <p:spPr>
              <a:xfrm>
                <a:off x="114300" y="-38100"/>
                <a:ext cx="5836045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" name="Google Shape;171;p2"/>
            <p:cNvGrpSpPr/>
            <p:nvPr/>
          </p:nvGrpSpPr>
          <p:grpSpPr>
            <a:xfrm>
              <a:off x="0" y="-108209"/>
              <a:ext cx="1576681" cy="1310491"/>
              <a:chOff x="0" y="-38100"/>
              <a:chExt cx="555143" cy="461419"/>
            </a:xfrm>
          </p:grpSpPr>
          <p:sp>
            <p:nvSpPr>
              <p:cNvPr id="172" name="Google Shape;172;p2"/>
              <p:cNvSpPr/>
              <p:nvPr/>
            </p:nvSpPr>
            <p:spPr>
              <a:xfrm>
                <a:off x="0" y="0"/>
                <a:ext cx="555143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555143" h="423319" extrusionOk="0">
                    <a:moveTo>
                      <a:pt x="555143" y="211659"/>
                    </a:moveTo>
                    <a:lnTo>
                      <a:pt x="351943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351943" y="0"/>
                    </a:lnTo>
                    <a:lnTo>
                      <a:pt x="555143" y="211659"/>
                    </a:lnTo>
                    <a:close/>
                  </a:path>
                </a:pathLst>
              </a:custGeom>
              <a:solidFill>
                <a:srgbClr val="0072C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2"/>
              <p:cNvSpPr txBox="1"/>
              <p:nvPr/>
            </p:nvSpPr>
            <p:spPr>
              <a:xfrm>
                <a:off x="114300" y="-38100"/>
                <a:ext cx="326543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4" name="Google Shape;174;p2"/>
            <p:cNvSpPr txBox="1"/>
            <p:nvPr/>
          </p:nvSpPr>
          <p:spPr>
            <a:xfrm>
              <a:off x="1586832" y="35791"/>
              <a:ext cx="15672427" cy="938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IA_AUO_4. Establish a new or strengthen existing internal and external stakeholder collaboration to enhance educational opportunities and outcomes</a:t>
              </a: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2610417" y="3759408"/>
            <a:ext cx="13130452" cy="982869"/>
            <a:chOff x="0" y="-108209"/>
            <a:chExt cx="17507269" cy="1310491"/>
          </a:xfrm>
        </p:grpSpPr>
        <p:grpSp>
          <p:nvGrpSpPr>
            <p:cNvPr id="177" name="Google Shape;177;p2"/>
            <p:cNvGrpSpPr/>
            <p:nvPr/>
          </p:nvGrpSpPr>
          <p:grpSpPr>
            <a:xfrm>
              <a:off x="321001" y="-108209"/>
              <a:ext cx="17186268" cy="1310491"/>
              <a:chOff x="0" y="-38100"/>
              <a:chExt cx="6051216" cy="461419"/>
            </a:xfrm>
          </p:grpSpPr>
          <p:sp>
            <p:nvSpPr>
              <p:cNvPr id="178" name="Google Shape;178;p2"/>
              <p:cNvSpPr/>
              <p:nvPr/>
            </p:nvSpPr>
            <p:spPr>
              <a:xfrm>
                <a:off x="0" y="0"/>
                <a:ext cx="6051216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6051216" h="423319" extrusionOk="0">
                    <a:moveTo>
                      <a:pt x="6051216" y="211659"/>
                    </a:moveTo>
                    <a:lnTo>
                      <a:pt x="5848016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5848016" y="0"/>
                    </a:lnTo>
                    <a:lnTo>
                      <a:pt x="6051216" y="211659"/>
                    </a:ln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179;p2"/>
              <p:cNvSpPr txBox="1"/>
              <p:nvPr/>
            </p:nvSpPr>
            <p:spPr>
              <a:xfrm>
                <a:off x="114300" y="-38100"/>
                <a:ext cx="5822616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" name="Google Shape;180;p2"/>
            <p:cNvGrpSpPr/>
            <p:nvPr/>
          </p:nvGrpSpPr>
          <p:grpSpPr>
            <a:xfrm>
              <a:off x="0" y="-108209"/>
              <a:ext cx="1576681" cy="1310491"/>
              <a:chOff x="0" y="-38100"/>
              <a:chExt cx="555143" cy="461419"/>
            </a:xfrm>
          </p:grpSpPr>
          <p:sp>
            <p:nvSpPr>
              <p:cNvPr id="181" name="Google Shape;181;p2"/>
              <p:cNvSpPr/>
              <p:nvPr/>
            </p:nvSpPr>
            <p:spPr>
              <a:xfrm>
                <a:off x="0" y="0"/>
                <a:ext cx="555143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555143" h="423319" extrusionOk="0">
                    <a:moveTo>
                      <a:pt x="555143" y="211659"/>
                    </a:moveTo>
                    <a:lnTo>
                      <a:pt x="351943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351943" y="0"/>
                    </a:lnTo>
                    <a:lnTo>
                      <a:pt x="555143" y="211659"/>
                    </a:lnTo>
                    <a:close/>
                  </a:path>
                </a:pathLst>
              </a:custGeom>
              <a:solidFill>
                <a:srgbClr val="0072C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2"/>
              <p:cNvSpPr txBox="1"/>
              <p:nvPr/>
            </p:nvSpPr>
            <p:spPr>
              <a:xfrm>
                <a:off x="114300" y="-38100"/>
                <a:ext cx="326543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3" name="Google Shape;183;p2"/>
            <p:cNvSpPr txBox="1"/>
            <p:nvPr/>
          </p:nvSpPr>
          <p:spPr>
            <a:xfrm>
              <a:off x="1648362" y="40013"/>
              <a:ext cx="15496846" cy="938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u="sng" dirty="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IA_AUO_2. Provide support for the efficient management and development of all library resources and collections across state campus libraries to meet diverse user needs.</a:t>
              </a:r>
              <a:endParaRPr dirty="0"/>
            </a:p>
          </p:txBody>
        </p:sp>
      </p:grpSp>
      <p:grpSp>
        <p:nvGrpSpPr>
          <p:cNvPr id="205" name="Google Shape;205;p2"/>
          <p:cNvGrpSpPr/>
          <p:nvPr/>
        </p:nvGrpSpPr>
        <p:grpSpPr>
          <a:xfrm>
            <a:off x="1522467" y="7888887"/>
            <a:ext cx="12376574" cy="982869"/>
            <a:chOff x="0" y="-108209"/>
            <a:chExt cx="16502100" cy="1310491"/>
          </a:xfrm>
        </p:grpSpPr>
        <p:grpSp>
          <p:nvGrpSpPr>
            <p:cNvPr id="206" name="Google Shape;206;p2"/>
            <p:cNvGrpSpPr/>
            <p:nvPr/>
          </p:nvGrpSpPr>
          <p:grpSpPr>
            <a:xfrm>
              <a:off x="396909" y="-108209"/>
              <a:ext cx="16105191" cy="1310491"/>
              <a:chOff x="0" y="-38100"/>
              <a:chExt cx="5670573" cy="461419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0" y="0"/>
                <a:ext cx="5670573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5670573" h="423319" extrusionOk="0">
                    <a:moveTo>
                      <a:pt x="5670573" y="211659"/>
                    </a:moveTo>
                    <a:lnTo>
                      <a:pt x="5467373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5467373" y="0"/>
                    </a:lnTo>
                    <a:lnTo>
                      <a:pt x="5670573" y="211659"/>
                    </a:ln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2"/>
              <p:cNvSpPr txBox="1"/>
              <p:nvPr/>
            </p:nvSpPr>
            <p:spPr>
              <a:xfrm>
                <a:off x="114300" y="-38100"/>
                <a:ext cx="5441973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" name="Google Shape;209;p2"/>
            <p:cNvGrpSpPr/>
            <p:nvPr/>
          </p:nvGrpSpPr>
          <p:grpSpPr>
            <a:xfrm>
              <a:off x="0" y="-108209"/>
              <a:ext cx="1576681" cy="1310491"/>
              <a:chOff x="0" y="-38100"/>
              <a:chExt cx="555143" cy="461419"/>
            </a:xfrm>
          </p:grpSpPr>
          <p:sp>
            <p:nvSpPr>
              <p:cNvPr id="210" name="Google Shape;210;p2"/>
              <p:cNvSpPr/>
              <p:nvPr/>
            </p:nvSpPr>
            <p:spPr>
              <a:xfrm>
                <a:off x="0" y="0"/>
                <a:ext cx="555143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555143" h="423319" extrusionOk="0">
                    <a:moveTo>
                      <a:pt x="555143" y="211659"/>
                    </a:moveTo>
                    <a:lnTo>
                      <a:pt x="351943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351943" y="0"/>
                    </a:lnTo>
                    <a:lnTo>
                      <a:pt x="555143" y="211659"/>
                    </a:lnTo>
                    <a:close/>
                  </a:path>
                </a:pathLst>
              </a:custGeom>
              <a:solidFill>
                <a:srgbClr val="0072C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2"/>
              <p:cNvSpPr txBox="1"/>
              <p:nvPr/>
            </p:nvSpPr>
            <p:spPr>
              <a:xfrm>
                <a:off x="114300" y="-38100"/>
                <a:ext cx="326543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2" name="Google Shape;212;p2"/>
            <p:cNvSpPr txBox="1"/>
            <p:nvPr/>
          </p:nvSpPr>
          <p:spPr>
            <a:xfrm>
              <a:off x="1576681" y="77664"/>
              <a:ext cx="12284260" cy="938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IA_AUO_5. Implement systematic assessment protocols in support of equitable student achievement.</a:t>
              </a:r>
              <a:endParaRPr dirty="0"/>
            </a:p>
          </p:txBody>
        </p:sp>
      </p:grpSp>
      <p:grpSp>
        <p:nvGrpSpPr>
          <p:cNvPr id="2" name="Group 37">
            <a:extLst>
              <a:ext uri="{FF2B5EF4-FFF2-40B4-BE49-F238E27FC236}">
                <a16:creationId xmlns:a16="http://schemas.microsoft.com/office/drawing/2014/main" id="{A6B2E46A-609D-8210-B06B-C3DF31CBE861}"/>
              </a:ext>
            </a:extLst>
          </p:cNvPr>
          <p:cNvGrpSpPr/>
          <p:nvPr/>
        </p:nvGrpSpPr>
        <p:grpSpPr>
          <a:xfrm>
            <a:off x="8315064" y="411718"/>
            <a:ext cx="7206215" cy="1886819"/>
            <a:chOff x="0" y="0"/>
            <a:chExt cx="9608287" cy="2515758"/>
          </a:xfrm>
        </p:grpSpPr>
        <p:grpSp>
          <p:nvGrpSpPr>
            <p:cNvPr id="3" name="Group 38">
              <a:extLst>
                <a:ext uri="{FF2B5EF4-FFF2-40B4-BE49-F238E27FC236}">
                  <a16:creationId xmlns:a16="http://schemas.microsoft.com/office/drawing/2014/main" id="{0458321E-7D49-F040-FA9F-85566A937A13}"/>
                </a:ext>
              </a:extLst>
            </p:cNvPr>
            <p:cNvGrpSpPr/>
            <p:nvPr/>
          </p:nvGrpSpPr>
          <p:grpSpPr>
            <a:xfrm>
              <a:off x="7904108" y="0"/>
              <a:ext cx="1621860" cy="1621860"/>
              <a:chOff x="0" y="0"/>
              <a:chExt cx="812800" cy="812800"/>
            </a:xfrm>
          </p:grpSpPr>
          <p:sp>
            <p:nvSpPr>
              <p:cNvPr id="21" name="Freeform 39">
                <a:extLst>
                  <a:ext uri="{FF2B5EF4-FFF2-40B4-BE49-F238E27FC236}">
                    <a16:creationId xmlns:a16="http://schemas.microsoft.com/office/drawing/2014/main" id="{35A5608A-A624-E3C0-BFF0-F425CE57C26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2" name="TextBox 40">
                <a:extLst>
                  <a:ext uri="{FF2B5EF4-FFF2-40B4-BE49-F238E27FC236}">
                    <a16:creationId xmlns:a16="http://schemas.microsoft.com/office/drawing/2014/main" id="{466C8539-FECB-D273-0E53-2E70E3E1F74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" name="Freeform 41">
              <a:extLst>
                <a:ext uri="{FF2B5EF4-FFF2-40B4-BE49-F238E27FC236}">
                  <a16:creationId xmlns:a16="http://schemas.microsoft.com/office/drawing/2014/main" id="{A96326ED-95BA-A4DA-0AF4-136D0C1F2294}"/>
                </a:ext>
              </a:extLst>
            </p:cNvPr>
            <p:cNvSpPr/>
            <p:nvPr/>
          </p:nvSpPr>
          <p:spPr>
            <a:xfrm>
              <a:off x="8173002" y="231700"/>
              <a:ext cx="1084072" cy="1165669"/>
            </a:xfrm>
            <a:custGeom>
              <a:avLst/>
              <a:gdLst/>
              <a:ahLst/>
              <a:cxnLst/>
              <a:rect l="l" t="t" r="r" b="b"/>
              <a:pathLst>
                <a:path w="1084072" h="1165669">
                  <a:moveTo>
                    <a:pt x="0" y="0"/>
                  </a:moveTo>
                  <a:lnTo>
                    <a:pt x="1084072" y="0"/>
                  </a:lnTo>
                  <a:lnTo>
                    <a:pt x="1084072" y="1165668"/>
                  </a:lnTo>
                  <a:lnTo>
                    <a:pt x="0" y="1165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grpSp>
          <p:nvGrpSpPr>
            <p:cNvPr id="5" name="Group 42">
              <a:extLst>
                <a:ext uri="{FF2B5EF4-FFF2-40B4-BE49-F238E27FC236}">
                  <a16:creationId xmlns:a16="http://schemas.microsoft.com/office/drawing/2014/main" id="{F2FD950F-6D15-D787-B026-10C7DFEA39E1}"/>
                </a:ext>
              </a:extLst>
            </p:cNvPr>
            <p:cNvGrpSpPr/>
            <p:nvPr/>
          </p:nvGrpSpPr>
          <p:grpSpPr>
            <a:xfrm>
              <a:off x="5434373" y="3604"/>
              <a:ext cx="1621860" cy="1621860"/>
              <a:chOff x="0" y="0"/>
              <a:chExt cx="812800" cy="812800"/>
            </a:xfrm>
          </p:grpSpPr>
          <p:sp>
            <p:nvSpPr>
              <p:cNvPr id="19" name="Freeform 43">
                <a:extLst>
                  <a:ext uri="{FF2B5EF4-FFF2-40B4-BE49-F238E27FC236}">
                    <a16:creationId xmlns:a16="http://schemas.microsoft.com/office/drawing/2014/main" id="{22B65DEF-DDA0-9402-5662-0A2D66E49AF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0" name="TextBox 44">
                <a:extLst>
                  <a:ext uri="{FF2B5EF4-FFF2-40B4-BE49-F238E27FC236}">
                    <a16:creationId xmlns:a16="http://schemas.microsoft.com/office/drawing/2014/main" id="{3FB9C99B-48EA-3581-16C0-94933502AC6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6" name="Freeform 45">
              <a:extLst>
                <a:ext uri="{FF2B5EF4-FFF2-40B4-BE49-F238E27FC236}">
                  <a16:creationId xmlns:a16="http://schemas.microsoft.com/office/drawing/2014/main" id="{105DE457-57F7-0B95-5C25-CDCEF8C42C91}"/>
                </a:ext>
              </a:extLst>
            </p:cNvPr>
            <p:cNvSpPr/>
            <p:nvPr/>
          </p:nvSpPr>
          <p:spPr>
            <a:xfrm>
              <a:off x="5632381" y="280114"/>
              <a:ext cx="1163550" cy="1163550"/>
            </a:xfrm>
            <a:custGeom>
              <a:avLst/>
              <a:gdLst/>
              <a:ahLst/>
              <a:cxnLst/>
              <a:rect l="l" t="t" r="r" b="b"/>
              <a:pathLst>
                <a:path w="1163550" h="1163550">
                  <a:moveTo>
                    <a:pt x="0" y="0"/>
                  </a:moveTo>
                  <a:lnTo>
                    <a:pt x="1163550" y="0"/>
                  </a:lnTo>
                  <a:lnTo>
                    <a:pt x="1163550" y="1163551"/>
                  </a:lnTo>
                  <a:lnTo>
                    <a:pt x="0" y="116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grpSp>
          <p:nvGrpSpPr>
            <p:cNvPr id="7" name="Group 46">
              <a:extLst>
                <a:ext uri="{FF2B5EF4-FFF2-40B4-BE49-F238E27FC236}">
                  <a16:creationId xmlns:a16="http://schemas.microsoft.com/office/drawing/2014/main" id="{8CC69AE1-1789-C7D3-18E9-A7838DB3FC77}"/>
                </a:ext>
              </a:extLst>
            </p:cNvPr>
            <p:cNvGrpSpPr/>
            <p:nvPr/>
          </p:nvGrpSpPr>
          <p:grpSpPr>
            <a:xfrm>
              <a:off x="2964637" y="3604"/>
              <a:ext cx="1621860" cy="1621860"/>
              <a:chOff x="0" y="0"/>
              <a:chExt cx="812800" cy="812800"/>
            </a:xfrm>
          </p:grpSpPr>
          <p:sp>
            <p:nvSpPr>
              <p:cNvPr id="17" name="Freeform 47">
                <a:extLst>
                  <a:ext uri="{FF2B5EF4-FFF2-40B4-BE49-F238E27FC236}">
                    <a16:creationId xmlns:a16="http://schemas.microsoft.com/office/drawing/2014/main" id="{A82A7D8A-6C2E-C9D8-CC8C-BEA5FA9574D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18" name="TextBox 48">
                <a:extLst>
                  <a:ext uri="{FF2B5EF4-FFF2-40B4-BE49-F238E27FC236}">
                    <a16:creationId xmlns:a16="http://schemas.microsoft.com/office/drawing/2014/main" id="{DDCE2B61-D725-84A2-C6C8-0D46C6E7B38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8" name="Freeform 49">
              <a:extLst>
                <a:ext uri="{FF2B5EF4-FFF2-40B4-BE49-F238E27FC236}">
                  <a16:creationId xmlns:a16="http://schemas.microsoft.com/office/drawing/2014/main" id="{3591642B-17D3-240D-2731-9556AA112DCB}"/>
                </a:ext>
              </a:extLst>
            </p:cNvPr>
            <p:cNvSpPr/>
            <p:nvPr/>
          </p:nvSpPr>
          <p:spPr>
            <a:xfrm>
              <a:off x="3316458" y="324818"/>
              <a:ext cx="977647" cy="1042824"/>
            </a:xfrm>
            <a:custGeom>
              <a:avLst/>
              <a:gdLst/>
              <a:ahLst/>
              <a:cxnLst/>
              <a:rect l="l" t="t" r="r" b="b"/>
              <a:pathLst>
                <a:path w="977647" h="1042824">
                  <a:moveTo>
                    <a:pt x="0" y="0"/>
                  </a:moveTo>
                  <a:lnTo>
                    <a:pt x="977648" y="0"/>
                  </a:lnTo>
                  <a:lnTo>
                    <a:pt x="977648" y="1042824"/>
                  </a:lnTo>
                  <a:lnTo>
                    <a:pt x="0" y="1042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grpSp>
          <p:nvGrpSpPr>
            <p:cNvPr id="9" name="Group 50">
              <a:extLst>
                <a:ext uri="{FF2B5EF4-FFF2-40B4-BE49-F238E27FC236}">
                  <a16:creationId xmlns:a16="http://schemas.microsoft.com/office/drawing/2014/main" id="{BC5E668D-F5F9-B7AB-61FE-226CEA932762}"/>
                </a:ext>
              </a:extLst>
            </p:cNvPr>
            <p:cNvGrpSpPr/>
            <p:nvPr/>
          </p:nvGrpSpPr>
          <p:grpSpPr>
            <a:xfrm>
              <a:off x="409892" y="0"/>
              <a:ext cx="1621860" cy="1621860"/>
              <a:chOff x="0" y="0"/>
              <a:chExt cx="812800" cy="812800"/>
            </a:xfrm>
          </p:grpSpPr>
          <p:sp>
            <p:nvSpPr>
              <p:cNvPr id="15" name="Freeform 51">
                <a:extLst>
                  <a:ext uri="{FF2B5EF4-FFF2-40B4-BE49-F238E27FC236}">
                    <a16:creationId xmlns:a16="http://schemas.microsoft.com/office/drawing/2014/main" id="{A453CEFD-0B9B-95A5-E205-BEE616938C8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16" name="TextBox 52">
                <a:extLst>
                  <a:ext uri="{FF2B5EF4-FFF2-40B4-BE49-F238E27FC236}">
                    <a16:creationId xmlns:a16="http://schemas.microsoft.com/office/drawing/2014/main" id="{72EE2BDF-96C1-4FFB-80A7-EFD42E29DFE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0" name="Freeform 53">
              <a:extLst>
                <a:ext uri="{FF2B5EF4-FFF2-40B4-BE49-F238E27FC236}">
                  <a16:creationId xmlns:a16="http://schemas.microsoft.com/office/drawing/2014/main" id="{0BDE028B-6A1E-0AA9-9637-5C916E551931}"/>
                </a:ext>
              </a:extLst>
            </p:cNvPr>
            <p:cNvSpPr/>
            <p:nvPr/>
          </p:nvSpPr>
          <p:spPr>
            <a:xfrm>
              <a:off x="550946" y="159634"/>
              <a:ext cx="1339753" cy="1220393"/>
            </a:xfrm>
            <a:custGeom>
              <a:avLst/>
              <a:gdLst/>
              <a:ahLst/>
              <a:cxnLst/>
              <a:rect l="l" t="t" r="r" b="b"/>
              <a:pathLst>
                <a:path w="1339753" h="1220393">
                  <a:moveTo>
                    <a:pt x="0" y="0"/>
                  </a:moveTo>
                  <a:lnTo>
                    <a:pt x="1339753" y="0"/>
                  </a:lnTo>
                  <a:lnTo>
                    <a:pt x="1339753" y="1220393"/>
                  </a:lnTo>
                  <a:lnTo>
                    <a:pt x="0" y="1220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TextBox 54">
              <a:extLst>
                <a:ext uri="{FF2B5EF4-FFF2-40B4-BE49-F238E27FC236}">
                  <a16:creationId xmlns:a16="http://schemas.microsoft.com/office/drawing/2014/main" id="{E8DF47B7-1B5C-45D3-B000-022633904CC1}"/>
                </a:ext>
              </a:extLst>
            </p:cNvPr>
            <p:cNvSpPr txBox="1"/>
            <p:nvPr/>
          </p:nvSpPr>
          <p:spPr>
            <a:xfrm>
              <a:off x="0" y="1909533"/>
              <a:ext cx="2366553" cy="6062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1"/>
                </a:lnSpc>
                <a:spcBef>
                  <a:spcPct val="0"/>
                </a:spcBef>
              </a:pPr>
              <a:r>
                <a:rPr lang="en-US" sz="1336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Office of the Campus Dean</a:t>
              </a:r>
            </a:p>
          </p:txBody>
        </p:sp>
        <p:sp>
          <p:nvSpPr>
            <p:cNvPr id="12" name="TextBox 55">
              <a:extLst>
                <a:ext uri="{FF2B5EF4-FFF2-40B4-BE49-F238E27FC236}">
                  <a16:creationId xmlns:a16="http://schemas.microsoft.com/office/drawing/2014/main" id="{1C74DCE1-D525-9986-F8D9-DD0C54594122}"/>
                </a:ext>
              </a:extLst>
            </p:cNvPr>
            <p:cNvSpPr txBox="1"/>
            <p:nvPr/>
          </p:nvSpPr>
          <p:spPr>
            <a:xfrm>
              <a:off x="2753798" y="1909533"/>
              <a:ext cx="2043539" cy="6062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1"/>
                </a:lnSpc>
                <a:spcBef>
                  <a:spcPct val="0"/>
                </a:spcBef>
              </a:pPr>
              <a:r>
                <a:rPr lang="en-US" sz="1336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Office of the Academic Affairs</a:t>
              </a:r>
            </a:p>
          </p:txBody>
        </p:sp>
        <p:sp>
          <p:nvSpPr>
            <p:cNvPr id="13" name="TextBox 56">
              <a:extLst>
                <a:ext uri="{FF2B5EF4-FFF2-40B4-BE49-F238E27FC236}">
                  <a16:creationId xmlns:a16="http://schemas.microsoft.com/office/drawing/2014/main" id="{B81B5A51-5F3B-CEBD-AEF6-E12DA4CE66C1}"/>
                </a:ext>
              </a:extLst>
            </p:cNvPr>
            <p:cNvSpPr txBox="1"/>
            <p:nvPr/>
          </p:nvSpPr>
          <p:spPr>
            <a:xfrm>
              <a:off x="5300032" y="1909533"/>
              <a:ext cx="2060694" cy="6062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1"/>
                </a:lnSpc>
                <a:spcBef>
                  <a:spcPct val="0"/>
                </a:spcBef>
              </a:pPr>
              <a:r>
                <a:rPr lang="en-US" sz="1336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Learning Resource Center</a:t>
              </a:r>
            </a:p>
          </p:txBody>
        </p:sp>
        <p:sp>
          <p:nvSpPr>
            <p:cNvPr id="14" name="TextBox 57">
              <a:extLst>
                <a:ext uri="{FF2B5EF4-FFF2-40B4-BE49-F238E27FC236}">
                  <a16:creationId xmlns:a16="http://schemas.microsoft.com/office/drawing/2014/main" id="{E5E507B2-047D-2707-DFB0-40611D8061E1}"/>
                </a:ext>
              </a:extLst>
            </p:cNvPr>
            <p:cNvSpPr txBox="1"/>
            <p:nvPr/>
          </p:nvSpPr>
          <p:spPr>
            <a:xfrm>
              <a:off x="7988008" y="1909533"/>
              <a:ext cx="1620279" cy="6062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1"/>
                </a:lnSpc>
                <a:spcBef>
                  <a:spcPct val="0"/>
                </a:spcBef>
              </a:pPr>
              <a:r>
                <a:rPr lang="en-US" sz="1336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Instructional Coordinator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"/>
          <p:cNvSpPr txBox="1"/>
          <p:nvPr/>
        </p:nvSpPr>
        <p:spPr>
          <a:xfrm>
            <a:off x="1028700" y="1722949"/>
            <a:ext cx="11268430" cy="6601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73101" marR="0" lvl="1" indent="-4572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133455"/>
              </a:buClr>
              <a:buSzPts val="2000"/>
              <a:buFont typeface="+mj-lt"/>
              <a:buAutoNum type="arabicPeriod"/>
            </a:pPr>
            <a:r>
              <a:rPr lang="en-US" sz="2000" b="1" i="0" u="none" strike="noStrike" cap="none" dirty="0">
                <a:solidFill>
                  <a:srgbClr val="133455"/>
                </a:solidFill>
                <a:latin typeface="Arial"/>
                <a:ea typeface="Arial"/>
                <a:cs typeface="Arial"/>
                <a:sym typeface="Arial"/>
              </a:rPr>
              <a:t>Pre-Health Pathway Review : </a:t>
            </a:r>
            <a:r>
              <a:rPr lang="en-US" sz="2000" b="0" i="0" u="none" strike="noStrike" cap="none" dirty="0">
                <a:solidFill>
                  <a:srgbClr val="133455"/>
                </a:solidFill>
                <a:latin typeface="Arial"/>
                <a:ea typeface="Arial"/>
                <a:cs typeface="Arial"/>
                <a:sym typeface="Arial"/>
              </a:rPr>
              <a:t>The AHEC Pre-Health Academy provided healthcare training, career exploration, and academic preparation opportunities for participating students.</a:t>
            </a:r>
            <a:endParaRPr dirty="0"/>
          </a:p>
          <a:p>
            <a:pPr marL="673101" marR="0" lvl="1" indent="-4572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133455"/>
              </a:buClr>
              <a:buSzPts val="2000"/>
              <a:buFont typeface="+mj-lt"/>
              <a:buAutoNum type="arabicPeriod"/>
            </a:pPr>
            <a:r>
              <a:rPr lang="en-US" sz="2000" b="1" i="0" u="none" strike="noStrike" cap="none" dirty="0">
                <a:solidFill>
                  <a:srgbClr val="133455"/>
                </a:solidFill>
                <a:latin typeface="Arial"/>
                <a:ea typeface="Arial"/>
                <a:cs typeface="Arial"/>
                <a:sym typeface="Arial"/>
              </a:rPr>
              <a:t>Experience Marine Field Studies :</a:t>
            </a:r>
            <a:r>
              <a:rPr lang="en-US" sz="2000" b="0" i="0" u="none" strike="noStrike" cap="none" dirty="0">
                <a:solidFill>
                  <a:srgbClr val="133455"/>
                </a:solidFill>
                <a:latin typeface="Arial"/>
                <a:ea typeface="Arial"/>
                <a:cs typeface="Arial"/>
                <a:sym typeface="Arial"/>
              </a:rPr>
              <a:t> Students gained hands-on marine science experience through reef studies, environmental observation, and sustainable aquaculture field activities.</a:t>
            </a:r>
            <a:endParaRPr dirty="0"/>
          </a:p>
          <a:p>
            <a:pPr marL="673101" marR="0" lvl="1" indent="-4572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133455"/>
              </a:buClr>
              <a:buSzPts val="2000"/>
              <a:buFont typeface="+mj-lt"/>
              <a:buAutoNum type="arabicPeriod"/>
            </a:pPr>
            <a:r>
              <a:rPr lang="en-US" sz="2000" b="1" i="0" u="none" strike="noStrike" cap="none" dirty="0">
                <a:solidFill>
                  <a:srgbClr val="133455"/>
                </a:solidFill>
                <a:latin typeface="Arial"/>
                <a:ea typeface="Arial"/>
                <a:cs typeface="Arial"/>
                <a:sym typeface="Arial"/>
              </a:rPr>
              <a:t>COM-FSM 21st Century Curriculum Project Survey Results : </a:t>
            </a:r>
            <a:r>
              <a:rPr lang="en-US" sz="2000" b="0" i="0" u="none" strike="noStrike" cap="none" dirty="0">
                <a:solidFill>
                  <a:srgbClr val="133455"/>
                </a:solidFill>
                <a:latin typeface="Arial"/>
                <a:ea typeface="Arial"/>
                <a:cs typeface="Arial"/>
                <a:sym typeface="Arial"/>
              </a:rPr>
              <a:t>Survey findings highlighted strong satisfaction, career readiness, enrollment growth, and challenges in curriculum modernization and technology integration.</a:t>
            </a:r>
            <a:endParaRPr dirty="0"/>
          </a:p>
          <a:p>
            <a:pPr marL="673101" marR="0" lvl="1" indent="-4572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133455"/>
              </a:buClr>
              <a:buSzPts val="2000"/>
              <a:buFont typeface="+mj-lt"/>
              <a:buAutoNum type="arabicPeriod"/>
            </a:pPr>
            <a:r>
              <a:rPr lang="en-US" sz="2000" b="1" i="0" u="none" strike="noStrike" cap="none" dirty="0">
                <a:solidFill>
                  <a:srgbClr val="133455"/>
                </a:solidFill>
                <a:latin typeface="Arial"/>
                <a:ea typeface="Arial"/>
                <a:cs typeface="Arial"/>
                <a:sym typeface="Arial"/>
              </a:rPr>
              <a:t>National Campus — Computer Lab Utilization Spring 2026 : </a:t>
            </a:r>
            <a:r>
              <a:rPr lang="en-US" sz="2000" b="0" i="0" u="none" strike="noStrike" cap="none" dirty="0">
                <a:solidFill>
                  <a:srgbClr val="133455"/>
                </a:solidFill>
                <a:latin typeface="Arial"/>
                <a:ea typeface="Arial"/>
                <a:cs typeface="Arial"/>
                <a:sym typeface="Arial"/>
              </a:rPr>
              <a:t>Business Lab recorded the highest student usage, while Networking Lab showed the lowest computer lab utilization during Spring 2026.</a:t>
            </a:r>
            <a:endParaRPr dirty="0"/>
          </a:p>
          <a:p>
            <a:pPr marL="673101" marR="0" lvl="1" indent="-4572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133455"/>
              </a:buClr>
              <a:buSzPts val="2000"/>
              <a:buFont typeface="+mj-lt"/>
              <a:buAutoNum type="arabicPeriod"/>
            </a:pPr>
            <a:r>
              <a:rPr lang="en-US" sz="2000" b="1" i="0" u="none" strike="noStrike" cap="none" dirty="0">
                <a:solidFill>
                  <a:srgbClr val="133455"/>
                </a:solidFill>
                <a:latin typeface="Arial"/>
                <a:ea typeface="Arial"/>
                <a:cs typeface="Arial"/>
                <a:sym typeface="Arial"/>
              </a:rPr>
              <a:t>Summer Course 2026 Face-to-Face vs Online Offerings :</a:t>
            </a:r>
            <a:r>
              <a:rPr lang="en-US" sz="2000" b="0" i="0" u="none" strike="noStrike" cap="none" dirty="0">
                <a:solidFill>
                  <a:srgbClr val="133455"/>
                </a:solidFill>
                <a:latin typeface="Arial"/>
                <a:ea typeface="Arial"/>
                <a:cs typeface="Arial"/>
                <a:sym typeface="Arial"/>
              </a:rPr>
              <a:t> Summer 2026 course offerings showed low enrollment across campuses, with face-to-face classes dominating overall student participation.</a:t>
            </a:r>
            <a:endParaRPr dirty="0"/>
          </a:p>
        </p:txBody>
      </p:sp>
      <p:grpSp>
        <p:nvGrpSpPr>
          <p:cNvPr id="240" name="Google Shape;240;p3"/>
          <p:cNvGrpSpPr/>
          <p:nvPr/>
        </p:nvGrpSpPr>
        <p:grpSpPr>
          <a:xfrm>
            <a:off x="1028700" y="256988"/>
            <a:ext cx="12376574" cy="982869"/>
            <a:chOff x="0" y="-108209"/>
            <a:chExt cx="16502100" cy="1310491"/>
          </a:xfrm>
        </p:grpSpPr>
        <p:grpSp>
          <p:nvGrpSpPr>
            <p:cNvPr id="241" name="Google Shape;241;p3"/>
            <p:cNvGrpSpPr/>
            <p:nvPr/>
          </p:nvGrpSpPr>
          <p:grpSpPr>
            <a:xfrm>
              <a:off x="396909" y="-108209"/>
              <a:ext cx="16105191" cy="1310491"/>
              <a:chOff x="0" y="-38100"/>
              <a:chExt cx="5670573" cy="461419"/>
            </a:xfrm>
          </p:grpSpPr>
          <p:sp>
            <p:nvSpPr>
              <p:cNvPr id="242" name="Google Shape;242;p3"/>
              <p:cNvSpPr/>
              <p:nvPr/>
            </p:nvSpPr>
            <p:spPr>
              <a:xfrm>
                <a:off x="0" y="0"/>
                <a:ext cx="5670573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5670573" h="423319" extrusionOk="0">
                    <a:moveTo>
                      <a:pt x="5670573" y="211659"/>
                    </a:moveTo>
                    <a:lnTo>
                      <a:pt x="5467373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5467373" y="0"/>
                    </a:lnTo>
                    <a:lnTo>
                      <a:pt x="5670573" y="211659"/>
                    </a:ln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3"/>
              <p:cNvSpPr txBox="1"/>
              <p:nvPr/>
            </p:nvSpPr>
            <p:spPr>
              <a:xfrm>
                <a:off x="114300" y="-38100"/>
                <a:ext cx="5441973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4" name="Google Shape;244;p3"/>
            <p:cNvGrpSpPr/>
            <p:nvPr/>
          </p:nvGrpSpPr>
          <p:grpSpPr>
            <a:xfrm>
              <a:off x="0" y="-108209"/>
              <a:ext cx="1576681" cy="1310491"/>
              <a:chOff x="0" y="-38100"/>
              <a:chExt cx="555143" cy="461419"/>
            </a:xfrm>
          </p:grpSpPr>
          <p:sp>
            <p:nvSpPr>
              <p:cNvPr id="245" name="Google Shape;245;p3"/>
              <p:cNvSpPr/>
              <p:nvPr/>
            </p:nvSpPr>
            <p:spPr>
              <a:xfrm>
                <a:off x="0" y="0"/>
                <a:ext cx="555143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555143" h="423319" extrusionOk="0">
                    <a:moveTo>
                      <a:pt x="555143" y="211659"/>
                    </a:moveTo>
                    <a:lnTo>
                      <a:pt x="351943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351943" y="0"/>
                    </a:lnTo>
                    <a:lnTo>
                      <a:pt x="555143" y="211659"/>
                    </a:lnTo>
                    <a:close/>
                  </a:path>
                </a:pathLst>
              </a:custGeom>
              <a:solidFill>
                <a:srgbClr val="0072C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3"/>
              <p:cNvSpPr txBox="1"/>
              <p:nvPr/>
            </p:nvSpPr>
            <p:spPr>
              <a:xfrm>
                <a:off x="114300" y="-38100"/>
                <a:ext cx="326543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7" name="Google Shape;247;p3"/>
            <p:cNvSpPr txBox="1"/>
            <p:nvPr/>
          </p:nvSpPr>
          <p:spPr>
            <a:xfrm>
              <a:off x="1576681" y="41706"/>
              <a:ext cx="14735662" cy="9387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IA_AUO_1. Provide guidance to development, delivery, and enhance quality of all instructional programs to meet high standards of quality and relevance. </a:t>
              </a:r>
              <a:endParaRPr/>
            </a:p>
          </p:txBody>
        </p:sp>
      </p:grpSp>
      <p:sp>
        <p:nvSpPr>
          <p:cNvPr id="248" name="Google Shape;248;p3"/>
          <p:cNvSpPr/>
          <p:nvPr/>
        </p:nvSpPr>
        <p:spPr>
          <a:xfrm>
            <a:off x="15072823" y="1377743"/>
            <a:ext cx="3197978" cy="2769304"/>
          </a:xfrm>
          <a:custGeom>
            <a:avLst/>
            <a:gdLst/>
            <a:ahLst/>
            <a:cxnLst/>
            <a:rect l="l" t="t" r="r" b="b"/>
            <a:pathLst>
              <a:path w="3883983" h="3363354" extrusionOk="0">
                <a:moveTo>
                  <a:pt x="2912987" y="0"/>
                </a:moveTo>
                <a:lnTo>
                  <a:pt x="970996" y="0"/>
                </a:lnTo>
                <a:lnTo>
                  <a:pt x="0" y="1681677"/>
                </a:lnTo>
                <a:lnTo>
                  <a:pt x="970996" y="3363354"/>
                </a:lnTo>
                <a:lnTo>
                  <a:pt x="2912987" y="3363354"/>
                </a:lnTo>
                <a:lnTo>
                  <a:pt x="3883983" y="1681677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0634" r="-10634" b="-503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"/>
          <p:cNvSpPr/>
          <p:nvPr/>
        </p:nvSpPr>
        <p:spPr>
          <a:xfrm>
            <a:off x="11874845" y="1556572"/>
            <a:ext cx="3197978" cy="2769304"/>
          </a:xfrm>
          <a:custGeom>
            <a:avLst/>
            <a:gdLst/>
            <a:ahLst/>
            <a:cxnLst/>
            <a:rect l="l" t="t" r="r" b="b"/>
            <a:pathLst>
              <a:path w="3883983" h="3363354" extrusionOk="0">
                <a:moveTo>
                  <a:pt x="2912987" y="0"/>
                </a:moveTo>
                <a:lnTo>
                  <a:pt x="970996" y="0"/>
                </a:lnTo>
                <a:lnTo>
                  <a:pt x="0" y="1681677"/>
                </a:lnTo>
                <a:lnTo>
                  <a:pt x="970996" y="3363354"/>
                </a:lnTo>
                <a:lnTo>
                  <a:pt x="2912987" y="3363354"/>
                </a:lnTo>
                <a:lnTo>
                  <a:pt x="3883983" y="1681677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28017" t="-130053" r="-10897" b="-13855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"/>
          <p:cNvSpPr/>
          <p:nvPr/>
        </p:nvSpPr>
        <p:spPr>
          <a:xfrm>
            <a:off x="13898193" y="8025321"/>
            <a:ext cx="2485736" cy="1350554"/>
          </a:xfrm>
          <a:custGeom>
            <a:avLst/>
            <a:gdLst/>
            <a:ahLst/>
            <a:cxnLst/>
            <a:rect l="l" t="t" r="r" b="b"/>
            <a:pathLst>
              <a:path w="2485736" h="1350554" extrusionOk="0">
                <a:moveTo>
                  <a:pt x="0" y="0"/>
                </a:moveTo>
                <a:lnTo>
                  <a:pt x="2485736" y="0"/>
                </a:lnTo>
                <a:lnTo>
                  <a:pt x="2485736" y="1350554"/>
                </a:lnTo>
                <a:lnTo>
                  <a:pt x="0" y="1350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29" b="-809"/>
            </a:stretch>
          </a:blipFill>
          <a:ln w="9525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"/>
          <p:cNvSpPr/>
          <p:nvPr/>
        </p:nvSpPr>
        <p:spPr>
          <a:xfrm>
            <a:off x="12466446" y="4766320"/>
            <a:ext cx="2485736" cy="1464010"/>
          </a:xfrm>
          <a:custGeom>
            <a:avLst/>
            <a:gdLst/>
            <a:ahLst/>
            <a:cxnLst/>
            <a:rect l="l" t="t" r="r" b="b"/>
            <a:pathLst>
              <a:path w="2485736" h="1464010" extrusionOk="0">
                <a:moveTo>
                  <a:pt x="0" y="0"/>
                </a:moveTo>
                <a:lnTo>
                  <a:pt x="2485736" y="0"/>
                </a:lnTo>
                <a:lnTo>
                  <a:pt x="2485736" y="1464010"/>
                </a:lnTo>
                <a:lnTo>
                  <a:pt x="0" y="1464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1027" b="-1027"/>
            </a:stretch>
          </a:blipFill>
          <a:ln w="9525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"/>
          <p:cNvSpPr/>
          <p:nvPr/>
        </p:nvSpPr>
        <p:spPr>
          <a:xfrm>
            <a:off x="15172541" y="4766320"/>
            <a:ext cx="2485736" cy="1464010"/>
          </a:xfrm>
          <a:custGeom>
            <a:avLst/>
            <a:gdLst/>
            <a:ahLst/>
            <a:cxnLst/>
            <a:rect l="l" t="t" r="r" b="b"/>
            <a:pathLst>
              <a:path w="2485736" h="1464010" extrusionOk="0">
                <a:moveTo>
                  <a:pt x="0" y="0"/>
                </a:moveTo>
                <a:lnTo>
                  <a:pt x="2485736" y="0"/>
                </a:lnTo>
                <a:lnTo>
                  <a:pt x="2485736" y="1464010"/>
                </a:lnTo>
                <a:lnTo>
                  <a:pt x="0" y="1464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1027" b="-1027"/>
            </a:stretch>
          </a:blipFill>
          <a:ln w="9525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"/>
          <p:cNvSpPr/>
          <p:nvPr/>
        </p:nvSpPr>
        <p:spPr>
          <a:xfrm>
            <a:off x="12466446" y="6409159"/>
            <a:ext cx="2485736" cy="1437776"/>
          </a:xfrm>
          <a:custGeom>
            <a:avLst/>
            <a:gdLst/>
            <a:ahLst/>
            <a:cxnLst/>
            <a:rect l="l" t="t" r="r" b="b"/>
            <a:pathLst>
              <a:path w="2485736" h="1437776" extrusionOk="0">
                <a:moveTo>
                  <a:pt x="0" y="0"/>
                </a:moveTo>
                <a:lnTo>
                  <a:pt x="2485736" y="0"/>
                </a:lnTo>
                <a:lnTo>
                  <a:pt x="2485736" y="1437776"/>
                </a:lnTo>
                <a:lnTo>
                  <a:pt x="0" y="1437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1958" b="-1958"/>
            </a:stretch>
          </a:blipFill>
          <a:ln w="9525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"/>
          <p:cNvSpPr/>
          <p:nvPr/>
        </p:nvSpPr>
        <p:spPr>
          <a:xfrm>
            <a:off x="15172541" y="6409159"/>
            <a:ext cx="2485736" cy="1422817"/>
          </a:xfrm>
          <a:custGeom>
            <a:avLst/>
            <a:gdLst/>
            <a:ahLst/>
            <a:cxnLst/>
            <a:rect l="l" t="t" r="r" b="b"/>
            <a:pathLst>
              <a:path w="2485736" h="1422817" extrusionOk="0">
                <a:moveTo>
                  <a:pt x="0" y="0"/>
                </a:moveTo>
                <a:lnTo>
                  <a:pt x="2485736" y="0"/>
                </a:lnTo>
                <a:lnTo>
                  <a:pt x="2485736" y="1422817"/>
                </a:lnTo>
                <a:lnTo>
                  <a:pt x="0" y="1422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2504" b="-2504"/>
            </a:stretch>
          </a:blipFill>
          <a:ln w="9525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6" name="Google Shape;259;p4">
            <a:extLst>
              <a:ext uri="{FF2B5EF4-FFF2-40B4-BE49-F238E27FC236}">
                <a16:creationId xmlns:a16="http://schemas.microsoft.com/office/drawing/2014/main" id="{E8F376B3-3929-3D7A-38A2-9457CAD0B497}"/>
              </a:ext>
            </a:extLst>
          </p:cNvPr>
          <p:cNvCxnSpPr>
            <a:cxnSpLocks/>
          </p:cNvCxnSpPr>
          <p:nvPr/>
        </p:nvCxnSpPr>
        <p:spPr>
          <a:xfrm>
            <a:off x="1002007" y="8511375"/>
            <a:ext cx="5157493" cy="0"/>
          </a:xfrm>
          <a:prstGeom prst="straightConnector1">
            <a:avLst/>
          </a:prstGeom>
          <a:noFill/>
          <a:ln w="38100" cap="flat" cmpd="sng">
            <a:solidFill>
              <a:srgbClr val="0072C4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197" name="Group 3">
            <a:extLst>
              <a:ext uri="{FF2B5EF4-FFF2-40B4-BE49-F238E27FC236}">
                <a16:creationId xmlns:a16="http://schemas.microsoft.com/office/drawing/2014/main" id="{5BE55FAE-CC35-4F6C-AB91-079B14875F50}"/>
              </a:ext>
            </a:extLst>
          </p:cNvPr>
          <p:cNvGrpSpPr/>
          <p:nvPr/>
        </p:nvGrpSpPr>
        <p:grpSpPr>
          <a:xfrm>
            <a:off x="1002007" y="8700598"/>
            <a:ext cx="4859103" cy="1272270"/>
            <a:chOff x="0" y="0"/>
            <a:chExt cx="6478805" cy="1696359"/>
          </a:xfrm>
        </p:grpSpPr>
        <p:grpSp>
          <p:nvGrpSpPr>
            <p:cNvPr id="198" name="Group 4">
              <a:extLst>
                <a:ext uri="{FF2B5EF4-FFF2-40B4-BE49-F238E27FC236}">
                  <a16:creationId xmlns:a16="http://schemas.microsoft.com/office/drawing/2014/main" id="{2818D617-3F12-1B26-FBC8-8B26A26F6970}"/>
                </a:ext>
              </a:extLst>
            </p:cNvPr>
            <p:cNvGrpSpPr/>
            <p:nvPr/>
          </p:nvGrpSpPr>
          <p:grpSpPr>
            <a:xfrm>
              <a:off x="5329688" y="0"/>
              <a:ext cx="1093610" cy="1093610"/>
              <a:chOff x="0" y="0"/>
              <a:chExt cx="812800" cy="812800"/>
            </a:xfrm>
          </p:grpSpPr>
          <p:sp>
            <p:nvSpPr>
              <p:cNvPr id="216" name="Freeform 5">
                <a:extLst>
                  <a:ext uri="{FF2B5EF4-FFF2-40B4-BE49-F238E27FC236}">
                    <a16:creationId xmlns:a16="http://schemas.microsoft.com/office/drawing/2014/main" id="{BAD42791-0772-718B-D910-C66CDA7630C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255" name="TextBox 6">
                <a:extLst>
                  <a:ext uri="{FF2B5EF4-FFF2-40B4-BE49-F238E27FC236}">
                    <a16:creationId xmlns:a16="http://schemas.microsoft.com/office/drawing/2014/main" id="{AD85C350-7192-F25F-A7A5-94BAF3E0592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99" name="Freeform 7">
              <a:extLst>
                <a:ext uri="{FF2B5EF4-FFF2-40B4-BE49-F238E27FC236}">
                  <a16:creationId xmlns:a16="http://schemas.microsoft.com/office/drawing/2014/main" id="{3CF17A95-CE1E-19DC-A5D2-CB7D5DE28614}"/>
                </a:ext>
              </a:extLst>
            </p:cNvPr>
            <p:cNvSpPr/>
            <p:nvPr/>
          </p:nvSpPr>
          <p:spPr>
            <a:xfrm>
              <a:off x="5511001" y="156234"/>
              <a:ext cx="730983" cy="786003"/>
            </a:xfrm>
            <a:custGeom>
              <a:avLst/>
              <a:gdLst/>
              <a:ahLst/>
              <a:cxnLst/>
              <a:rect l="l" t="t" r="r" b="b"/>
              <a:pathLst>
                <a:path w="730983" h="786003">
                  <a:moveTo>
                    <a:pt x="0" y="0"/>
                  </a:moveTo>
                  <a:lnTo>
                    <a:pt x="730983" y="0"/>
                  </a:lnTo>
                  <a:lnTo>
                    <a:pt x="730983" y="786002"/>
                  </a:lnTo>
                  <a:lnTo>
                    <a:pt x="0" y="78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200" name="Group 8">
              <a:extLst>
                <a:ext uri="{FF2B5EF4-FFF2-40B4-BE49-F238E27FC236}">
                  <a16:creationId xmlns:a16="http://schemas.microsoft.com/office/drawing/2014/main" id="{0C37C58A-75D7-0E75-1E73-41EAE28DD57B}"/>
                </a:ext>
              </a:extLst>
            </p:cNvPr>
            <p:cNvGrpSpPr/>
            <p:nvPr/>
          </p:nvGrpSpPr>
          <p:grpSpPr>
            <a:xfrm>
              <a:off x="3664362" y="2430"/>
              <a:ext cx="1093610" cy="1093610"/>
              <a:chOff x="0" y="0"/>
              <a:chExt cx="812800" cy="812800"/>
            </a:xfrm>
          </p:grpSpPr>
          <p:sp>
            <p:nvSpPr>
              <p:cNvPr id="214" name="Freeform 9">
                <a:extLst>
                  <a:ext uri="{FF2B5EF4-FFF2-40B4-BE49-F238E27FC236}">
                    <a16:creationId xmlns:a16="http://schemas.microsoft.com/office/drawing/2014/main" id="{3BADF4BB-8B3E-5C37-C10C-1F16CF5CF00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215" name="TextBox 10">
                <a:extLst>
                  <a:ext uri="{FF2B5EF4-FFF2-40B4-BE49-F238E27FC236}">
                    <a16:creationId xmlns:a16="http://schemas.microsoft.com/office/drawing/2014/main" id="{C6D87488-0C35-7439-F196-2C3C21F8F26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01" name="Freeform 11">
              <a:extLst>
                <a:ext uri="{FF2B5EF4-FFF2-40B4-BE49-F238E27FC236}">
                  <a16:creationId xmlns:a16="http://schemas.microsoft.com/office/drawing/2014/main" id="{7F4A3AA5-EDCC-E6DE-CFAC-E5C4CB09EAA5}"/>
                </a:ext>
              </a:extLst>
            </p:cNvPr>
            <p:cNvSpPr/>
            <p:nvPr/>
          </p:nvSpPr>
          <p:spPr>
            <a:xfrm>
              <a:off x="3797877" y="188879"/>
              <a:ext cx="784574" cy="784574"/>
            </a:xfrm>
            <a:custGeom>
              <a:avLst/>
              <a:gdLst/>
              <a:ahLst/>
              <a:cxnLst/>
              <a:rect l="l" t="t" r="r" b="b"/>
              <a:pathLst>
                <a:path w="784574" h="784574">
                  <a:moveTo>
                    <a:pt x="0" y="0"/>
                  </a:moveTo>
                  <a:lnTo>
                    <a:pt x="784575" y="0"/>
                  </a:lnTo>
                  <a:lnTo>
                    <a:pt x="784575" y="784575"/>
                  </a:lnTo>
                  <a:lnTo>
                    <a:pt x="0" y="784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202" name="Group 12">
              <a:extLst>
                <a:ext uri="{FF2B5EF4-FFF2-40B4-BE49-F238E27FC236}">
                  <a16:creationId xmlns:a16="http://schemas.microsoft.com/office/drawing/2014/main" id="{CEBA5EFD-6476-EB08-827A-051855597579}"/>
                </a:ext>
              </a:extLst>
            </p:cNvPr>
            <p:cNvGrpSpPr/>
            <p:nvPr/>
          </p:nvGrpSpPr>
          <p:grpSpPr>
            <a:xfrm>
              <a:off x="1999035" y="2430"/>
              <a:ext cx="1093610" cy="1093610"/>
              <a:chOff x="0" y="0"/>
              <a:chExt cx="812800" cy="812800"/>
            </a:xfrm>
          </p:grpSpPr>
          <p:sp>
            <p:nvSpPr>
              <p:cNvPr id="212" name="Freeform 13">
                <a:extLst>
                  <a:ext uri="{FF2B5EF4-FFF2-40B4-BE49-F238E27FC236}">
                    <a16:creationId xmlns:a16="http://schemas.microsoft.com/office/drawing/2014/main" id="{C9FC9ABE-E6ED-3D42-C7C2-0DE74886987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213" name="TextBox 14">
                <a:extLst>
                  <a:ext uri="{FF2B5EF4-FFF2-40B4-BE49-F238E27FC236}">
                    <a16:creationId xmlns:a16="http://schemas.microsoft.com/office/drawing/2014/main" id="{A1CDD53A-56BA-FB0F-1E7C-F365BA2720D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03" name="Freeform 15">
              <a:extLst>
                <a:ext uri="{FF2B5EF4-FFF2-40B4-BE49-F238E27FC236}">
                  <a16:creationId xmlns:a16="http://schemas.microsoft.com/office/drawing/2014/main" id="{1E0873E1-B440-D5CE-7788-0947752884BE}"/>
                </a:ext>
              </a:extLst>
            </p:cNvPr>
            <p:cNvSpPr/>
            <p:nvPr/>
          </p:nvSpPr>
          <p:spPr>
            <a:xfrm>
              <a:off x="2236266" y="219022"/>
              <a:ext cx="659221" cy="703169"/>
            </a:xfrm>
            <a:custGeom>
              <a:avLst/>
              <a:gdLst/>
              <a:ahLst/>
              <a:cxnLst/>
              <a:rect l="l" t="t" r="r" b="b"/>
              <a:pathLst>
                <a:path w="659221" h="703169">
                  <a:moveTo>
                    <a:pt x="0" y="0"/>
                  </a:moveTo>
                  <a:lnTo>
                    <a:pt x="659221" y="0"/>
                  </a:lnTo>
                  <a:lnTo>
                    <a:pt x="659221" y="703170"/>
                  </a:lnTo>
                  <a:lnTo>
                    <a:pt x="0" y="703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204" name="Group 16">
              <a:extLst>
                <a:ext uri="{FF2B5EF4-FFF2-40B4-BE49-F238E27FC236}">
                  <a16:creationId xmlns:a16="http://schemas.microsoft.com/office/drawing/2014/main" id="{AFEE6751-C647-25D2-8350-0091DD8635B2}"/>
                </a:ext>
              </a:extLst>
            </p:cNvPr>
            <p:cNvGrpSpPr/>
            <p:nvPr/>
          </p:nvGrpSpPr>
          <p:grpSpPr>
            <a:xfrm>
              <a:off x="276388" y="0"/>
              <a:ext cx="1093610" cy="1093610"/>
              <a:chOff x="0" y="0"/>
              <a:chExt cx="812800" cy="812800"/>
            </a:xfrm>
          </p:grpSpPr>
          <p:sp>
            <p:nvSpPr>
              <p:cNvPr id="210" name="Freeform 17">
                <a:extLst>
                  <a:ext uri="{FF2B5EF4-FFF2-40B4-BE49-F238E27FC236}">
                    <a16:creationId xmlns:a16="http://schemas.microsoft.com/office/drawing/2014/main" id="{9099D8E3-D31F-D51A-4306-74BC5B408D5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211" name="TextBox 18">
                <a:extLst>
                  <a:ext uri="{FF2B5EF4-FFF2-40B4-BE49-F238E27FC236}">
                    <a16:creationId xmlns:a16="http://schemas.microsoft.com/office/drawing/2014/main" id="{060408B7-D9DE-651C-78BE-A5215F08461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05" name="Freeform 19">
              <a:extLst>
                <a:ext uri="{FF2B5EF4-FFF2-40B4-BE49-F238E27FC236}">
                  <a16:creationId xmlns:a16="http://schemas.microsoft.com/office/drawing/2014/main" id="{BD4D4B7F-8BA0-12A5-9B25-1A9CC15D583E}"/>
                </a:ext>
              </a:extLst>
            </p:cNvPr>
            <p:cNvSpPr/>
            <p:nvPr/>
          </p:nvSpPr>
          <p:spPr>
            <a:xfrm>
              <a:off x="371499" y="107640"/>
              <a:ext cx="903387" cy="822903"/>
            </a:xfrm>
            <a:custGeom>
              <a:avLst/>
              <a:gdLst/>
              <a:ahLst/>
              <a:cxnLst/>
              <a:rect l="l" t="t" r="r" b="b"/>
              <a:pathLst>
                <a:path w="903387" h="822903">
                  <a:moveTo>
                    <a:pt x="0" y="0"/>
                  </a:moveTo>
                  <a:lnTo>
                    <a:pt x="903387" y="0"/>
                  </a:lnTo>
                  <a:lnTo>
                    <a:pt x="903387" y="822903"/>
                  </a:lnTo>
                  <a:lnTo>
                    <a:pt x="0" y="822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sp>
          <p:nvSpPr>
            <p:cNvPr id="206" name="TextBox 20">
              <a:extLst>
                <a:ext uri="{FF2B5EF4-FFF2-40B4-BE49-F238E27FC236}">
                  <a16:creationId xmlns:a16="http://schemas.microsoft.com/office/drawing/2014/main" id="{F4450266-35FB-22A8-D4BA-E9EB4CAAA9DA}"/>
                </a:ext>
              </a:extLst>
            </p:cNvPr>
            <p:cNvSpPr txBox="1"/>
            <p:nvPr/>
          </p:nvSpPr>
          <p:spPr>
            <a:xfrm>
              <a:off x="0" y="1287803"/>
              <a:ext cx="1595751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Office of the Campus Dean</a:t>
              </a:r>
            </a:p>
          </p:txBody>
        </p:sp>
        <p:sp>
          <p:nvSpPr>
            <p:cNvPr id="207" name="TextBox 21">
              <a:extLst>
                <a:ext uri="{FF2B5EF4-FFF2-40B4-BE49-F238E27FC236}">
                  <a16:creationId xmlns:a16="http://schemas.microsoft.com/office/drawing/2014/main" id="{CF7DB156-DB97-5C2C-01A6-0B72E4C9CC28}"/>
                </a:ext>
              </a:extLst>
            </p:cNvPr>
            <p:cNvSpPr txBox="1"/>
            <p:nvPr/>
          </p:nvSpPr>
          <p:spPr>
            <a:xfrm>
              <a:off x="1856868" y="1287803"/>
              <a:ext cx="1377945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Office of the Academic Affairs</a:t>
              </a:r>
            </a:p>
          </p:txBody>
        </p:sp>
        <p:sp>
          <p:nvSpPr>
            <p:cNvPr id="208" name="TextBox 22">
              <a:extLst>
                <a:ext uri="{FF2B5EF4-FFF2-40B4-BE49-F238E27FC236}">
                  <a16:creationId xmlns:a16="http://schemas.microsoft.com/office/drawing/2014/main" id="{57940B6C-90D0-1142-CD96-D2071C41EFA4}"/>
                </a:ext>
              </a:extLst>
            </p:cNvPr>
            <p:cNvSpPr txBox="1"/>
            <p:nvPr/>
          </p:nvSpPr>
          <p:spPr>
            <a:xfrm>
              <a:off x="3573777" y="1287803"/>
              <a:ext cx="1389513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Learning Resource Center</a:t>
              </a:r>
            </a:p>
          </p:txBody>
        </p:sp>
        <p:sp>
          <p:nvSpPr>
            <p:cNvPr id="209" name="TextBox 23">
              <a:extLst>
                <a:ext uri="{FF2B5EF4-FFF2-40B4-BE49-F238E27FC236}">
                  <a16:creationId xmlns:a16="http://schemas.microsoft.com/office/drawing/2014/main" id="{D5B4387B-1055-C036-4D1A-CA9068C935AD}"/>
                </a:ext>
              </a:extLst>
            </p:cNvPr>
            <p:cNvSpPr txBox="1"/>
            <p:nvPr/>
          </p:nvSpPr>
          <p:spPr>
            <a:xfrm>
              <a:off x="5386261" y="1287803"/>
              <a:ext cx="1092543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Instructional Coordinator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9" name="Google Shape;259;p4"/>
          <p:cNvCxnSpPr>
            <a:cxnSpLocks/>
          </p:cNvCxnSpPr>
          <p:nvPr/>
        </p:nvCxnSpPr>
        <p:spPr>
          <a:xfrm>
            <a:off x="1002007" y="8511375"/>
            <a:ext cx="5157493" cy="0"/>
          </a:xfrm>
          <a:prstGeom prst="straightConnector1">
            <a:avLst/>
          </a:prstGeom>
          <a:noFill/>
          <a:ln w="38100" cap="flat" cmpd="sng">
            <a:solidFill>
              <a:srgbClr val="0072C4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281" name="Google Shape;281;p4"/>
          <p:cNvGrpSpPr/>
          <p:nvPr/>
        </p:nvGrpSpPr>
        <p:grpSpPr>
          <a:xfrm>
            <a:off x="1002007" y="232975"/>
            <a:ext cx="13130452" cy="982869"/>
            <a:chOff x="0" y="-108209"/>
            <a:chExt cx="17507269" cy="1310491"/>
          </a:xfrm>
        </p:grpSpPr>
        <p:grpSp>
          <p:nvGrpSpPr>
            <p:cNvPr id="282" name="Google Shape;282;p4"/>
            <p:cNvGrpSpPr/>
            <p:nvPr/>
          </p:nvGrpSpPr>
          <p:grpSpPr>
            <a:xfrm>
              <a:off x="321001" y="-108209"/>
              <a:ext cx="17186268" cy="1310491"/>
              <a:chOff x="0" y="-38100"/>
              <a:chExt cx="6051216" cy="461419"/>
            </a:xfrm>
          </p:grpSpPr>
          <p:sp>
            <p:nvSpPr>
              <p:cNvPr id="283" name="Google Shape;283;p4"/>
              <p:cNvSpPr/>
              <p:nvPr/>
            </p:nvSpPr>
            <p:spPr>
              <a:xfrm>
                <a:off x="0" y="0"/>
                <a:ext cx="6051216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6051216" h="423319" extrusionOk="0">
                    <a:moveTo>
                      <a:pt x="6051216" y="211659"/>
                    </a:moveTo>
                    <a:lnTo>
                      <a:pt x="5848016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5848016" y="0"/>
                    </a:lnTo>
                    <a:lnTo>
                      <a:pt x="6051216" y="211659"/>
                    </a:ln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4"/>
              <p:cNvSpPr txBox="1"/>
              <p:nvPr/>
            </p:nvSpPr>
            <p:spPr>
              <a:xfrm>
                <a:off x="114300" y="-38100"/>
                <a:ext cx="5822616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5" name="Google Shape;285;p4"/>
            <p:cNvGrpSpPr/>
            <p:nvPr/>
          </p:nvGrpSpPr>
          <p:grpSpPr>
            <a:xfrm>
              <a:off x="0" y="-108209"/>
              <a:ext cx="1576681" cy="1310491"/>
              <a:chOff x="0" y="-38100"/>
              <a:chExt cx="555143" cy="461419"/>
            </a:xfrm>
          </p:grpSpPr>
          <p:sp>
            <p:nvSpPr>
              <p:cNvPr id="286" name="Google Shape;286;p4"/>
              <p:cNvSpPr/>
              <p:nvPr/>
            </p:nvSpPr>
            <p:spPr>
              <a:xfrm>
                <a:off x="0" y="0"/>
                <a:ext cx="555143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555143" h="423319" extrusionOk="0">
                    <a:moveTo>
                      <a:pt x="555143" y="211659"/>
                    </a:moveTo>
                    <a:lnTo>
                      <a:pt x="351943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351943" y="0"/>
                    </a:lnTo>
                    <a:lnTo>
                      <a:pt x="555143" y="211659"/>
                    </a:lnTo>
                    <a:close/>
                  </a:path>
                </a:pathLst>
              </a:custGeom>
              <a:solidFill>
                <a:srgbClr val="0072C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4"/>
              <p:cNvSpPr txBox="1"/>
              <p:nvPr/>
            </p:nvSpPr>
            <p:spPr>
              <a:xfrm>
                <a:off x="114300" y="-38100"/>
                <a:ext cx="326543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8" name="Google Shape;288;p4"/>
            <p:cNvSpPr txBox="1"/>
            <p:nvPr/>
          </p:nvSpPr>
          <p:spPr>
            <a:xfrm>
              <a:off x="1648362" y="40013"/>
              <a:ext cx="15496846" cy="938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u="sng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IA_AUO_2. Provide support for the efficient management and development of all library resources and collections across state campus libraries to meet diverse user needs.</a:t>
              </a:r>
              <a:endParaRPr/>
            </a:p>
          </p:txBody>
        </p:sp>
      </p:grpSp>
      <p:sp>
        <p:nvSpPr>
          <p:cNvPr id="289" name="Google Shape;289;p4"/>
          <p:cNvSpPr txBox="1"/>
          <p:nvPr/>
        </p:nvSpPr>
        <p:spPr>
          <a:xfrm>
            <a:off x="1143729" y="1450278"/>
            <a:ext cx="8559071" cy="490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5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45" b="1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Highlights</a:t>
            </a:r>
            <a:endParaRPr dirty="0">
              <a:latin typeface="+mn-lt"/>
            </a:endParaRPr>
          </a:p>
          <a:p>
            <a:pPr marL="463269" marR="0" lvl="1" indent="-231635" algn="l" rtl="0">
              <a:lnSpc>
                <a:spcPct val="165034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2145"/>
              <a:buFont typeface="Arial"/>
              <a:buChar char="•"/>
            </a:pPr>
            <a:r>
              <a:rPr lang="en-US" sz="2145" b="0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The LRC strengthened library services through collection recovery, facility </a:t>
            </a:r>
            <a:r>
              <a:rPr lang="en-US" sz="2200" b="0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improvements</a:t>
            </a:r>
            <a:r>
              <a:rPr lang="en-US" sz="2145" b="0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, student outreach, </a:t>
            </a:r>
            <a:r>
              <a:rPr lang="en-US" sz="2000" dirty="0">
                <a:solidFill>
                  <a:srgbClr val="133455"/>
                </a:solidFill>
                <a:latin typeface="+mn-lt"/>
                <a:sym typeface="Poppins"/>
              </a:rPr>
              <a:t>regional</a:t>
            </a:r>
            <a:r>
              <a:rPr lang="en-US" sz="2145" b="0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 partnerships, and staff recognition initiatives.</a:t>
            </a:r>
            <a:endParaRPr dirty="0">
              <a:latin typeface="+mn-lt"/>
            </a:endParaRPr>
          </a:p>
          <a:p>
            <a:pPr marL="0" marR="0" lvl="0" indent="0" algn="l" rtl="0">
              <a:lnSpc>
                <a:spcPct val="16503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45" dirty="0">
              <a:solidFill>
                <a:srgbClr val="113B70"/>
              </a:solidFill>
              <a:latin typeface="+mn-lt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65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45" b="1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Collection Development</a:t>
            </a:r>
            <a:endParaRPr dirty="0">
              <a:latin typeface="+mn-lt"/>
            </a:endParaRPr>
          </a:p>
          <a:p>
            <a:pPr marL="463269" marR="0" lvl="1" indent="-231635" algn="l" rtl="0">
              <a:lnSpc>
                <a:spcPct val="165034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2145"/>
              <a:buFont typeface="Arial"/>
              <a:buChar char="•"/>
            </a:pPr>
            <a:r>
              <a:rPr lang="en-US" sz="2145" b="0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Library acquisitions and inventory recovery efforts expanded educational resources and improved access to updated learning materials system-wide.</a:t>
            </a:r>
            <a:endParaRPr dirty="0">
              <a:latin typeface="+mn-lt"/>
            </a:endParaRPr>
          </a:p>
        </p:txBody>
      </p:sp>
      <p:sp>
        <p:nvSpPr>
          <p:cNvPr id="290" name="Google Shape;290;p4"/>
          <p:cNvSpPr/>
          <p:nvPr/>
        </p:nvSpPr>
        <p:spPr>
          <a:xfrm>
            <a:off x="9838633" y="1741751"/>
            <a:ext cx="6611693" cy="3557096"/>
          </a:xfrm>
          <a:custGeom>
            <a:avLst/>
            <a:gdLst/>
            <a:ahLst/>
            <a:cxnLst/>
            <a:rect l="l" t="t" r="r" b="b"/>
            <a:pathLst>
              <a:path w="6622724" h="1991651" extrusionOk="0">
                <a:moveTo>
                  <a:pt x="0" y="0"/>
                </a:moveTo>
                <a:lnTo>
                  <a:pt x="6622725" y="0"/>
                </a:lnTo>
                <a:lnTo>
                  <a:pt x="6622725" y="1991651"/>
                </a:lnTo>
                <a:lnTo>
                  <a:pt x="0" y="19916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 w="9525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4"/>
          <p:cNvSpPr/>
          <p:nvPr/>
        </p:nvSpPr>
        <p:spPr>
          <a:xfrm>
            <a:off x="9844903" y="5143500"/>
            <a:ext cx="6605424" cy="3557096"/>
          </a:xfrm>
          <a:custGeom>
            <a:avLst/>
            <a:gdLst/>
            <a:ahLst/>
            <a:cxnLst/>
            <a:rect l="l" t="t" r="r" b="b"/>
            <a:pathLst>
              <a:path w="6605424" h="2020483" extrusionOk="0">
                <a:moveTo>
                  <a:pt x="0" y="0"/>
                </a:moveTo>
                <a:lnTo>
                  <a:pt x="6605424" y="0"/>
                </a:lnTo>
                <a:lnTo>
                  <a:pt x="6605424" y="2020483"/>
                </a:lnTo>
                <a:lnTo>
                  <a:pt x="0" y="2020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 w="9525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" name="Group 3">
            <a:extLst>
              <a:ext uri="{FF2B5EF4-FFF2-40B4-BE49-F238E27FC236}">
                <a16:creationId xmlns:a16="http://schemas.microsoft.com/office/drawing/2014/main" id="{E261AA29-1CE7-6B23-2C1C-B3DC69B9B780}"/>
              </a:ext>
            </a:extLst>
          </p:cNvPr>
          <p:cNvGrpSpPr/>
          <p:nvPr/>
        </p:nvGrpSpPr>
        <p:grpSpPr>
          <a:xfrm>
            <a:off x="1002007" y="8700598"/>
            <a:ext cx="4859103" cy="1272270"/>
            <a:chOff x="0" y="0"/>
            <a:chExt cx="6478805" cy="1696359"/>
          </a:xfrm>
        </p:grpSpPr>
        <p:grpSp>
          <p:nvGrpSpPr>
            <p:cNvPr id="28" name="Group 4">
              <a:extLst>
                <a:ext uri="{FF2B5EF4-FFF2-40B4-BE49-F238E27FC236}">
                  <a16:creationId xmlns:a16="http://schemas.microsoft.com/office/drawing/2014/main" id="{5A9634D0-0C6C-DF82-FADA-3DE1124BA380}"/>
                </a:ext>
              </a:extLst>
            </p:cNvPr>
            <p:cNvGrpSpPr/>
            <p:nvPr/>
          </p:nvGrpSpPr>
          <p:grpSpPr>
            <a:xfrm>
              <a:off x="5329688" y="0"/>
              <a:ext cx="1093610" cy="1093610"/>
              <a:chOff x="0" y="0"/>
              <a:chExt cx="812800" cy="812800"/>
            </a:xfrm>
          </p:grpSpPr>
          <p:sp>
            <p:nvSpPr>
              <p:cNvPr id="46" name="Freeform 5">
                <a:extLst>
                  <a:ext uri="{FF2B5EF4-FFF2-40B4-BE49-F238E27FC236}">
                    <a16:creationId xmlns:a16="http://schemas.microsoft.com/office/drawing/2014/main" id="{30ECF1A1-8FCA-8BDE-2BD4-DD263AA13F8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47" name="TextBox 6">
                <a:extLst>
                  <a:ext uri="{FF2B5EF4-FFF2-40B4-BE49-F238E27FC236}">
                    <a16:creationId xmlns:a16="http://schemas.microsoft.com/office/drawing/2014/main" id="{C8FAFD42-7383-1AE0-20C0-76C4C5FBCD25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420CAD1D-0840-47CD-20B3-7168F566F044}"/>
                </a:ext>
              </a:extLst>
            </p:cNvPr>
            <p:cNvSpPr/>
            <p:nvPr/>
          </p:nvSpPr>
          <p:spPr>
            <a:xfrm>
              <a:off x="5511001" y="156234"/>
              <a:ext cx="730983" cy="786003"/>
            </a:xfrm>
            <a:custGeom>
              <a:avLst/>
              <a:gdLst/>
              <a:ahLst/>
              <a:cxnLst/>
              <a:rect l="l" t="t" r="r" b="b"/>
              <a:pathLst>
                <a:path w="730983" h="786003">
                  <a:moveTo>
                    <a:pt x="0" y="0"/>
                  </a:moveTo>
                  <a:lnTo>
                    <a:pt x="730983" y="0"/>
                  </a:lnTo>
                  <a:lnTo>
                    <a:pt x="730983" y="786002"/>
                  </a:lnTo>
                  <a:lnTo>
                    <a:pt x="0" y="78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30" name="Group 8">
              <a:extLst>
                <a:ext uri="{FF2B5EF4-FFF2-40B4-BE49-F238E27FC236}">
                  <a16:creationId xmlns:a16="http://schemas.microsoft.com/office/drawing/2014/main" id="{CB713DFB-9ECF-3D6C-C0DC-3157E1FA3364}"/>
                </a:ext>
              </a:extLst>
            </p:cNvPr>
            <p:cNvGrpSpPr/>
            <p:nvPr/>
          </p:nvGrpSpPr>
          <p:grpSpPr>
            <a:xfrm>
              <a:off x="3664362" y="2430"/>
              <a:ext cx="1093610" cy="1093610"/>
              <a:chOff x="0" y="0"/>
              <a:chExt cx="812800" cy="812800"/>
            </a:xfrm>
          </p:grpSpPr>
          <p:sp>
            <p:nvSpPr>
              <p:cNvPr id="44" name="Freeform 9">
                <a:extLst>
                  <a:ext uri="{FF2B5EF4-FFF2-40B4-BE49-F238E27FC236}">
                    <a16:creationId xmlns:a16="http://schemas.microsoft.com/office/drawing/2014/main" id="{CA906761-FB1F-AFED-E10F-FC6B0795B3E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45" name="TextBox 10">
                <a:extLst>
                  <a:ext uri="{FF2B5EF4-FFF2-40B4-BE49-F238E27FC236}">
                    <a16:creationId xmlns:a16="http://schemas.microsoft.com/office/drawing/2014/main" id="{1CC73543-49D0-A59D-6376-A189CE5A7F5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474955FE-48D3-063F-F63D-EECB8BBA00C2}"/>
                </a:ext>
              </a:extLst>
            </p:cNvPr>
            <p:cNvSpPr/>
            <p:nvPr/>
          </p:nvSpPr>
          <p:spPr>
            <a:xfrm>
              <a:off x="3797877" y="188879"/>
              <a:ext cx="784574" cy="784574"/>
            </a:xfrm>
            <a:custGeom>
              <a:avLst/>
              <a:gdLst/>
              <a:ahLst/>
              <a:cxnLst/>
              <a:rect l="l" t="t" r="r" b="b"/>
              <a:pathLst>
                <a:path w="784574" h="784574">
                  <a:moveTo>
                    <a:pt x="0" y="0"/>
                  </a:moveTo>
                  <a:lnTo>
                    <a:pt x="784575" y="0"/>
                  </a:lnTo>
                  <a:lnTo>
                    <a:pt x="784575" y="784575"/>
                  </a:lnTo>
                  <a:lnTo>
                    <a:pt x="0" y="784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32" name="Group 12">
              <a:extLst>
                <a:ext uri="{FF2B5EF4-FFF2-40B4-BE49-F238E27FC236}">
                  <a16:creationId xmlns:a16="http://schemas.microsoft.com/office/drawing/2014/main" id="{760C561C-36DC-74A4-7DD7-3D437E9BA8CC}"/>
                </a:ext>
              </a:extLst>
            </p:cNvPr>
            <p:cNvGrpSpPr/>
            <p:nvPr/>
          </p:nvGrpSpPr>
          <p:grpSpPr>
            <a:xfrm>
              <a:off x="1999035" y="2430"/>
              <a:ext cx="1093610" cy="1093610"/>
              <a:chOff x="0" y="0"/>
              <a:chExt cx="812800" cy="812800"/>
            </a:xfrm>
          </p:grpSpPr>
          <p:sp>
            <p:nvSpPr>
              <p:cNvPr id="42" name="Freeform 13">
                <a:extLst>
                  <a:ext uri="{FF2B5EF4-FFF2-40B4-BE49-F238E27FC236}">
                    <a16:creationId xmlns:a16="http://schemas.microsoft.com/office/drawing/2014/main" id="{942BA881-83B2-83C6-166B-392DF75ADF6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43" name="TextBox 14">
                <a:extLst>
                  <a:ext uri="{FF2B5EF4-FFF2-40B4-BE49-F238E27FC236}">
                    <a16:creationId xmlns:a16="http://schemas.microsoft.com/office/drawing/2014/main" id="{B52084C3-4DE7-90AE-9CC0-691FE55565D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975B1A12-386D-51B0-F496-5FE62068CEA1}"/>
                </a:ext>
              </a:extLst>
            </p:cNvPr>
            <p:cNvSpPr/>
            <p:nvPr/>
          </p:nvSpPr>
          <p:spPr>
            <a:xfrm>
              <a:off x="2236266" y="219022"/>
              <a:ext cx="659221" cy="703169"/>
            </a:xfrm>
            <a:custGeom>
              <a:avLst/>
              <a:gdLst/>
              <a:ahLst/>
              <a:cxnLst/>
              <a:rect l="l" t="t" r="r" b="b"/>
              <a:pathLst>
                <a:path w="659221" h="703169">
                  <a:moveTo>
                    <a:pt x="0" y="0"/>
                  </a:moveTo>
                  <a:lnTo>
                    <a:pt x="659221" y="0"/>
                  </a:lnTo>
                  <a:lnTo>
                    <a:pt x="659221" y="703170"/>
                  </a:lnTo>
                  <a:lnTo>
                    <a:pt x="0" y="703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34" name="Group 16">
              <a:extLst>
                <a:ext uri="{FF2B5EF4-FFF2-40B4-BE49-F238E27FC236}">
                  <a16:creationId xmlns:a16="http://schemas.microsoft.com/office/drawing/2014/main" id="{ACA3219D-7EFA-0C4D-B370-CD32EFEFAEE0}"/>
                </a:ext>
              </a:extLst>
            </p:cNvPr>
            <p:cNvGrpSpPr/>
            <p:nvPr/>
          </p:nvGrpSpPr>
          <p:grpSpPr>
            <a:xfrm>
              <a:off x="276388" y="0"/>
              <a:ext cx="1093610" cy="1093610"/>
              <a:chOff x="0" y="0"/>
              <a:chExt cx="812800" cy="812800"/>
            </a:xfrm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18DC00E2-56F7-28FF-2B87-670C6B3F0A6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41" name="TextBox 18">
                <a:extLst>
                  <a:ext uri="{FF2B5EF4-FFF2-40B4-BE49-F238E27FC236}">
                    <a16:creationId xmlns:a16="http://schemas.microsoft.com/office/drawing/2014/main" id="{3C43770C-FFF6-6F2E-8DDC-5ACD380CA75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627F16B5-70B6-E841-995C-A81F77CCFCE7}"/>
                </a:ext>
              </a:extLst>
            </p:cNvPr>
            <p:cNvSpPr/>
            <p:nvPr/>
          </p:nvSpPr>
          <p:spPr>
            <a:xfrm>
              <a:off x="371499" y="107640"/>
              <a:ext cx="903387" cy="822903"/>
            </a:xfrm>
            <a:custGeom>
              <a:avLst/>
              <a:gdLst/>
              <a:ahLst/>
              <a:cxnLst/>
              <a:rect l="l" t="t" r="r" b="b"/>
              <a:pathLst>
                <a:path w="903387" h="822903">
                  <a:moveTo>
                    <a:pt x="0" y="0"/>
                  </a:moveTo>
                  <a:lnTo>
                    <a:pt x="903387" y="0"/>
                  </a:lnTo>
                  <a:lnTo>
                    <a:pt x="903387" y="822903"/>
                  </a:lnTo>
                  <a:lnTo>
                    <a:pt x="0" y="822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sp>
          <p:nvSpPr>
            <p:cNvPr id="36" name="TextBox 20">
              <a:extLst>
                <a:ext uri="{FF2B5EF4-FFF2-40B4-BE49-F238E27FC236}">
                  <a16:creationId xmlns:a16="http://schemas.microsoft.com/office/drawing/2014/main" id="{83560F5B-C781-EA3F-77AC-2C3355A16417}"/>
                </a:ext>
              </a:extLst>
            </p:cNvPr>
            <p:cNvSpPr txBox="1"/>
            <p:nvPr/>
          </p:nvSpPr>
          <p:spPr>
            <a:xfrm>
              <a:off x="0" y="1287803"/>
              <a:ext cx="1595751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Office of the Campus Dean</a:t>
              </a:r>
            </a:p>
          </p:txBody>
        </p:sp>
        <p:sp>
          <p:nvSpPr>
            <p:cNvPr id="37" name="TextBox 21">
              <a:extLst>
                <a:ext uri="{FF2B5EF4-FFF2-40B4-BE49-F238E27FC236}">
                  <a16:creationId xmlns:a16="http://schemas.microsoft.com/office/drawing/2014/main" id="{1A1DA543-ADFC-0165-62EF-1DEDE4294BE9}"/>
                </a:ext>
              </a:extLst>
            </p:cNvPr>
            <p:cNvSpPr txBox="1"/>
            <p:nvPr/>
          </p:nvSpPr>
          <p:spPr>
            <a:xfrm>
              <a:off x="1856868" y="1287803"/>
              <a:ext cx="1377945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Office of the Academic Affairs</a:t>
              </a:r>
            </a:p>
          </p:txBody>
        </p:sp>
        <p:sp>
          <p:nvSpPr>
            <p:cNvPr id="38" name="TextBox 22">
              <a:extLst>
                <a:ext uri="{FF2B5EF4-FFF2-40B4-BE49-F238E27FC236}">
                  <a16:creationId xmlns:a16="http://schemas.microsoft.com/office/drawing/2014/main" id="{D87B81F0-4771-5689-94F2-C935F327062D}"/>
                </a:ext>
              </a:extLst>
            </p:cNvPr>
            <p:cNvSpPr txBox="1"/>
            <p:nvPr/>
          </p:nvSpPr>
          <p:spPr>
            <a:xfrm>
              <a:off x="3573777" y="1287803"/>
              <a:ext cx="1389513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Learning Resource Center</a:t>
              </a: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0C4DC9A9-68AE-DF6E-F4F7-D6C227A9F433}"/>
                </a:ext>
              </a:extLst>
            </p:cNvPr>
            <p:cNvSpPr txBox="1"/>
            <p:nvPr/>
          </p:nvSpPr>
          <p:spPr>
            <a:xfrm>
              <a:off x="5386261" y="1287803"/>
              <a:ext cx="1092543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Instructional Coordinator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"/>
          <p:cNvSpPr txBox="1"/>
          <p:nvPr/>
        </p:nvSpPr>
        <p:spPr>
          <a:xfrm>
            <a:off x="995447" y="1304134"/>
            <a:ext cx="13531344" cy="279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7489" marR="0" lvl="1" algn="l" rtl="0">
              <a:lnSpc>
                <a:spcPct val="165029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2199"/>
            </a:pPr>
            <a:r>
              <a:rPr lang="en-US" sz="2200" b="1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1. Stackable Credentials Workshop and Evaluation: Four Modules - </a:t>
            </a:r>
            <a:r>
              <a:rPr lang="en-US" sz="2200" b="0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The workshop covered foundations, introduction, benefits and industry alignment, and implementation strategies for stackable credentials at COM-FSM.</a:t>
            </a:r>
            <a:endParaRPr sz="2200" dirty="0">
              <a:latin typeface="+mn-lt"/>
            </a:endParaRPr>
          </a:p>
          <a:p>
            <a:pPr marL="580389" marR="0" lvl="1" indent="-342900" algn="l" rtl="0">
              <a:lnSpc>
                <a:spcPct val="165029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2199"/>
              <a:buFont typeface="Wingdings" pitchFamily="2" charset="2"/>
              <a:buChar char="Ø"/>
            </a:pPr>
            <a:r>
              <a:rPr lang="en-US" sz="2200" b="1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Evaluation:</a:t>
            </a:r>
            <a:r>
              <a:rPr lang="en-US" sz="2200" b="0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 Participants reported strong satisfaction, improved understanding, and increased confidence applying stackable credential concepts within institutional practices.</a:t>
            </a:r>
            <a:endParaRPr sz="2200" dirty="0">
              <a:latin typeface="+mn-lt"/>
            </a:endParaRPr>
          </a:p>
        </p:txBody>
      </p:sp>
      <p:grpSp>
        <p:nvGrpSpPr>
          <p:cNvPr id="318" name="Google Shape;318;p5"/>
          <p:cNvGrpSpPr/>
          <p:nvPr/>
        </p:nvGrpSpPr>
        <p:grpSpPr>
          <a:xfrm>
            <a:off x="1028700" y="260539"/>
            <a:ext cx="12941362" cy="982869"/>
            <a:chOff x="0" y="-108209"/>
            <a:chExt cx="17255149" cy="1310491"/>
          </a:xfrm>
        </p:grpSpPr>
        <p:grpSp>
          <p:nvGrpSpPr>
            <p:cNvPr id="319" name="Google Shape;319;p5"/>
            <p:cNvGrpSpPr/>
            <p:nvPr/>
          </p:nvGrpSpPr>
          <p:grpSpPr>
            <a:xfrm>
              <a:off x="249320" y="-108209"/>
              <a:ext cx="17005829" cy="1310491"/>
              <a:chOff x="0" y="-38100"/>
              <a:chExt cx="5987684" cy="461419"/>
            </a:xfrm>
          </p:grpSpPr>
          <p:sp>
            <p:nvSpPr>
              <p:cNvPr id="320" name="Google Shape;320;p5"/>
              <p:cNvSpPr/>
              <p:nvPr/>
            </p:nvSpPr>
            <p:spPr>
              <a:xfrm>
                <a:off x="0" y="0"/>
                <a:ext cx="5987684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5987684" h="423319" extrusionOk="0">
                    <a:moveTo>
                      <a:pt x="5987684" y="211659"/>
                    </a:moveTo>
                    <a:lnTo>
                      <a:pt x="5784484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5784484" y="0"/>
                    </a:lnTo>
                    <a:lnTo>
                      <a:pt x="5987684" y="211659"/>
                    </a:ln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5"/>
              <p:cNvSpPr txBox="1"/>
              <p:nvPr/>
            </p:nvSpPr>
            <p:spPr>
              <a:xfrm>
                <a:off x="114300" y="-38100"/>
                <a:ext cx="5759084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2" name="Google Shape;322;p5"/>
            <p:cNvGrpSpPr/>
            <p:nvPr/>
          </p:nvGrpSpPr>
          <p:grpSpPr>
            <a:xfrm>
              <a:off x="0" y="-108209"/>
              <a:ext cx="1576681" cy="1310491"/>
              <a:chOff x="0" y="-38100"/>
              <a:chExt cx="555143" cy="461419"/>
            </a:xfrm>
          </p:grpSpPr>
          <p:sp>
            <p:nvSpPr>
              <p:cNvPr id="323" name="Google Shape;323;p5"/>
              <p:cNvSpPr/>
              <p:nvPr/>
            </p:nvSpPr>
            <p:spPr>
              <a:xfrm>
                <a:off x="0" y="0"/>
                <a:ext cx="555143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555143" h="423319" extrusionOk="0">
                    <a:moveTo>
                      <a:pt x="555143" y="211659"/>
                    </a:moveTo>
                    <a:lnTo>
                      <a:pt x="351943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351943" y="0"/>
                    </a:lnTo>
                    <a:lnTo>
                      <a:pt x="555143" y="211659"/>
                    </a:lnTo>
                    <a:close/>
                  </a:path>
                </a:pathLst>
              </a:custGeom>
              <a:solidFill>
                <a:srgbClr val="0072C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5"/>
              <p:cNvSpPr txBox="1"/>
              <p:nvPr/>
            </p:nvSpPr>
            <p:spPr>
              <a:xfrm>
                <a:off x="114300" y="-38100"/>
                <a:ext cx="326543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5" name="Google Shape;325;p5"/>
            <p:cNvSpPr txBox="1"/>
            <p:nvPr/>
          </p:nvSpPr>
          <p:spPr>
            <a:xfrm>
              <a:off x="1648362" y="4589"/>
              <a:ext cx="14031549" cy="938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IA_AUO_3. Provide support for ongoing professional development to enhance instructional effectiveness and learning support services.</a:t>
              </a:r>
              <a:endParaRPr/>
            </a:p>
          </p:txBody>
        </p:sp>
      </p:grpSp>
      <p:sp>
        <p:nvSpPr>
          <p:cNvPr id="326" name="Google Shape;326;p5"/>
          <p:cNvSpPr txBox="1"/>
          <p:nvPr/>
        </p:nvSpPr>
        <p:spPr>
          <a:xfrm>
            <a:off x="925909" y="3949138"/>
            <a:ext cx="17095391" cy="3351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7489" marR="0" lvl="1" algn="l" rtl="0">
              <a:lnSpc>
                <a:spcPct val="165029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2199"/>
            </a:pPr>
            <a:r>
              <a:rPr lang="en-US" sz="2200" b="1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2. Nursing and Midwifery Strategic Planning Workshop - </a:t>
            </a:r>
            <a:r>
              <a:rPr lang="en-US" sz="2200" b="0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Nursing faculty participated in regional discussions focused on strengthening healthcare workforce development and nursing education strategies.</a:t>
            </a:r>
            <a:endParaRPr sz="2200" dirty="0">
              <a:latin typeface="+mn-lt"/>
            </a:endParaRPr>
          </a:p>
          <a:p>
            <a:pPr marL="580389" marR="0" lvl="1" indent="-342900" algn="l" rtl="0">
              <a:lnSpc>
                <a:spcPct val="165029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2199"/>
              <a:buFont typeface="Wingdings" pitchFamily="2" charset="2"/>
              <a:buChar char="Ø"/>
            </a:pPr>
            <a:r>
              <a:rPr lang="en-US" sz="2200" b="1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Key Recommendations and Outputs</a:t>
            </a:r>
            <a:r>
              <a:rPr lang="en-US" sz="2200" b="0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 - Discussions emphasized workforce planning, curriculum updates, internship programs, standardized training, and long-term healthcare sustainability initiatives.</a:t>
            </a:r>
            <a:endParaRPr sz="2200" dirty="0">
              <a:latin typeface="+mn-lt"/>
            </a:endParaRPr>
          </a:p>
          <a:p>
            <a:pPr marL="580389" marR="0" lvl="1" indent="-342900" algn="l" rtl="0">
              <a:lnSpc>
                <a:spcPct val="165029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2199"/>
              <a:buFont typeface="Wingdings" pitchFamily="2" charset="2"/>
              <a:buChar char="Ø"/>
            </a:pPr>
            <a:r>
              <a:rPr lang="en-US" sz="2200" b="1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Collaboration and Leadership - </a:t>
            </a:r>
            <a:r>
              <a:rPr lang="en-US" sz="2200" b="0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The workshop strengthened collaboration among healthcare institutions, government agencies, educators, and nursing leaders across the Federated States of Micronesia.</a:t>
            </a:r>
            <a:endParaRPr sz="2200" dirty="0">
              <a:latin typeface="+mn-lt"/>
            </a:endParaRPr>
          </a:p>
        </p:txBody>
      </p:sp>
      <p:sp>
        <p:nvSpPr>
          <p:cNvPr id="327" name="Google Shape;327;p5">
            <a:hlinkClick r:id="rId3"/>
          </p:cNvPr>
          <p:cNvSpPr/>
          <p:nvPr/>
        </p:nvSpPr>
        <p:spPr>
          <a:xfrm>
            <a:off x="14526791" y="913066"/>
            <a:ext cx="2798660" cy="3069055"/>
          </a:xfrm>
          <a:custGeom>
            <a:avLst/>
            <a:gdLst/>
            <a:ahLst/>
            <a:cxnLst/>
            <a:rect l="l" t="t" r="r" b="b"/>
            <a:pathLst>
              <a:path w="2352906" h="3040912" extrusionOk="0">
                <a:moveTo>
                  <a:pt x="0" y="0"/>
                </a:moveTo>
                <a:lnTo>
                  <a:pt x="2352906" y="0"/>
                </a:lnTo>
                <a:lnTo>
                  <a:pt x="2352906" y="3040912"/>
                </a:lnTo>
                <a:lnTo>
                  <a:pt x="0" y="3040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 w="9525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5"/>
          <p:cNvSpPr/>
          <p:nvPr/>
        </p:nvSpPr>
        <p:spPr>
          <a:xfrm>
            <a:off x="14203957" y="6928974"/>
            <a:ext cx="3378770" cy="2804630"/>
          </a:xfrm>
          <a:custGeom>
            <a:avLst/>
            <a:gdLst/>
            <a:ahLst/>
            <a:cxnLst/>
            <a:rect l="l" t="t" r="r" b="b"/>
            <a:pathLst>
              <a:path w="4135247" h="3432562" extrusionOk="0">
                <a:moveTo>
                  <a:pt x="3101435" y="0"/>
                </a:moveTo>
                <a:lnTo>
                  <a:pt x="1033812" y="0"/>
                </a:lnTo>
                <a:lnTo>
                  <a:pt x="0" y="1716281"/>
                </a:lnTo>
                <a:lnTo>
                  <a:pt x="1033812" y="3432562"/>
                </a:lnTo>
                <a:lnTo>
                  <a:pt x="3101435" y="3432562"/>
                </a:lnTo>
                <a:lnTo>
                  <a:pt x="4135247" y="1716281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9498" r="-3638" b="-249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5"/>
          <p:cNvSpPr/>
          <p:nvPr/>
        </p:nvSpPr>
        <p:spPr>
          <a:xfrm>
            <a:off x="10081580" y="6962550"/>
            <a:ext cx="3378770" cy="2804630"/>
          </a:xfrm>
          <a:custGeom>
            <a:avLst/>
            <a:gdLst/>
            <a:ahLst/>
            <a:cxnLst/>
            <a:rect l="l" t="t" r="r" b="b"/>
            <a:pathLst>
              <a:path w="4135247" h="3432562" extrusionOk="0">
                <a:moveTo>
                  <a:pt x="3101435" y="0"/>
                </a:moveTo>
                <a:lnTo>
                  <a:pt x="1033812" y="0"/>
                </a:lnTo>
                <a:lnTo>
                  <a:pt x="0" y="1716281"/>
                </a:lnTo>
                <a:lnTo>
                  <a:pt x="1033812" y="3432562"/>
                </a:lnTo>
                <a:lnTo>
                  <a:pt x="3101435" y="3432562"/>
                </a:lnTo>
                <a:lnTo>
                  <a:pt x="4135247" y="1716281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44921" r="-38798" b="-1710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Google Shape;259;p4">
            <a:extLst>
              <a:ext uri="{FF2B5EF4-FFF2-40B4-BE49-F238E27FC236}">
                <a16:creationId xmlns:a16="http://schemas.microsoft.com/office/drawing/2014/main" id="{3E7D2BE0-DFE6-A289-53B0-CB06579FC8BD}"/>
              </a:ext>
            </a:extLst>
          </p:cNvPr>
          <p:cNvCxnSpPr>
            <a:cxnSpLocks/>
          </p:cNvCxnSpPr>
          <p:nvPr/>
        </p:nvCxnSpPr>
        <p:spPr>
          <a:xfrm>
            <a:off x="1002007" y="8511375"/>
            <a:ext cx="5157493" cy="0"/>
          </a:xfrm>
          <a:prstGeom prst="straightConnector1">
            <a:avLst/>
          </a:prstGeom>
          <a:noFill/>
          <a:ln w="38100" cap="flat" cmpd="sng">
            <a:solidFill>
              <a:srgbClr val="0072C4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26" name="Group 3">
            <a:extLst>
              <a:ext uri="{FF2B5EF4-FFF2-40B4-BE49-F238E27FC236}">
                <a16:creationId xmlns:a16="http://schemas.microsoft.com/office/drawing/2014/main" id="{6D8F2109-5A9B-6638-0F73-79635386903E}"/>
              </a:ext>
            </a:extLst>
          </p:cNvPr>
          <p:cNvGrpSpPr/>
          <p:nvPr/>
        </p:nvGrpSpPr>
        <p:grpSpPr>
          <a:xfrm>
            <a:off x="1002007" y="8700598"/>
            <a:ext cx="4859103" cy="1272270"/>
            <a:chOff x="0" y="0"/>
            <a:chExt cx="6478805" cy="1696359"/>
          </a:xfrm>
        </p:grpSpPr>
        <p:grpSp>
          <p:nvGrpSpPr>
            <p:cNvPr id="27" name="Group 4">
              <a:extLst>
                <a:ext uri="{FF2B5EF4-FFF2-40B4-BE49-F238E27FC236}">
                  <a16:creationId xmlns:a16="http://schemas.microsoft.com/office/drawing/2014/main" id="{8B0BC3C4-BAF1-1FA5-1D81-D756431C3C7B}"/>
                </a:ext>
              </a:extLst>
            </p:cNvPr>
            <p:cNvGrpSpPr/>
            <p:nvPr/>
          </p:nvGrpSpPr>
          <p:grpSpPr>
            <a:xfrm>
              <a:off x="5329688" y="0"/>
              <a:ext cx="1093610" cy="1093610"/>
              <a:chOff x="0" y="0"/>
              <a:chExt cx="812800" cy="812800"/>
            </a:xfrm>
          </p:grpSpPr>
          <p:sp>
            <p:nvSpPr>
              <p:cNvPr id="45" name="Freeform 5">
                <a:extLst>
                  <a:ext uri="{FF2B5EF4-FFF2-40B4-BE49-F238E27FC236}">
                    <a16:creationId xmlns:a16="http://schemas.microsoft.com/office/drawing/2014/main" id="{607DD75E-47BF-5372-F31A-18DC650E53E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46" name="TextBox 6">
                <a:extLst>
                  <a:ext uri="{FF2B5EF4-FFF2-40B4-BE49-F238E27FC236}">
                    <a16:creationId xmlns:a16="http://schemas.microsoft.com/office/drawing/2014/main" id="{993F27F2-6F8A-8B94-2CC3-708134064AF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95A76BE-999F-C54A-7279-9F874BE878FB}"/>
                </a:ext>
              </a:extLst>
            </p:cNvPr>
            <p:cNvSpPr/>
            <p:nvPr/>
          </p:nvSpPr>
          <p:spPr>
            <a:xfrm>
              <a:off x="5511001" y="156234"/>
              <a:ext cx="730983" cy="786003"/>
            </a:xfrm>
            <a:custGeom>
              <a:avLst/>
              <a:gdLst/>
              <a:ahLst/>
              <a:cxnLst/>
              <a:rect l="l" t="t" r="r" b="b"/>
              <a:pathLst>
                <a:path w="730983" h="786003">
                  <a:moveTo>
                    <a:pt x="0" y="0"/>
                  </a:moveTo>
                  <a:lnTo>
                    <a:pt x="730983" y="0"/>
                  </a:lnTo>
                  <a:lnTo>
                    <a:pt x="730983" y="786002"/>
                  </a:lnTo>
                  <a:lnTo>
                    <a:pt x="0" y="78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29" name="Group 8">
              <a:extLst>
                <a:ext uri="{FF2B5EF4-FFF2-40B4-BE49-F238E27FC236}">
                  <a16:creationId xmlns:a16="http://schemas.microsoft.com/office/drawing/2014/main" id="{857A605C-5B71-4C93-3D87-6D64F747CB23}"/>
                </a:ext>
              </a:extLst>
            </p:cNvPr>
            <p:cNvGrpSpPr/>
            <p:nvPr/>
          </p:nvGrpSpPr>
          <p:grpSpPr>
            <a:xfrm>
              <a:off x="3664362" y="2430"/>
              <a:ext cx="1093610" cy="1093610"/>
              <a:chOff x="0" y="0"/>
              <a:chExt cx="812800" cy="812800"/>
            </a:xfrm>
          </p:grpSpPr>
          <p:sp>
            <p:nvSpPr>
              <p:cNvPr id="43" name="Freeform 9">
                <a:extLst>
                  <a:ext uri="{FF2B5EF4-FFF2-40B4-BE49-F238E27FC236}">
                    <a16:creationId xmlns:a16="http://schemas.microsoft.com/office/drawing/2014/main" id="{D438BEB0-8A2B-67B1-06B2-D19BB9038D7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2AAB5C3E-F899-CFB5-0181-950796D3609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D2034DCA-6F67-D563-AE57-5ADCB029AB34}"/>
                </a:ext>
              </a:extLst>
            </p:cNvPr>
            <p:cNvSpPr/>
            <p:nvPr/>
          </p:nvSpPr>
          <p:spPr>
            <a:xfrm>
              <a:off x="3797877" y="188879"/>
              <a:ext cx="784574" cy="784574"/>
            </a:xfrm>
            <a:custGeom>
              <a:avLst/>
              <a:gdLst/>
              <a:ahLst/>
              <a:cxnLst/>
              <a:rect l="l" t="t" r="r" b="b"/>
              <a:pathLst>
                <a:path w="784574" h="784574">
                  <a:moveTo>
                    <a:pt x="0" y="0"/>
                  </a:moveTo>
                  <a:lnTo>
                    <a:pt x="784575" y="0"/>
                  </a:lnTo>
                  <a:lnTo>
                    <a:pt x="784575" y="784575"/>
                  </a:lnTo>
                  <a:lnTo>
                    <a:pt x="0" y="784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31" name="Group 12">
              <a:extLst>
                <a:ext uri="{FF2B5EF4-FFF2-40B4-BE49-F238E27FC236}">
                  <a16:creationId xmlns:a16="http://schemas.microsoft.com/office/drawing/2014/main" id="{875CAC79-BBE6-B3D7-B545-952CDB3E6D7F}"/>
                </a:ext>
              </a:extLst>
            </p:cNvPr>
            <p:cNvGrpSpPr/>
            <p:nvPr/>
          </p:nvGrpSpPr>
          <p:grpSpPr>
            <a:xfrm>
              <a:off x="1999035" y="2430"/>
              <a:ext cx="1093610" cy="1093610"/>
              <a:chOff x="0" y="0"/>
              <a:chExt cx="812800" cy="812800"/>
            </a:xfrm>
          </p:grpSpPr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3F3E3404-1F40-8366-AEC3-E1B906C2C6B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42" name="TextBox 14">
                <a:extLst>
                  <a:ext uri="{FF2B5EF4-FFF2-40B4-BE49-F238E27FC236}">
                    <a16:creationId xmlns:a16="http://schemas.microsoft.com/office/drawing/2014/main" id="{3C579636-B392-E54C-5B9E-0EC78BB19694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BA824E99-9F2D-B7B1-8A50-5FB91B305B5D}"/>
                </a:ext>
              </a:extLst>
            </p:cNvPr>
            <p:cNvSpPr/>
            <p:nvPr/>
          </p:nvSpPr>
          <p:spPr>
            <a:xfrm>
              <a:off x="2236266" y="219022"/>
              <a:ext cx="659221" cy="703169"/>
            </a:xfrm>
            <a:custGeom>
              <a:avLst/>
              <a:gdLst/>
              <a:ahLst/>
              <a:cxnLst/>
              <a:rect l="l" t="t" r="r" b="b"/>
              <a:pathLst>
                <a:path w="659221" h="703169">
                  <a:moveTo>
                    <a:pt x="0" y="0"/>
                  </a:moveTo>
                  <a:lnTo>
                    <a:pt x="659221" y="0"/>
                  </a:lnTo>
                  <a:lnTo>
                    <a:pt x="659221" y="703170"/>
                  </a:lnTo>
                  <a:lnTo>
                    <a:pt x="0" y="703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33" name="Group 16">
              <a:extLst>
                <a:ext uri="{FF2B5EF4-FFF2-40B4-BE49-F238E27FC236}">
                  <a16:creationId xmlns:a16="http://schemas.microsoft.com/office/drawing/2014/main" id="{8CE4CB2B-9D35-EF41-CACF-BC5587886395}"/>
                </a:ext>
              </a:extLst>
            </p:cNvPr>
            <p:cNvGrpSpPr/>
            <p:nvPr/>
          </p:nvGrpSpPr>
          <p:grpSpPr>
            <a:xfrm>
              <a:off x="276388" y="0"/>
              <a:ext cx="1093610" cy="1093610"/>
              <a:chOff x="0" y="0"/>
              <a:chExt cx="812800" cy="812800"/>
            </a:xfrm>
          </p:grpSpPr>
          <p:sp>
            <p:nvSpPr>
              <p:cNvPr id="39" name="Freeform 17">
                <a:extLst>
                  <a:ext uri="{FF2B5EF4-FFF2-40B4-BE49-F238E27FC236}">
                    <a16:creationId xmlns:a16="http://schemas.microsoft.com/office/drawing/2014/main" id="{43667948-1C67-28A5-F63C-9A4E1B148DA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40" name="TextBox 18">
                <a:extLst>
                  <a:ext uri="{FF2B5EF4-FFF2-40B4-BE49-F238E27FC236}">
                    <a16:creationId xmlns:a16="http://schemas.microsoft.com/office/drawing/2014/main" id="{E386FEAB-0E0A-1A34-4441-0654EF75E10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994C62C5-171A-3948-D22B-AAB537F4B227}"/>
                </a:ext>
              </a:extLst>
            </p:cNvPr>
            <p:cNvSpPr/>
            <p:nvPr/>
          </p:nvSpPr>
          <p:spPr>
            <a:xfrm>
              <a:off x="371499" y="107640"/>
              <a:ext cx="903387" cy="822903"/>
            </a:xfrm>
            <a:custGeom>
              <a:avLst/>
              <a:gdLst/>
              <a:ahLst/>
              <a:cxnLst/>
              <a:rect l="l" t="t" r="r" b="b"/>
              <a:pathLst>
                <a:path w="903387" h="822903">
                  <a:moveTo>
                    <a:pt x="0" y="0"/>
                  </a:moveTo>
                  <a:lnTo>
                    <a:pt x="903387" y="0"/>
                  </a:lnTo>
                  <a:lnTo>
                    <a:pt x="903387" y="822903"/>
                  </a:lnTo>
                  <a:lnTo>
                    <a:pt x="0" y="822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6FF75647-6317-7072-2E3F-FE4A9AFBE6FD}"/>
                </a:ext>
              </a:extLst>
            </p:cNvPr>
            <p:cNvSpPr txBox="1"/>
            <p:nvPr/>
          </p:nvSpPr>
          <p:spPr>
            <a:xfrm>
              <a:off x="0" y="1287803"/>
              <a:ext cx="1595751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Office of the Campus Dean</a:t>
              </a:r>
            </a:p>
          </p:txBody>
        </p:sp>
        <p:sp>
          <p:nvSpPr>
            <p:cNvPr id="36" name="TextBox 21">
              <a:extLst>
                <a:ext uri="{FF2B5EF4-FFF2-40B4-BE49-F238E27FC236}">
                  <a16:creationId xmlns:a16="http://schemas.microsoft.com/office/drawing/2014/main" id="{4CDF26D6-1E25-DB1D-A1A0-6A6BF6629EA7}"/>
                </a:ext>
              </a:extLst>
            </p:cNvPr>
            <p:cNvSpPr txBox="1"/>
            <p:nvPr/>
          </p:nvSpPr>
          <p:spPr>
            <a:xfrm>
              <a:off x="1856868" y="1287803"/>
              <a:ext cx="1377945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Office of the Academic Affairs</a:t>
              </a:r>
            </a:p>
          </p:txBody>
        </p:sp>
        <p:sp>
          <p:nvSpPr>
            <p:cNvPr id="37" name="TextBox 22">
              <a:extLst>
                <a:ext uri="{FF2B5EF4-FFF2-40B4-BE49-F238E27FC236}">
                  <a16:creationId xmlns:a16="http://schemas.microsoft.com/office/drawing/2014/main" id="{6CFDE684-D6DB-7646-9A11-EF6DA0AAC803}"/>
                </a:ext>
              </a:extLst>
            </p:cNvPr>
            <p:cNvSpPr txBox="1"/>
            <p:nvPr/>
          </p:nvSpPr>
          <p:spPr>
            <a:xfrm>
              <a:off x="3573777" y="1287803"/>
              <a:ext cx="1389513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Learning Resource Center</a:t>
              </a:r>
            </a:p>
          </p:txBody>
        </p:sp>
        <p:sp>
          <p:nvSpPr>
            <p:cNvPr id="38" name="TextBox 23">
              <a:extLst>
                <a:ext uri="{FF2B5EF4-FFF2-40B4-BE49-F238E27FC236}">
                  <a16:creationId xmlns:a16="http://schemas.microsoft.com/office/drawing/2014/main" id="{27123FE6-852A-B1E8-6639-58498BE144C0}"/>
                </a:ext>
              </a:extLst>
            </p:cNvPr>
            <p:cNvSpPr txBox="1"/>
            <p:nvPr/>
          </p:nvSpPr>
          <p:spPr>
            <a:xfrm>
              <a:off x="5386261" y="1287803"/>
              <a:ext cx="1092543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Instructional Coordinator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/>
      <p:bldP spid="327" grpId="0" animBg="1"/>
      <p:bldP spid="328" grpId="0" animBg="1"/>
      <p:bldP spid="3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"/>
          <p:cNvSpPr/>
          <p:nvPr/>
        </p:nvSpPr>
        <p:spPr>
          <a:xfrm>
            <a:off x="14955387" y="2691738"/>
            <a:ext cx="2739896" cy="2274317"/>
          </a:xfrm>
          <a:custGeom>
            <a:avLst/>
            <a:gdLst/>
            <a:ahLst/>
            <a:cxnLst/>
            <a:rect l="l" t="t" r="r" b="b"/>
            <a:pathLst>
              <a:path w="4135247" h="3432562" extrusionOk="0">
                <a:moveTo>
                  <a:pt x="3101435" y="0"/>
                </a:moveTo>
                <a:lnTo>
                  <a:pt x="1033812" y="0"/>
                </a:lnTo>
                <a:lnTo>
                  <a:pt x="0" y="1716281"/>
                </a:lnTo>
                <a:lnTo>
                  <a:pt x="1033812" y="3432562"/>
                </a:lnTo>
                <a:lnTo>
                  <a:pt x="3101435" y="3432562"/>
                </a:lnTo>
                <a:lnTo>
                  <a:pt x="4135247" y="1716281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8225" t="-44367" r="-12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6"/>
          <p:cNvSpPr/>
          <p:nvPr/>
        </p:nvSpPr>
        <p:spPr>
          <a:xfrm>
            <a:off x="14955387" y="5052445"/>
            <a:ext cx="2739896" cy="2274317"/>
          </a:xfrm>
          <a:custGeom>
            <a:avLst/>
            <a:gdLst/>
            <a:ahLst/>
            <a:cxnLst/>
            <a:rect l="l" t="t" r="r" b="b"/>
            <a:pathLst>
              <a:path w="4135247" h="3432562" extrusionOk="0">
                <a:moveTo>
                  <a:pt x="3101435" y="0"/>
                </a:moveTo>
                <a:lnTo>
                  <a:pt x="1033812" y="0"/>
                </a:lnTo>
                <a:lnTo>
                  <a:pt x="0" y="1716281"/>
                </a:lnTo>
                <a:lnTo>
                  <a:pt x="1033812" y="3432562"/>
                </a:lnTo>
                <a:lnTo>
                  <a:pt x="3101435" y="3432562"/>
                </a:lnTo>
                <a:lnTo>
                  <a:pt x="4135247" y="1716281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45187" t="-18513" r="-4676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6"/>
          <p:cNvSpPr/>
          <p:nvPr/>
        </p:nvSpPr>
        <p:spPr>
          <a:xfrm>
            <a:off x="14955387" y="7413151"/>
            <a:ext cx="2739896" cy="2274317"/>
          </a:xfrm>
          <a:custGeom>
            <a:avLst/>
            <a:gdLst/>
            <a:ahLst/>
            <a:cxnLst/>
            <a:rect l="l" t="t" r="r" b="b"/>
            <a:pathLst>
              <a:path w="4135247" h="3432562" extrusionOk="0">
                <a:moveTo>
                  <a:pt x="3101435" y="0"/>
                </a:moveTo>
                <a:lnTo>
                  <a:pt x="1033812" y="0"/>
                </a:lnTo>
                <a:lnTo>
                  <a:pt x="0" y="1716281"/>
                </a:lnTo>
                <a:lnTo>
                  <a:pt x="1033812" y="3432562"/>
                </a:lnTo>
                <a:lnTo>
                  <a:pt x="3101435" y="3432562"/>
                </a:lnTo>
                <a:lnTo>
                  <a:pt x="4135247" y="1716281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43528" r="-4352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9" name="Google Shape;359;p6"/>
          <p:cNvGrpSpPr/>
          <p:nvPr/>
        </p:nvGrpSpPr>
        <p:grpSpPr>
          <a:xfrm>
            <a:off x="1028700" y="203873"/>
            <a:ext cx="13215989" cy="982869"/>
            <a:chOff x="0" y="-108209"/>
            <a:chExt cx="17621319" cy="1310491"/>
          </a:xfrm>
        </p:grpSpPr>
        <p:grpSp>
          <p:nvGrpSpPr>
            <p:cNvPr id="360" name="Google Shape;360;p6"/>
            <p:cNvGrpSpPr/>
            <p:nvPr/>
          </p:nvGrpSpPr>
          <p:grpSpPr>
            <a:xfrm>
              <a:off x="396909" y="-108209"/>
              <a:ext cx="17224410" cy="1310491"/>
              <a:chOff x="0" y="-38100"/>
              <a:chExt cx="6064645" cy="461419"/>
            </a:xfrm>
          </p:grpSpPr>
          <p:sp>
            <p:nvSpPr>
              <p:cNvPr id="361" name="Google Shape;361;p6"/>
              <p:cNvSpPr/>
              <p:nvPr/>
            </p:nvSpPr>
            <p:spPr>
              <a:xfrm>
                <a:off x="0" y="0"/>
                <a:ext cx="6064645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6064645" h="423319" extrusionOk="0">
                    <a:moveTo>
                      <a:pt x="6064645" y="211659"/>
                    </a:moveTo>
                    <a:lnTo>
                      <a:pt x="5861445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5861445" y="0"/>
                    </a:lnTo>
                    <a:lnTo>
                      <a:pt x="6064645" y="211659"/>
                    </a:ln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6"/>
              <p:cNvSpPr txBox="1"/>
              <p:nvPr/>
            </p:nvSpPr>
            <p:spPr>
              <a:xfrm>
                <a:off x="114300" y="-38100"/>
                <a:ext cx="5836045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3" name="Google Shape;363;p6"/>
            <p:cNvGrpSpPr/>
            <p:nvPr/>
          </p:nvGrpSpPr>
          <p:grpSpPr>
            <a:xfrm>
              <a:off x="0" y="-108209"/>
              <a:ext cx="1576681" cy="1310491"/>
              <a:chOff x="0" y="-38100"/>
              <a:chExt cx="555143" cy="461419"/>
            </a:xfrm>
          </p:grpSpPr>
          <p:sp>
            <p:nvSpPr>
              <p:cNvPr id="364" name="Google Shape;364;p6"/>
              <p:cNvSpPr/>
              <p:nvPr/>
            </p:nvSpPr>
            <p:spPr>
              <a:xfrm>
                <a:off x="0" y="0"/>
                <a:ext cx="555143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555143" h="423319" extrusionOk="0">
                    <a:moveTo>
                      <a:pt x="555143" y="211659"/>
                    </a:moveTo>
                    <a:lnTo>
                      <a:pt x="351943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351943" y="0"/>
                    </a:lnTo>
                    <a:lnTo>
                      <a:pt x="555143" y="211659"/>
                    </a:lnTo>
                    <a:close/>
                  </a:path>
                </a:pathLst>
              </a:custGeom>
              <a:solidFill>
                <a:srgbClr val="0072C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6"/>
              <p:cNvSpPr txBox="1"/>
              <p:nvPr/>
            </p:nvSpPr>
            <p:spPr>
              <a:xfrm>
                <a:off x="114300" y="-38100"/>
                <a:ext cx="326543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6" name="Google Shape;366;p6"/>
            <p:cNvSpPr txBox="1"/>
            <p:nvPr/>
          </p:nvSpPr>
          <p:spPr>
            <a:xfrm>
              <a:off x="1586832" y="35791"/>
              <a:ext cx="15672427" cy="938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IA_AUO_4. Establish a new or strengthen existing internal and external stakeholder collaboration to enhance educational opportunities and outcomes</a:t>
              </a:r>
              <a:endParaRPr/>
            </a:p>
          </p:txBody>
        </p:sp>
      </p:grpSp>
      <p:sp>
        <p:nvSpPr>
          <p:cNvPr id="367" name="Google Shape;367;p6"/>
          <p:cNvSpPr txBox="1"/>
          <p:nvPr/>
        </p:nvSpPr>
        <p:spPr>
          <a:xfrm>
            <a:off x="1028700" y="1248572"/>
            <a:ext cx="14038161" cy="6563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05486" marR="0" lvl="1" indent="-457200" algn="l" rtl="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rgbClr val="113B70"/>
              </a:buClr>
              <a:buSzPts val="2300"/>
              <a:buFont typeface="+mj-lt"/>
              <a:buAutoNum type="arabicPeriod"/>
            </a:pPr>
            <a:r>
              <a:rPr lang="en-US" sz="2300" b="1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U.S. Air Force Maternal and Child Health Training</a:t>
            </a:r>
            <a:r>
              <a:rPr lang="en-US" sz="2300" b="0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: Nursing students strengthened maternal and child healthcare skills through simulations, clinical training, and emergency response education.</a:t>
            </a:r>
            <a:endParaRPr dirty="0">
              <a:latin typeface="+mn-lt"/>
            </a:endParaRPr>
          </a:p>
          <a:p>
            <a:pPr marL="705486" marR="0" lvl="1" indent="-457200" algn="l" rtl="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rgbClr val="113B70"/>
              </a:buClr>
              <a:buSzPts val="2300"/>
              <a:buFont typeface="+mj-lt"/>
              <a:buAutoNum type="arabicPeriod"/>
            </a:pPr>
            <a:r>
              <a:rPr lang="en-US" sz="2300" b="1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Mental Wellness and Professional Development</a:t>
            </a:r>
            <a:r>
              <a:rPr lang="en-US" sz="2300" b="0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: Training discussions emphasized emotional wellbeing, resilience, and strategies supporting nursing students’ professional and personal development.</a:t>
            </a:r>
            <a:endParaRPr dirty="0">
              <a:latin typeface="+mn-lt"/>
            </a:endParaRPr>
          </a:p>
          <a:p>
            <a:pPr marL="705486" marR="0" lvl="1" indent="-457200" algn="l" rtl="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rgbClr val="113B70"/>
              </a:buClr>
              <a:buSzPts val="2300"/>
              <a:buFont typeface="+mj-lt"/>
              <a:buAutoNum type="arabicPeriod"/>
            </a:pPr>
            <a:r>
              <a:rPr lang="en-US" sz="2300" b="1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Korea Institute of Ocean Science and Technology (KIOST)</a:t>
            </a:r>
            <a:r>
              <a:rPr lang="en-US" sz="2300" b="0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: COM-FSM collaborated with KIOST representatives to strengthen marine science partnerships and expand educational opportunities for students.</a:t>
            </a:r>
            <a:endParaRPr dirty="0">
              <a:latin typeface="+mn-lt"/>
            </a:endParaRPr>
          </a:p>
          <a:p>
            <a:pPr marL="705486" marR="0" lvl="1" indent="-457200" algn="l" rtl="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rgbClr val="113B70"/>
              </a:buClr>
              <a:buSzPts val="2300"/>
              <a:buFont typeface="+mj-lt"/>
              <a:buAutoNum type="arabicPeriod"/>
            </a:pPr>
            <a:r>
              <a:rPr lang="en-US" sz="2300" b="1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PETALS</a:t>
            </a:r>
            <a:r>
              <a:rPr lang="en-US" sz="2300" b="0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: Pacific educators and leaders explored climate-smart learning, life skills integration, and regional collaboration during the UNESCO consultation in Fiji.</a:t>
            </a:r>
            <a:endParaRPr dirty="0">
              <a:latin typeface="+mn-lt"/>
            </a:endParaRPr>
          </a:p>
          <a:p>
            <a:pPr marL="705486" marR="0" lvl="1" indent="-457200" algn="l" rtl="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rgbClr val="113B70"/>
              </a:buClr>
              <a:buSzPts val="2300"/>
              <a:buFont typeface="+mj-lt"/>
              <a:buAutoNum type="arabicPeriod"/>
            </a:pPr>
            <a:r>
              <a:rPr lang="en-US" sz="2300" b="1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World Tuna Day 2026:</a:t>
            </a:r>
            <a:r>
              <a:rPr lang="en-US" sz="2300" b="0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Students gained real-world fisheries management experience through presentations, case studies, and collaborative industry-focused learning activities.</a:t>
            </a:r>
            <a:endParaRPr dirty="0">
              <a:latin typeface="+mn-lt"/>
            </a:endParaRPr>
          </a:p>
        </p:txBody>
      </p:sp>
      <p:sp>
        <p:nvSpPr>
          <p:cNvPr id="368" name="Google Shape;368;p6"/>
          <p:cNvSpPr/>
          <p:nvPr/>
        </p:nvSpPr>
        <p:spPr>
          <a:xfrm>
            <a:off x="15066861" y="331032"/>
            <a:ext cx="2739896" cy="2274317"/>
          </a:xfrm>
          <a:custGeom>
            <a:avLst/>
            <a:gdLst/>
            <a:ahLst/>
            <a:cxnLst/>
            <a:rect l="l" t="t" r="r" b="b"/>
            <a:pathLst>
              <a:path w="4135247" h="3432562" extrusionOk="0">
                <a:moveTo>
                  <a:pt x="3101435" y="0"/>
                </a:moveTo>
                <a:lnTo>
                  <a:pt x="1033812" y="0"/>
                </a:lnTo>
                <a:lnTo>
                  <a:pt x="0" y="1716281"/>
                </a:lnTo>
                <a:lnTo>
                  <a:pt x="1033812" y="3432562"/>
                </a:lnTo>
                <a:lnTo>
                  <a:pt x="3101435" y="3432562"/>
                </a:lnTo>
                <a:lnTo>
                  <a:pt x="4135247" y="1716281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30880" r="-3485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" name="Google Shape;259;p4">
            <a:extLst>
              <a:ext uri="{FF2B5EF4-FFF2-40B4-BE49-F238E27FC236}">
                <a16:creationId xmlns:a16="http://schemas.microsoft.com/office/drawing/2014/main" id="{2FA428F7-A53E-EE60-E28E-DCEE03D536CE}"/>
              </a:ext>
            </a:extLst>
          </p:cNvPr>
          <p:cNvCxnSpPr>
            <a:cxnSpLocks/>
          </p:cNvCxnSpPr>
          <p:nvPr/>
        </p:nvCxnSpPr>
        <p:spPr>
          <a:xfrm>
            <a:off x="1326382" y="8513634"/>
            <a:ext cx="5157493" cy="0"/>
          </a:xfrm>
          <a:prstGeom prst="straightConnector1">
            <a:avLst/>
          </a:prstGeom>
          <a:noFill/>
          <a:ln w="38100" cap="flat" cmpd="sng">
            <a:solidFill>
              <a:srgbClr val="0072C4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3" name="Group 3">
            <a:extLst>
              <a:ext uri="{FF2B5EF4-FFF2-40B4-BE49-F238E27FC236}">
                <a16:creationId xmlns:a16="http://schemas.microsoft.com/office/drawing/2014/main" id="{50FCE4DF-CAD5-C1F0-3C4C-C93B61B22255}"/>
              </a:ext>
            </a:extLst>
          </p:cNvPr>
          <p:cNvGrpSpPr/>
          <p:nvPr/>
        </p:nvGrpSpPr>
        <p:grpSpPr>
          <a:xfrm>
            <a:off x="1326382" y="8702857"/>
            <a:ext cx="4859103" cy="1272270"/>
            <a:chOff x="0" y="0"/>
            <a:chExt cx="6478805" cy="1696359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90E14605-C706-C869-1070-B345D689931A}"/>
                </a:ext>
              </a:extLst>
            </p:cNvPr>
            <p:cNvGrpSpPr/>
            <p:nvPr/>
          </p:nvGrpSpPr>
          <p:grpSpPr>
            <a:xfrm>
              <a:off x="5329688" y="0"/>
              <a:ext cx="1093610" cy="1093610"/>
              <a:chOff x="0" y="0"/>
              <a:chExt cx="812800" cy="812800"/>
            </a:xfrm>
          </p:grpSpPr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DFF709B9-3143-EF72-72BB-CA719080596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23" name="TextBox 6">
                <a:extLst>
                  <a:ext uri="{FF2B5EF4-FFF2-40B4-BE49-F238E27FC236}">
                    <a16:creationId xmlns:a16="http://schemas.microsoft.com/office/drawing/2014/main" id="{CEAB3041-D6BA-BFF0-7009-D8EC7828C8F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95886C0B-3F3C-D9F4-A253-84A2CE6564B7}"/>
                </a:ext>
              </a:extLst>
            </p:cNvPr>
            <p:cNvSpPr/>
            <p:nvPr/>
          </p:nvSpPr>
          <p:spPr>
            <a:xfrm>
              <a:off x="5511001" y="156234"/>
              <a:ext cx="730983" cy="786003"/>
            </a:xfrm>
            <a:custGeom>
              <a:avLst/>
              <a:gdLst/>
              <a:ahLst/>
              <a:cxnLst/>
              <a:rect l="l" t="t" r="r" b="b"/>
              <a:pathLst>
                <a:path w="730983" h="786003">
                  <a:moveTo>
                    <a:pt x="0" y="0"/>
                  </a:moveTo>
                  <a:lnTo>
                    <a:pt x="730983" y="0"/>
                  </a:lnTo>
                  <a:lnTo>
                    <a:pt x="730983" y="786002"/>
                  </a:lnTo>
                  <a:lnTo>
                    <a:pt x="0" y="78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124F16D8-9F00-C8E5-4643-8A19F97D356D}"/>
                </a:ext>
              </a:extLst>
            </p:cNvPr>
            <p:cNvGrpSpPr/>
            <p:nvPr/>
          </p:nvGrpSpPr>
          <p:grpSpPr>
            <a:xfrm>
              <a:off x="3664362" y="2430"/>
              <a:ext cx="1093610" cy="1093610"/>
              <a:chOff x="0" y="0"/>
              <a:chExt cx="812800" cy="812800"/>
            </a:xfrm>
          </p:grpSpPr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F64844F6-A990-0E3D-7177-D5F922A401C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21" name="TextBox 10">
                <a:extLst>
                  <a:ext uri="{FF2B5EF4-FFF2-40B4-BE49-F238E27FC236}">
                    <a16:creationId xmlns:a16="http://schemas.microsoft.com/office/drawing/2014/main" id="{8D55C652-7A6C-5BD5-D3C1-EEAED807735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901584D4-1D67-CCEE-B6F0-6557380E6160}"/>
                </a:ext>
              </a:extLst>
            </p:cNvPr>
            <p:cNvSpPr/>
            <p:nvPr/>
          </p:nvSpPr>
          <p:spPr>
            <a:xfrm>
              <a:off x="3797877" y="188879"/>
              <a:ext cx="784574" cy="784574"/>
            </a:xfrm>
            <a:custGeom>
              <a:avLst/>
              <a:gdLst/>
              <a:ahLst/>
              <a:cxnLst/>
              <a:rect l="l" t="t" r="r" b="b"/>
              <a:pathLst>
                <a:path w="784574" h="784574">
                  <a:moveTo>
                    <a:pt x="0" y="0"/>
                  </a:moveTo>
                  <a:lnTo>
                    <a:pt x="784575" y="0"/>
                  </a:lnTo>
                  <a:lnTo>
                    <a:pt x="784575" y="784575"/>
                  </a:lnTo>
                  <a:lnTo>
                    <a:pt x="0" y="784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id="{64EBE3C3-D8E6-DB41-FCC9-735FFF671B2A}"/>
                </a:ext>
              </a:extLst>
            </p:cNvPr>
            <p:cNvGrpSpPr/>
            <p:nvPr/>
          </p:nvGrpSpPr>
          <p:grpSpPr>
            <a:xfrm>
              <a:off x="1999035" y="2430"/>
              <a:ext cx="1093610" cy="1093610"/>
              <a:chOff x="0" y="0"/>
              <a:chExt cx="812800" cy="812800"/>
            </a:xfrm>
          </p:grpSpPr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CB0CAEED-DCA4-F650-2565-D2AC70C4D1A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19" name="TextBox 14">
                <a:extLst>
                  <a:ext uri="{FF2B5EF4-FFF2-40B4-BE49-F238E27FC236}">
                    <a16:creationId xmlns:a16="http://schemas.microsoft.com/office/drawing/2014/main" id="{0CF6F207-27C2-6BA8-3129-D712174CD7F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E1079AC1-8082-61AB-16DE-C38F1076B8ED}"/>
                </a:ext>
              </a:extLst>
            </p:cNvPr>
            <p:cNvSpPr/>
            <p:nvPr/>
          </p:nvSpPr>
          <p:spPr>
            <a:xfrm>
              <a:off x="2236266" y="219022"/>
              <a:ext cx="659221" cy="703169"/>
            </a:xfrm>
            <a:custGeom>
              <a:avLst/>
              <a:gdLst/>
              <a:ahLst/>
              <a:cxnLst/>
              <a:rect l="l" t="t" r="r" b="b"/>
              <a:pathLst>
                <a:path w="659221" h="703169">
                  <a:moveTo>
                    <a:pt x="0" y="0"/>
                  </a:moveTo>
                  <a:lnTo>
                    <a:pt x="659221" y="0"/>
                  </a:lnTo>
                  <a:lnTo>
                    <a:pt x="659221" y="703170"/>
                  </a:lnTo>
                  <a:lnTo>
                    <a:pt x="0" y="703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10" name="Group 16">
              <a:extLst>
                <a:ext uri="{FF2B5EF4-FFF2-40B4-BE49-F238E27FC236}">
                  <a16:creationId xmlns:a16="http://schemas.microsoft.com/office/drawing/2014/main" id="{F06FD6C6-1A88-4C39-304D-6846F2E4C899}"/>
                </a:ext>
              </a:extLst>
            </p:cNvPr>
            <p:cNvGrpSpPr/>
            <p:nvPr/>
          </p:nvGrpSpPr>
          <p:grpSpPr>
            <a:xfrm>
              <a:off x="276388" y="0"/>
              <a:ext cx="1093610" cy="1093610"/>
              <a:chOff x="0" y="0"/>
              <a:chExt cx="812800" cy="812800"/>
            </a:xfrm>
          </p:grpSpPr>
          <p:sp>
            <p:nvSpPr>
              <p:cNvPr id="16" name="Freeform 17">
                <a:extLst>
                  <a:ext uri="{FF2B5EF4-FFF2-40B4-BE49-F238E27FC236}">
                    <a16:creationId xmlns:a16="http://schemas.microsoft.com/office/drawing/2014/main" id="{25F21048-0144-4D22-450B-690D0599B33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17" name="TextBox 18">
                <a:extLst>
                  <a:ext uri="{FF2B5EF4-FFF2-40B4-BE49-F238E27FC236}">
                    <a16:creationId xmlns:a16="http://schemas.microsoft.com/office/drawing/2014/main" id="{0A705CEA-EC98-72FA-A626-EBA90CC0EAA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A969CFEB-734C-8C8A-B8A1-DDFA609BBDE1}"/>
                </a:ext>
              </a:extLst>
            </p:cNvPr>
            <p:cNvSpPr/>
            <p:nvPr/>
          </p:nvSpPr>
          <p:spPr>
            <a:xfrm>
              <a:off x="371499" y="107640"/>
              <a:ext cx="903387" cy="822903"/>
            </a:xfrm>
            <a:custGeom>
              <a:avLst/>
              <a:gdLst/>
              <a:ahLst/>
              <a:cxnLst/>
              <a:rect l="l" t="t" r="r" b="b"/>
              <a:pathLst>
                <a:path w="903387" h="822903">
                  <a:moveTo>
                    <a:pt x="0" y="0"/>
                  </a:moveTo>
                  <a:lnTo>
                    <a:pt x="903387" y="0"/>
                  </a:lnTo>
                  <a:lnTo>
                    <a:pt x="903387" y="822903"/>
                  </a:lnTo>
                  <a:lnTo>
                    <a:pt x="0" y="822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28E4407C-97ED-5921-4FA4-F61B07174CB0}"/>
                </a:ext>
              </a:extLst>
            </p:cNvPr>
            <p:cNvSpPr txBox="1"/>
            <p:nvPr/>
          </p:nvSpPr>
          <p:spPr>
            <a:xfrm>
              <a:off x="0" y="1287803"/>
              <a:ext cx="1595751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Office of the Campus Dean</a:t>
              </a:r>
            </a:p>
          </p:txBody>
        </p:sp>
        <p:sp>
          <p:nvSpPr>
            <p:cNvPr id="13" name="TextBox 21">
              <a:extLst>
                <a:ext uri="{FF2B5EF4-FFF2-40B4-BE49-F238E27FC236}">
                  <a16:creationId xmlns:a16="http://schemas.microsoft.com/office/drawing/2014/main" id="{0AB2D029-FAA3-7F81-31E1-008134289977}"/>
                </a:ext>
              </a:extLst>
            </p:cNvPr>
            <p:cNvSpPr txBox="1"/>
            <p:nvPr/>
          </p:nvSpPr>
          <p:spPr>
            <a:xfrm>
              <a:off x="1856868" y="1287803"/>
              <a:ext cx="1377945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Office of the Academic Affairs</a:t>
              </a:r>
            </a:p>
          </p:txBody>
        </p:sp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5C2E4767-720B-F68F-C87C-580E182DA1CE}"/>
                </a:ext>
              </a:extLst>
            </p:cNvPr>
            <p:cNvSpPr txBox="1"/>
            <p:nvPr/>
          </p:nvSpPr>
          <p:spPr>
            <a:xfrm>
              <a:off x="3573777" y="1287803"/>
              <a:ext cx="1389513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Learning Resource Center</a:t>
              </a:r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F6A8FFB2-9EB3-9358-E014-22ABDA7BEDD2}"/>
                </a:ext>
              </a:extLst>
            </p:cNvPr>
            <p:cNvSpPr txBox="1"/>
            <p:nvPr/>
          </p:nvSpPr>
          <p:spPr>
            <a:xfrm>
              <a:off x="5386261" y="1287803"/>
              <a:ext cx="1092543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Instructional Coordinator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 animBg="1"/>
      <p:bldP spid="357" grpId="0" animBg="1"/>
      <p:bldP spid="358" grpId="0" animBg="1"/>
      <p:bldP spid="3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7"/>
          <p:cNvSpPr txBox="1"/>
          <p:nvPr/>
        </p:nvSpPr>
        <p:spPr>
          <a:xfrm>
            <a:off x="8391986" y="5491845"/>
            <a:ext cx="5766504" cy="256042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50" tIns="68575" rIns="137150" bIns="685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2400"/>
              <a:buFont typeface="Arial"/>
              <a:buNone/>
            </a:pPr>
            <a:r>
              <a:rPr lang="en-US" sz="2400" b="1" u="sng" dirty="0">
                <a:solidFill>
                  <a:srgbClr val="113B70"/>
                </a:solidFill>
                <a:latin typeface="Calibri"/>
                <a:ea typeface="Calibri"/>
                <a:cs typeface="Calibri"/>
                <a:sym typeface="Calibri"/>
              </a:rPr>
              <a:t>Challenges:</a:t>
            </a:r>
            <a:endParaRPr dirty="0"/>
          </a:p>
          <a:p>
            <a:pPr marL="514376" marR="0" lvl="0" indent="-51437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13B70"/>
              </a:buClr>
              <a:buSzPts val="2400"/>
              <a:buFont typeface="Arial"/>
              <a:buAutoNum type="arabicParenR"/>
            </a:pPr>
            <a:r>
              <a:rPr lang="en-US" sz="2400" dirty="0">
                <a:solidFill>
                  <a:srgbClr val="113B70"/>
                </a:solidFill>
                <a:latin typeface="Calibri"/>
                <a:ea typeface="Calibri"/>
                <a:cs typeface="Calibri"/>
                <a:sym typeface="Calibri"/>
              </a:rPr>
              <a:t>Increasing maintenance and fuel cost</a:t>
            </a:r>
            <a:endParaRPr dirty="0"/>
          </a:p>
          <a:p>
            <a:pPr marL="514376" marR="0" lvl="0" indent="-51437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13B70"/>
              </a:buClr>
              <a:buSzPts val="2400"/>
              <a:buFont typeface="Arial"/>
              <a:buAutoNum type="arabicParenR"/>
            </a:pPr>
            <a:r>
              <a:rPr lang="en-US" sz="2400" dirty="0">
                <a:solidFill>
                  <a:srgbClr val="113B70"/>
                </a:solidFill>
                <a:latin typeface="Calibri"/>
                <a:ea typeface="Calibri"/>
                <a:cs typeface="Calibri"/>
                <a:sym typeface="Calibri"/>
              </a:rPr>
              <a:t>Continue to find UXOs </a:t>
            </a:r>
            <a:endParaRPr dirty="0"/>
          </a:p>
          <a:p>
            <a:pPr marL="514376" marR="0" lvl="0" indent="-51437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13B70"/>
              </a:buClr>
              <a:buSzPts val="2400"/>
              <a:buFont typeface="Arial"/>
              <a:buAutoNum type="arabicParenR"/>
            </a:pPr>
            <a:r>
              <a:rPr lang="en-US" sz="2400" dirty="0">
                <a:solidFill>
                  <a:srgbClr val="113B70"/>
                </a:solidFill>
                <a:latin typeface="Calibri"/>
                <a:ea typeface="Calibri"/>
                <a:cs typeface="Calibri"/>
                <a:sym typeface="Calibri"/>
              </a:rPr>
              <a:t>Continued vacancies</a:t>
            </a:r>
            <a:endParaRPr sz="2400" dirty="0">
              <a:solidFill>
                <a:srgbClr val="113B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3" name="Google Shape;373;p7"/>
          <p:cNvGrpSpPr/>
          <p:nvPr/>
        </p:nvGrpSpPr>
        <p:grpSpPr>
          <a:xfrm>
            <a:off x="1028702" y="203873"/>
            <a:ext cx="13215989" cy="1203173"/>
            <a:chOff x="0" y="-108209"/>
            <a:chExt cx="17621319" cy="1604230"/>
          </a:xfrm>
        </p:grpSpPr>
        <p:grpSp>
          <p:nvGrpSpPr>
            <p:cNvPr id="374" name="Google Shape;374;p7"/>
            <p:cNvGrpSpPr/>
            <p:nvPr/>
          </p:nvGrpSpPr>
          <p:grpSpPr>
            <a:xfrm>
              <a:off x="396909" y="-108209"/>
              <a:ext cx="17224410" cy="1310491"/>
              <a:chOff x="0" y="-38100"/>
              <a:chExt cx="6064645" cy="461419"/>
            </a:xfrm>
          </p:grpSpPr>
          <p:sp>
            <p:nvSpPr>
              <p:cNvPr id="375" name="Google Shape;375;p7"/>
              <p:cNvSpPr/>
              <p:nvPr/>
            </p:nvSpPr>
            <p:spPr>
              <a:xfrm>
                <a:off x="0" y="0"/>
                <a:ext cx="6064645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6064645" h="423319" extrusionOk="0">
                    <a:moveTo>
                      <a:pt x="6064645" y="211659"/>
                    </a:moveTo>
                    <a:lnTo>
                      <a:pt x="5861445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5861445" y="0"/>
                    </a:lnTo>
                    <a:lnTo>
                      <a:pt x="6064645" y="211659"/>
                    </a:ln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p7"/>
              <p:cNvSpPr txBox="1"/>
              <p:nvPr/>
            </p:nvSpPr>
            <p:spPr>
              <a:xfrm>
                <a:off x="114300" y="-38100"/>
                <a:ext cx="5836045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7" name="Google Shape;377;p7"/>
            <p:cNvGrpSpPr/>
            <p:nvPr/>
          </p:nvGrpSpPr>
          <p:grpSpPr>
            <a:xfrm>
              <a:off x="0" y="-108209"/>
              <a:ext cx="1576681" cy="1310491"/>
              <a:chOff x="0" y="-38100"/>
              <a:chExt cx="555143" cy="461419"/>
            </a:xfrm>
          </p:grpSpPr>
          <p:sp>
            <p:nvSpPr>
              <p:cNvPr id="378" name="Google Shape;378;p7"/>
              <p:cNvSpPr/>
              <p:nvPr/>
            </p:nvSpPr>
            <p:spPr>
              <a:xfrm>
                <a:off x="0" y="0"/>
                <a:ext cx="555143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555143" h="423319" extrusionOk="0">
                    <a:moveTo>
                      <a:pt x="555143" y="211659"/>
                    </a:moveTo>
                    <a:lnTo>
                      <a:pt x="351943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351943" y="0"/>
                    </a:lnTo>
                    <a:lnTo>
                      <a:pt x="555143" y="211659"/>
                    </a:lnTo>
                    <a:close/>
                  </a:path>
                </a:pathLst>
              </a:custGeom>
              <a:solidFill>
                <a:srgbClr val="0072C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7"/>
              <p:cNvSpPr txBox="1"/>
              <p:nvPr/>
            </p:nvSpPr>
            <p:spPr>
              <a:xfrm>
                <a:off x="114300" y="-38100"/>
                <a:ext cx="326543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0" name="Google Shape;380;p7"/>
            <p:cNvSpPr txBox="1"/>
            <p:nvPr/>
          </p:nvSpPr>
          <p:spPr>
            <a:xfrm>
              <a:off x="1586832" y="35792"/>
              <a:ext cx="15672427" cy="1460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778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lnSpc>
                  <a:spcPct val="778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CTEC Update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1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403" name="Google Shape;403;p7"/>
          <p:cNvSpPr txBox="1">
            <a:spLocks noGrp="1"/>
          </p:cNvSpPr>
          <p:nvPr>
            <p:ph type="body" idx="1"/>
          </p:nvPr>
        </p:nvSpPr>
        <p:spPr>
          <a:xfrm>
            <a:off x="978215" y="1225189"/>
            <a:ext cx="7306536" cy="3410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1800"/>
              <a:buNone/>
            </a:pPr>
            <a:r>
              <a:rPr lang="en-US" sz="1800" b="1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Spring 2026</a:t>
            </a:r>
            <a:endParaRPr dirty="0">
              <a:latin typeface="+mn-lt"/>
            </a:endParaRPr>
          </a:p>
          <a:p>
            <a:pPr marL="0" lvl="1" indent="0" algn="l" rtl="0">
              <a:lnSpc>
                <a:spcPct val="189750"/>
              </a:lnSpc>
              <a:spcBef>
                <a:spcPts val="400"/>
              </a:spcBef>
              <a:spcAft>
                <a:spcPts val="0"/>
              </a:spcAft>
              <a:buClr>
                <a:srgbClr val="113B70"/>
              </a:buClr>
              <a:buSzPts val="2000"/>
              <a:buNone/>
            </a:pPr>
            <a:r>
              <a:rPr lang="en-US" sz="2000" u="sng" dirty="0">
                <a:solidFill>
                  <a:srgbClr val="113B70"/>
                </a:solidFill>
                <a:latin typeface="+mn-lt"/>
              </a:rPr>
              <a:t>Regular Programs</a:t>
            </a:r>
            <a:endParaRPr sz="2000" dirty="0">
              <a:solidFill>
                <a:srgbClr val="113B70"/>
              </a:solidFill>
              <a:latin typeface="+mn-lt"/>
            </a:endParaRPr>
          </a:p>
          <a:p>
            <a:pPr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2400"/>
              <a:buFont typeface="+mj-lt"/>
              <a:buAutoNum type="arabicPeriod"/>
            </a:pPr>
            <a:r>
              <a:rPr lang="en-US" sz="2400" dirty="0">
                <a:solidFill>
                  <a:srgbClr val="113B70"/>
                </a:solidFill>
                <a:latin typeface="+mn-lt"/>
              </a:rPr>
              <a:t>Staff Incentive Day May 14, 2026</a:t>
            </a:r>
            <a:endParaRPr dirty="0">
              <a:latin typeface="+mn-lt"/>
            </a:endParaRPr>
          </a:p>
          <a:p>
            <a:pPr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2400"/>
              <a:buFont typeface="+mj-lt"/>
              <a:buAutoNum type="arabicPeriod"/>
            </a:pPr>
            <a:r>
              <a:rPr lang="en-US" sz="2400" dirty="0">
                <a:solidFill>
                  <a:srgbClr val="113B70"/>
                </a:solidFill>
                <a:latin typeface="+mn-lt"/>
              </a:rPr>
              <a:t>100% UB (19)  and </a:t>
            </a:r>
            <a:r>
              <a:rPr lang="en-US" sz="2400" dirty="0" err="1">
                <a:solidFill>
                  <a:srgbClr val="113B70"/>
                </a:solidFill>
                <a:latin typeface="+mn-lt"/>
              </a:rPr>
              <a:t>eTSP</a:t>
            </a:r>
            <a:r>
              <a:rPr lang="en-US" sz="2400" dirty="0">
                <a:solidFill>
                  <a:srgbClr val="113B70"/>
                </a:solidFill>
                <a:latin typeface="+mn-lt"/>
              </a:rPr>
              <a:t> (25)  - completed FSA &amp; FAFSA</a:t>
            </a:r>
            <a:endParaRPr dirty="0">
              <a:latin typeface="+mn-lt"/>
            </a:endParaRPr>
          </a:p>
          <a:p>
            <a:pPr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2400"/>
              <a:buFont typeface="+mj-lt"/>
              <a:buAutoNum type="arabicPeriod"/>
            </a:pPr>
            <a:r>
              <a:rPr lang="en-US" sz="2400" dirty="0">
                <a:solidFill>
                  <a:srgbClr val="113B70"/>
                </a:solidFill>
                <a:latin typeface="+mn-lt"/>
              </a:rPr>
              <a:t>19 UB Students in Degree and 20 </a:t>
            </a:r>
            <a:r>
              <a:rPr lang="en-US" sz="2400" dirty="0" err="1">
                <a:solidFill>
                  <a:srgbClr val="113B70"/>
                </a:solidFill>
                <a:latin typeface="+mn-lt"/>
              </a:rPr>
              <a:t>eTSP</a:t>
            </a:r>
            <a:r>
              <a:rPr lang="en-US" sz="2400" dirty="0">
                <a:solidFill>
                  <a:srgbClr val="113B70"/>
                </a:solidFill>
                <a:latin typeface="+mn-lt"/>
              </a:rPr>
              <a:t> students in  degree and 5 in certificate</a:t>
            </a:r>
            <a:endParaRPr lang="en-US" dirty="0">
              <a:latin typeface="+mn-l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2400"/>
              <a:buNone/>
            </a:pPr>
            <a:endParaRPr lang="en-US" sz="2000" dirty="0">
              <a:solidFill>
                <a:srgbClr val="113B70"/>
              </a:solidFill>
              <a:latin typeface="+mn-lt"/>
            </a:endParaRPr>
          </a:p>
        </p:txBody>
      </p:sp>
      <p:sp>
        <p:nvSpPr>
          <p:cNvPr id="404" name="Google Shape;404;p7"/>
          <p:cNvSpPr txBox="1">
            <a:spLocks noGrp="1"/>
          </p:cNvSpPr>
          <p:nvPr>
            <p:ph type="body" idx="2"/>
          </p:nvPr>
        </p:nvSpPr>
        <p:spPr>
          <a:xfrm>
            <a:off x="8391985" y="1292692"/>
            <a:ext cx="5766506" cy="402726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1" indent="0" algn="l" rtl="0">
              <a:lnSpc>
                <a:spcPct val="210833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1800"/>
              <a:buNone/>
            </a:pPr>
            <a:r>
              <a:rPr lang="en-US" sz="1800" b="1" dirty="0">
                <a:solidFill>
                  <a:srgbClr val="113B70"/>
                </a:solidFill>
                <a:latin typeface="Poppins"/>
                <a:ea typeface="Poppins"/>
                <a:cs typeface="Poppins"/>
                <a:sym typeface="Poppins"/>
              </a:rPr>
              <a:t>Summer 2026</a:t>
            </a:r>
            <a:endParaRPr sz="1800" b="1" dirty="0">
              <a:solidFill>
                <a:srgbClr val="113B7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42900" lvl="1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113B70"/>
              </a:buClr>
              <a:buSzPts val="1800"/>
              <a:buFont typeface="+mj-lt"/>
              <a:buAutoNum type="arabicPeriod"/>
            </a:pPr>
            <a:r>
              <a:rPr lang="en-US" sz="1800" dirty="0">
                <a:solidFill>
                  <a:srgbClr val="113B70"/>
                </a:solidFill>
                <a:latin typeface="Poppins"/>
                <a:ea typeface="Poppins"/>
                <a:cs typeface="Poppins"/>
                <a:sym typeface="Poppins"/>
              </a:rPr>
              <a:t>25 F2F courses, 4 online courses, 12 full-time faculty, 6 part-time faculty, total contracts $56,994.78 (projected as of April 2026)</a:t>
            </a:r>
            <a:endParaRPr dirty="0"/>
          </a:p>
          <a:p>
            <a:pPr marL="342900" lvl="1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113B70"/>
              </a:buClr>
              <a:buSzPts val="1800"/>
              <a:buFont typeface="+mj-lt"/>
              <a:buAutoNum type="arabicPeriod"/>
            </a:pPr>
            <a:r>
              <a:rPr lang="en-US" sz="1800" dirty="0">
                <a:solidFill>
                  <a:srgbClr val="113B70"/>
                </a:solidFill>
                <a:latin typeface="Poppins"/>
                <a:ea typeface="Poppins"/>
                <a:cs typeface="Poppins"/>
                <a:sym typeface="Poppins"/>
              </a:rPr>
              <a:t>Electronics/Telecommunications Training</a:t>
            </a:r>
            <a:endParaRPr dirty="0"/>
          </a:p>
          <a:p>
            <a:pPr marL="342900" lvl="1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113B70"/>
              </a:buClr>
              <a:buSzPts val="1800"/>
              <a:buFont typeface="+mj-lt"/>
              <a:buAutoNum type="arabicPeriod"/>
            </a:pPr>
            <a:r>
              <a:rPr lang="en-US" sz="1800" dirty="0">
                <a:solidFill>
                  <a:srgbClr val="113B70"/>
                </a:solidFill>
                <a:latin typeface="Poppins"/>
                <a:ea typeface="Poppins"/>
                <a:cs typeface="Poppins"/>
                <a:sym typeface="Poppins"/>
              </a:rPr>
              <a:t>Continue AT Certification</a:t>
            </a:r>
            <a:endParaRPr dirty="0"/>
          </a:p>
          <a:p>
            <a:pPr marL="342900" lvl="1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113B70"/>
              </a:buClr>
              <a:buSzPts val="1800"/>
              <a:buFont typeface="+mj-lt"/>
              <a:buAutoNum type="arabicPeriod"/>
            </a:pPr>
            <a:r>
              <a:rPr lang="en-US" sz="1800" dirty="0">
                <a:solidFill>
                  <a:srgbClr val="113B70"/>
                </a:solidFill>
                <a:latin typeface="Poppins"/>
                <a:ea typeface="Poppins"/>
                <a:cs typeface="Poppins"/>
                <a:sym typeface="Poppins"/>
              </a:rPr>
              <a:t>UB Summer 2026 Bridge and College Visit in August</a:t>
            </a:r>
            <a:endParaRPr sz="1800" dirty="0">
              <a:solidFill>
                <a:srgbClr val="113B70"/>
              </a:solidFill>
            </a:endParaRPr>
          </a:p>
        </p:txBody>
      </p:sp>
      <p:pic>
        <p:nvPicPr>
          <p:cNvPr id="405" name="Google Shape;405;p7"/>
          <p:cNvPicPr preferRelativeResize="0"/>
          <p:nvPr/>
        </p:nvPicPr>
        <p:blipFill rotWithShape="1">
          <a:blip r:embed="rId3">
            <a:alphaModFix/>
          </a:blip>
          <a:srcRect t="22150"/>
          <a:stretch/>
        </p:blipFill>
        <p:spPr>
          <a:xfrm>
            <a:off x="14527837" y="1356747"/>
            <a:ext cx="3070325" cy="294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27836" y="6339233"/>
            <a:ext cx="3070324" cy="1814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7"/>
          <p:cNvPicPr preferRelativeResize="0"/>
          <p:nvPr/>
        </p:nvPicPr>
        <p:blipFill rotWithShape="1">
          <a:blip r:embed="rId5">
            <a:alphaModFix/>
          </a:blip>
          <a:srcRect t="15050"/>
          <a:stretch/>
        </p:blipFill>
        <p:spPr>
          <a:xfrm>
            <a:off x="14527837" y="4039739"/>
            <a:ext cx="3070325" cy="25604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8" name="Google Shape;408;p7"/>
          <p:cNvGraphicFramePr/>
          <p:nvPr>
            <p:extLst>
              <p:ext uri="{D42A27DB-BD31-4B8C-83A1-F6EECF244321}">
                <p14:modId xmlns:p14="http://schemas.microsoft.com/office/powerpoint/2010/main" val="1295023224"/>
              </p:ext>
            </p:extLst>
          </p:nvPr>
        </p:nvGraphicFramePr>
        <p:xfrm>
          <a:off x="8391985" y="1311641"/>
          <a:ext cx="9413950" cy="3709160"/>
        </p:xfrm>
        <a:graphic>
          <a:graphicData uri="http://schemas.openxmlformats.org/drawingml/2006/table">
            <a:tbl>
              <a:tblPr>
                <a:noFill/>
                <a:tableStyleId>{1E4B3758-C406-4A72-BCEE-A31C814166A1}</a:tableStyleId>
              </a:tblPr>
              <a:tblGrid>
                <a:gridCol w="107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5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7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8471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Years of Services (Monetary Award)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 dirty="0"/>
                        <a:t> </a:t>
                      </a:r>
                      <a:endParaRPr sz="18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 dirty="0"/>
                        <a:t> 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 dirty="0"/>
                        <a:t> 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 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67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 dirty="0"/>
                        <a:t> 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5 Years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6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$50.00 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 $       300.00 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67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 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 dirty="0"/>
                        <a:t>20 Years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2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$200.00 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 $       400.00 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67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Awards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 dirty="0"/>
                        <a:t> 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 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 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 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67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 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 dirty="0"/>
                        <a:t>Award of Recognition 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 $   250.00 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 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 $       250.00 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67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 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 dirty="0"/>
                        <a:t>Faculty of the Year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 $   250.00 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 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 $       250.00 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67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 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 dirty="0"/>
                        <a:t>Students Choice 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 $      50.00 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 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 $          50.00 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67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 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 dirty="0"/>
                        <a:t>Good Health (Monetary Award)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 $      50.00 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2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 $       100.00 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567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 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 dirty="0"/>
                        <a:t>Community (Gift Certificate)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 $      50.00 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 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 $          50.00 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67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 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 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 dirty="0"/>
                        <a:t> 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/>
                        <a:t> 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alibri"/>
                        <a:buNone/>
                      </a:pPr>
                      <a:r>
                        <a:rPr lang="en-US" sz="1800" u="none" strike="noStrike" cap="none" dirty="0"/>
                        <a:t> 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4300" marR="14300" marT="1430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09" name="Google Shape;409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78436" y="5044318"/>
            <a:ext cx="9427499" cy="427927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7"/>
          <p:cNvSpPr txBox="1"/>
          <p:nvPr/>
        </p:nvSpPr>
        <p:spPr>
          <a:xfrm>
            <a:off x="955119" y="4736895"/>
            <a:ext cx="7329632" cy="3416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2000"/>
              <a:buFont typeface="Arial"/>
              <a:buNone/>
            </a:pPr>
            <a:r>
              <a:rPr lang="en-US" sz="2000" u="sng" dirty="0">
                <a:solidFill>
                  <a:srgbClr val="113B70"/>
                </a:solidFill>
                <a:latin typeface="+mn-lt"/>
                <a:ea typeface="Calibri"/>
                <a:cs typeface="Calibri"/>
                <a:sym typeface="Calibri"/>
              </a:rPr>
              <a:t>Other Stakeholders</a:t>
            </a:r>
            <a:endParaRPr dirty="0">
              <a:latin typeface="+mn-lt"/>
            </a:endParaRPr>
          </a:p>
          <a:p>
            <a:pPr marL="457200" lvl="2" indent="-457200">
              <a:lnSpc>
                <a:spcPct val="120000"/>
              </a:lnSpc>
              <a:buClr>
                <a:srgbClr val="113B70"/>
              </a:buClr>
              <a:buSzPts val="2400"/>
              <a:buFont typeface="+mj-lt"/>
              <a:buAutoNum type="arabicPeriod"/>
            </a:pPr>
            <a:r>
              <a:rPr lang="en-US" sz="2400" dirty="0">
                <a:solidFill>
                  <a:srgbClr val="113B70"/>
                </a:solidFill>
                <a:latin typeface="+mn-lt"/>
                <a:ea typeface="Calibri"/>
                <a:cs typeface="Calibri"/>
                <a:sym typeface="Calibri"/>
              </a:rPr>
              <a:t>Launched Skills Certification Unit with NDOE/R&amp;D and WB </a:t>
            </a:r>
          </a:p>
          <a:p>
            <a:pPr marL="457200" lvl="2" indent="-457200">
              <a:lnSpc>
                <a:spcPct val="120000"/>
              </a:lnSpc>
              <a:buClr>
                <a:srgbClr val="113B70"/>
              </a:buClr>
              <a:buSzPts val="2400"/>
              <a:buAutoNum type="arabicPeriod"/>
            </a:pPr>
            <a:r>
              <a:rPr lang="en-US" sz="2400" dirty="0">
                <a:solidFill>
                  <a:srgbClr val="113B70"/>
                </a:solidFill>
                <a:latin typeface="+mn-lt"/>
                <a:ea typeface="Calibri"/>
                <a:cs typeface="Calibri"/>
                <a:sym typeface="Calibri"/>
              </a:rPr>
              <a:t>Graduated </a:t>
            </a:r>
            <a:r>
              <a:rPr lang="en-US" sz="2400" b="0" i="0" u="none" strike="noStrike" cap="none" dirty="0">
                <a:solidFill>
                  <a:srgbClr val="113B70"/>
                </a:solidFill>
                <a:latin typeface="+mn-lt"/>
                <a:ea typeface="Calibri"/>
                <a:cs typeface="Calibri"/>
                <a:sym typeface="Calibri"/>
              </a:rPr>
              <a:t>17/30 AT with DOFA and WB grant</a:t>
            </a:r>
            <a:endParaRPr dirty="0">
              <a:latin typeface="+mn-lt"/>
            </a:endParaRPr>
          </a:p>
          <a:p>
            <a:pPr marL="457200" marR="0" lvl="2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2400"/>
              <a:buFont typeface="+mj-lt"/>
              <a:buAutoNum type="arabicPeriod"/>
            </a:pPr>
            <a:r>
              <a:rPr lang="en-US" sz="2400" b="0" i="0" u="none" strike="noStrike" cap="none" dirty="0">
                <a:solidFill>
                  <a:srgbClr val="113B70"/>
                </a:solidFill>
                <a:latin typeface="+mn-lt"/>
                <a:ea typeface="Calibri"/>
                <a:cs typeface="Calibri"/>
                <a:sym typeface="Calibri"/>
              </a:rPr>
              <a:t>Graduated 8/10 Electricians for PUC Apprenticeship</a:t>
            </a:r>
            <a:endParaRPr dirty="0">
              <a:latin typeface="+mn-lt"/>
            </a:endParaRPr>
          </a:p>
          <a:p>
            <a:pPr marL="457200" marR="0" lvl="2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2400"/>
              <a:buFont typeface="+mj-lt"/>
              <a:buAutoNum type="arabicPeriod"/>
            </a:pPr>
            <a:r>
              <a:rPr lang="en-US" sz="2400" b="0" i="0" u="none" strike="noStrike" cap="none" dirty="0">
                <a:solidFill>
                  <a:srgbClr val="113B70"/>
                </a:solidFill>
                <a:latin typeface="+mn-lt"/>
                <a:ea typeface="Calibri"/>
                <a:cs typeface="Calibri"/>
                <a:sym typeface="Calibri"/>
              </a:rPr>
              <a:t>6/14 On tract for Law Enforcement Apprenticeship</a:t>
            </a:r>
            <a:endParaRPr dirty="0">
              <a:latin typeface="+mn-lt"/>
            </a:endParaRPr>
          </a:p>
        </p:txBody>
      </p:sp>
      <p:cxnSp>
        <p:nvCxnSpPr>
          <p:cNvPr id="2" name="Google Shape;259;p4">
            <a:extLst>
              <a:ext uri="{FF2B5EF4-FFF2-40B4-BE49-F238E27FC236}">
                <a16:creationId xmlns:a16="http://schemas.microsoft.com/office/drawing/2014/main" id="{3957E65A-4C75-A810-71CF-53C33A5DE0B6}"/>
              </a:ext>
            </a:extLst>
          </p:cNvPr>
          <p:cNvCxnSpPr>
            <a:cxnSpLocks/>
          </p:cNvCxnSpPr>
          <p:nvPr/>
        </p:nvCxnSpPr>
        <p:spPr>
          <a:xfrm>
            <a:off x="987091" y="8513634"/>
            <a:ext cx="5157493" cy="0"/>
          </a:xfrm>
          <a:prstGeom prst="straightConnector1">
            <a:avLst/>
          </a:prstGeom>
          <a:noFill/>
          <a:ln w="38100" cap="flat" cmpd="sng">
            <a:solidFill>
              <a:srgbClr val="0072C4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3" name="Group 3">
            <a:extLst>
              <a:ext uri="{FF2B5EF4-FFF2-40B4-BE49-F238E27FC236}">
                <a16:creationId xmlns:a16="http://schemas.microsoft.com/office/drawing/2014/main" id="{0BFCB365-498E-0245-0D3E-15F927BDAF11}"/>
              </a:ext>
            </a:extLst>
          </p:cNvPr>
          <p:cNvGrpSpPr/>
          <p:nvPr/>
        </p:nvGrpSpPr>
        <p:grpSpPr>
          <a:xfrm>
            <a:off x="987091" y="8702857"/>
            <a:ext cx="4859103" cy="1272270"/>
            <a:chOff x="0" y="0"/>
            <a:chExt cx="6478805" cy="1696359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FE881900-222A-0E15-F874-F4262D389338}"/>
                </a:ext>
              </a:extLst>
            </p:cNvPr>
            <p:cNvGrpSpPr/>
            <p:nvPr/>
          </p:nvGrpSpPr>
          <p:grpSpPr>
            <a:xfrm>
              <a:off x="5329688" y="0"/>
              <a:ext cx="1093610" cy="1093610"/>
              <a:chOff x="0" y="0"/>
              <a:chExt cx="812800" cy="812800"/>
            </a:xfrm>
          </p:grpSpPr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71031DB7-C29E-19FF-83C0-45D6668210B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23" name="TextBox 6">
                <a:extLst>
                  <a:ext uri="{FF2B5EF4-FFF2-40B4-BE49-F238E27FC236}">
                    <a16:creationId xmlns:a16="http://schemas.microsoft.com/office/drawing/2014/main" id="{D0D7CF6A-3552-2EF1-FEBF-D9E50AD2B88D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89805860-A257-301C-96FE-431D335075CD}"/>
                </a:ext>
              </a:extLst>
            </p:cNvPr>
            <p:cNvSpPr/>
            <p:nvPr/>
          </p:nvSpPr>
          <p:spPr>
            <a:xfrm>
              <a:off x="5511001" y="156234"/>
              <a:ext cx="730983" cy="786003"/>
            </a:xfrm>
            <a:custGeom>
              <a:avLst/>
              <a:gdLst/>
              <a:ahLst/>
              <a:cxnLst/>
              <a:rect l="l" t="t" r="r" b="b"/>
              <a:pathLst>
                <a:path w="730983" h="786003">
                  <a:moveTo>
                    <a:pt x="0" y="0"/>
                  </a:moveTo>
                  <a:lnTo>
                    <a:pt x="730983" y="0"/>
                  </a:lnTo>
                  <a:lnTo>
                    <a:pt x="730983" y="786002"/>
                  </a:lnTo>
                  <a:lnTo>
                    <a:pt x="0" y="78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993A915E-4F65-2A50-6135-D5DC84347B8F}"/>
                </a:ext>
              </a:extLst>
            </p:cNvPr>
            <p:cNvGrpSpPr/>
            <p:nvPr/>
          </p:nvGrpSpPr>
          <p:grpSpPr>
            <a:xfrm>
              <a:off x="3664362" y="2430"/>
              <a:ext cx="1093610" cy="1093610"/>
              <a:chOff x="0" y="0"/>
              <a:chExt cx="812800" cy="812800"/>
            </a:xfrm>
          </p:grpSpPr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D05B96C4-77B7-41DE-6032-5A0FF854FE8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21" name="TextBox 10">
                <a:extLst>
                  <a:ext uri="{FF2B5EF4-FFF2-40B4-BE49-F238E27FC236}">
                    <a16:creationId xmlns:a16="http://schemas.microsoft.com/office/drawing/2014/main" id="{C7CA6EC7-A528-BED8-4A22-EF34F37EB58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01871304-FCEE-EDB9-5402-34581DF4F1B8}"/>
                </a:ext>
              </a:extLst>
            </p:cNvPr>
            <p:cNvSpPr/>
            <p:nvPr/>
          </p:nvSpPr>
          <p:spPr>
            <a:xfrm>
              <a:off x="3797877" y="188879"/>
              <a:ext cx="784574" cy="784574"/>
            </a:xfrm>
            <a:custGeom>
              <a:avLst/>
              <a:gdLst/>
              <a:ahLst/>
              <a:cxnLst/>
              <a:rect l="l" t="t" r="r" b="b"/>
              <a:pathLst>
                <a:path w="784574" h="784574">
                  <a:moveTo>
                    <a:pt x="0" y="0"/>
                  </a:moveTo>
                  <a:lnTo>
                    <a:pt x="784575" y="0"/>
                  </a:lnTo>
                  <a:lnTo>
                    <a:pt x="784575" y="784575"/>
                  </a:lnTo>
                  <a:lnTo>
                    <a:pt x="0" y="784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id="{47DF7957-2454-7247-6D83-3317147B6AA3}"/>
                </a:ext>
              </a:extLst>
            </p:cNvPr>
            <p:cNvGrpSpPr/>
            <p:nvPr/>
          </p:nvGrpSpPr>
          <p:grpSpPr>
            <a:xfrm>
              <a:off x="1999035" y="2430"/>
              <a:ext cx="1093610" cy="1093610"/>
              <a:chOff x="0" y="0"/>
              <a:chExt cx="812800" cy="812800"/>
            </a:xfrm>
          </p:grpSpPr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14A55D7F-0366-AEB9-AB95-E97A272884B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19" name="TextBox 14">
                <a:extLst>
                  <a:ext uri="{FF2B5EF4-FFF2-40B4-BE49-F238E27FC236}">
                    <a16:creationId xmlns:a16="http://schemas.microsoft.com/office/drawing/2014/main" id="{23F8F23A-0A7D-6068-DB0E-D9A56959148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9FF609B4-9A2F-209D-B841-3D3131B10B8D}"/>
                </a:ext>
              </a:extLst>
            </p:cNvPr>
            <p:cNvSpPr/>
            <p:nvPr/>
          </p:nvSpPr>
          <p:spPr>
            <a:xfrm>
              <a:off x="2236266" y="219022"/>
              <a:ext cx="659221" cy="703169"/>
            </a:xfrm>
            <a:custGeom>
              <a:avLst/>
              <a:gdLst/>
              <a:ahLst/>
              <a:cxnLst/>
              <a:rect l="l" t="t" r="r" b="b"/>
              <a:pathLst>
                <a:path w="659221" h="703169">
                  <a:moveTo>
                    <a:pt x="0" y="0"/>
                  </a:moveTo>
                  <a:lnTo>
                    <a:pt x="659221" y="0"/>
                  </a:lnTo>
                  <a:lnTo>
                    <a:pt x="659221" y="703170"/>
                  </a:lnTo>
                  <a:lnTo>
                    <a:pt x="0" y="703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10" name="Group 16">
              <a:extLst>
                <a:ext uri="{FF2B5EF4-FFF2-40B4-BE49-F238E27FC236}">
                  <a16:creationId xmlns:a16="http://schemas.microsoft.com/office/drawing/2014/main" id="{D246A0B0-A901-338A-7BA6-E4E8AE8F1C47}"/>
                </a:ext>
              </a:extLst>
            </p:cNvPr>
            <p:cNvGrpSpPr/>
            <p:nvPr/>
          </p:nvGrpSpPr>
          <p:grpSpPr>
            <a:xfrm>
              <a:off x="276388" y="0"/>
              <a:ext cx="1093610" cy="1093610"/>
              <a:chOff x="0" y="0"/>
              <a:chExt cx="812800" cy="812800"/>
            </a:xfrm>
          </p:grpSpPr>
          <p:sp>
            <p:nvSpPr>
              <p:cNvPr id="16" name="Freeform 17">
                <a:extLst>
                  <a:ext uri="{FF2B5EF4-FFF2-40B4-BE49-F238E27FC236}">
                    <a16:creationId xmlns:a16="http://schemas.microsoft.com/office/drawing/2014/main" id="{B4A870B2-4DCF-A9B6-5E8C-232F859B193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17" name="TextBox 18">
                <a:extLst>
                  <a:ext uri="{FF2B5EF4-FFF2-40B4-BE49-F238E27FC236}">
                    <a16:creationId xmlns:a16="http://schemas.microsoft.com/office/drawing/2014/main" id="{2944FC74-AF77-4CEB-2985-1DEE3072A5B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122C834D-E0C5-76D3-058B-96FB989BA148}"/>
                </a:ext>
              </a:extLst>
            </p:cNvPr>
            <p:cNvSpPr/>
            <p:nvPr/>
          </p:nvSpPr>
          <p:spPr>
            <a:xfrm>
              <a:off x="371499" y="107640"/>
              <a:ext cx="903387" cy="822903"/>
            </a:xfrm>
            <a:custGeom>
              <a:avLst/>
              <a:gdLst/>
              <a:ahLst/>
              <a:cxnLst/>
              <a:rect l="l" t="t" r="r" b="b"/>
              <a:pathLst>
                <a:path w="903387" h="822903">
                  <a:moveTo>
                    <a:pt x="0" y="0"/>
                  </a:moveTo>
                  <a:lnTo>
                    <a:pt x="903387" y="0"/>
                  </a:lnTo>
                  <a:lnTo>
                    <a:pt x="903387" y="822903"/>
                  </a:lnTo>
                  <a:lnTo>
                    <a:pt x="0" y="822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DBAECC07-5008-1505-CB76-520B14301A7A}"/>
                </a:ext>
              </a:extLst>
            </p:cNvPr>
            <p:cNvSpPr txBox="1"/>
            <p:nvPr/>
          </p:nvSpPr>
          <p:spPr>
            <a:xfrm>
              <a:off x="0" y="1287803"/>
              <a:ext cx="1595751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Office of the Campus Dean</a:t>
              </a:r>
            </a:p>
          </p:txBody>
        </p:sp>
        <p:sp>
          <p:nvSpPr>
            <p:cNvPr id="13" name="TextBox 21">
              <a:extLst>
                <a:ext uri="{FF2B5EF4-FFF2-40B4-BE49-F238E27FC236}">
                  <a16:creationId xmlns:a16="http://schemas.microsoft.com/office/drawing/2014/main" id="{66FC74CF-1138-0705-9B65-47D95D4A74F5}"/>
                </a:ext>
              </a:extLst>
            </p:cNvPr>
            <p:cNvSpPr txBox="1"/>
            <p:nvPr/>
          </p:nvSpPr>
          <p:spPr>
            <a:xfrm>
              <a:off x="1856868" y="1287803"/>
              <a:ext cx="1377945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Office of the Academic Affairs</a:t>
              </a:r>
            </a:p>
          </p:txBody>
        </p:sp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A0B735F3-4072-9F72-2F57-F00FD0197F29}"/>
                </a:ext>
              </a:extLst>
            </p:cNvPr>
            <p:cNvSpPr txBox="1"/>
            <p:nvPr/>
          </p:nvSpPr>
          <p:spPr>
            <a:xfrm>
              <a:off x="3573777" y="1287803"/>
              <a:ext cx="1389513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Learning Resource Center</a:t>
              </a:r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BD3D7E88-44D5-5950-030B-AE20D665299B}"/>
                </a:ext>
              </a:extLst>
            </p:cNvPr>
            <p:cNvSpPr txBox="1"/>
            <p:nvPr/>
          </p:nvSpPr>
          <p:spPr>
            <a:xfrm>
              <a:off x="5386261" y="1287803"/>
              <a:ext cx="1092543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Instructional Coordinator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0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 animBg="1"/>
      <p:bldP spid="403" grpId="0" build="p"/>
      <p:bldP spid="404" grpId="0" build="p" animBg="1"/>
      <p:bldP spid="4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8"/>
          <p:cNvGrpSpPr/>
          <p:nvPr/>
        </p:nvGrpSpPr>
        <p:grpSpPr>
          <a:xfrm>
            <a:off x="1028700" y="203873"/>
            <a:ext cx="13215989" cy="1203173"/>
            <a:chOff x="0" y="-108209"/>
            <a:chExt cx="17621319" cy="1604229"/>
          </a:xfrm>
        </p:grpSpPr>
        <p:grpSp>
          <p:nvGrpSpPr>
            <p:cNvPr id="417" name="Google Shape;417;p8"/>
            <p:cNvGrpSpPr/>
            <p:nvPr/>
          </p:nvGrpSpPr>
          <p:grpSpPr>
            <a:xfrm>
              <a:off x="396909" y="-108209"/>
              <a:ext cx="17224410" cy="1310491"/>
              <a:chOff x="0" y="-38100"/>
              <a:chExt cx="6064645" cy="461419"/>
            </a:xfrm>
          </p:grpSpPr>
          <p:sp>
            <p:nvSpPr>
              <p:cNvPr id="418" name="Google Shape;418;p8"/>
              <p:cNvSpPr/>
              <p:nvPr/>
            </p:nvSpPr>
            <p:spPr>
              <a:xfrm>
                <a:off x="0" y="0"/>
                <a:ext cx="6064645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6064645" h="423319" extrusionOk="0">
                    <a:moveTo>
                      <a:pt x="6064645" y="211659"/>
                    </a:moveTo>
                    <a:lnTo>
                      <a:pt x="5861445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5861445" y="0"/>
                    </a:lnTo>
                    <a:lnTo>
                      <a:pt x="6064645" y="211659"/>
                    </a:ln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</a:t>
                </a: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419;p8"/>
              <p:cNvSpPr txBox="1"/>
              <p:nvPr/>
            </p:nvSpPr>
            <p:spPr>
              <a:xfrm>
                <a:off x="114300" y="-38100"/>
                <a:ext cx="5836045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0" name="Google Shape;420;p8"/>
            <p:cNvGrpSpPr/>
            <p:nvPr/>
          </p:nvGrpSpPr>
          <p:grpSpPr>
            <a:xfrm>
              <a:off x="0" y="-108209"/>
              <a:ext cx="1576681" cy="1310491"/>
              <a:chOff x="0" y="-38100"/>
              <a:chExt cx="555143" cy="461419"/>
            </a:xfrm>
          </p:grpSpPr>
          <p:sp>
            <p:nvSpPr>
              <p:cNvPr id="421" name="Google Shape;421;p8"/>
              <p:cNvSpPr/>
              <p:nvPr/>
            </p:nvSpPr>
            <p:spPr>
              <a:xfrm>
                <a:off x="0" y="0"/>
                <a:ext cx="555143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555143" h="423319" extrusionOk="0">
                    <a:moveTo>
                      <a:pt x="555143" y="211659"/>
                    </a:moveTo>
                    <a:lnTo>
                      <a:pt x="351943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351943" y="0"/>
                    </a:lnTo>
                    <a:lnTo>
                      <a:pt x="555143" y="211659"/>
                    </a:lnTo>
                    <a:close/>
                  </a:path>
                </a:pathLst>
              </a:custGeom>
              <a:solidFill>
                <a:srgbClr val="0072C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8"/>
              <p:cNvSpPr txBox="1"/>
              <p:nvPr/>
            </p:nvSpPr>
            <p:spPr>
              <a:xfrm>
                <a:off x="114300" y="-38100"/>
                <a:ext cx="326543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3" name="Google Shape;423;p8"/>
            <p:cNvSpPr txBox="1"/>
            <p:nvPr/>
          </p:nvSpPr>
          <p:spPr>
            <a:xfrm>
              <a:off x="1586832" y="35791"/>
              <a:ext cx="15672427" cy="1460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lnSpc>
                  <a:spcPct val="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CHUUK CAMPUS UPDATE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446" name="Google Shape;446;p8"/>
          <p:cNvSpPr txBox="1">
            <a:spLocks noGrp="1"/>
          </p:cNvSpPr>
          <p:nvPr>
            <p:ph type="body" idx="1"/>
          </p:nvPr>
        </p:nvSpPr>
        <p:spPr>
          <a:xfrm>
            <a:off x="1028699" y="1186741"/>
            <a:ext cx="9117385" cy="1652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1800"/>
              <a:buNone/>
            </a:pPr>
            <a:r>
              <a:rPr lang="en-US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Spring 2026</a:t>
            </a:r>
            <a:endParaRPr dirty="0">
              <a:latin typeface="+mn-lt"/>
            </a:endParaRPr>
          </a:p>
          <a:p>
            <a:pPr marL="0" lvl="1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113B70"/>
              </a:buClr>
              <a:buSzPts val="1600"/>
              <a:buNone/>
            </a:pPr>
            <a:r>
              <a:rPr lang="en-US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Following </a:t>
            </a:r>
            <a:r>
              <a:rPr lang="en-US" dirty="0" err="1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Sinlaku</a:t>
            </a:r>
            <a:r>
              <a:rPr lang="en-US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, the Chuuk Campus remained shut for 13 days, with classes resuming April 28, pausing again on April 30 for Chuuk Political Status, and finally reopening May 4</a:t>
            </a:r>
            <a:r>
              <a:rPr lang="en-US" baseline="30000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th</a:t>
            </a:r>
            <a:r>
              <a:rPr lang="en-US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. </a:t>
            </a:r>
            <a:endParaRPr dirty="0">
              <a:solidFill>
                <a:srgbClr val="113B70"/>
              </a:solidFill>
              <a:latin typeface="+mn-lt"/>
              <a:ea typeface="Poppins"/>
              <a:cs typeface="Poppins"/>
              <a:sym typeface="Poppins"/>
            </a:endParaRPr>
          </a:p>
          <a:p>
            <a:pPr marL="0" lvl="1" indent="0" algn="l" rtl="0">
              <a:lnSpc>
                <a:spcPct val="316250"/>
              </a:lnSpc>
              <a:spcBef>
                <a:spcPts val="240"/>
              </a:spcBef>
              <a:spcAft>
                <a:spcPts val="0"/>
              </a:spcAft>
              <a:buClr>
                <a:srgbClr val="113B70"/>
              </a:buClr>
              <a:buSzPts val="1200"/>
              <a:buNone/>
            </a:pPr>
            <a:endParaRPr dirty="0">
              <a:latin typeface="+mn-lt"/>
            </a:endParaRPr>
          </a:p>
          <a:p>
            <a:pPr marL="0" lvl="1" indent="0" algn="l" rtl="0">
              <a:lnSpc>
                <a:spcPct val="237187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>
              <a:solidFill>
                <a:srgbClr val="113B70"/>
              </a:solidFill>
              <a:latin typeface="+mn-lt"/>
              <a:ea typeface="Poppins"/>
              <a:cs typeface="Poppins"/>
              <a:sym typeface="Poppins"/>
            </a:endParaRPr>
          </a:p>
          <a:p>
            <a:pPr marL="0" lvl="1" indent="0" algn="l" rtl="0">
              <a:lnSpc>
                <a:spcPct val="237187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>
              <a:solidFill>
                <a:srgbClr val="113B70"/>
              </a:solidFill>
              <a:latin typeface="+mn-lt"/>
              <a:ea typeface="Poppins"/>
              <a:cs typeface="Poppins"/>
              <a:sym typeface="Poppins"/>
            </a:endParaRPr>
          </a:p>
        </p:txBody>
      </p:sp>
      <p:sp>
        <p:nvSpPr>
          <p:cNvPr id="447" name="Google Shape;447;p8"/>
          <p:cNvSpPr txBox="1">
            <a:spLocks noGrp="1"/>
          </p:cNvSpPr>
          <p:nvPr>
            <p:ph type="body" idx="2"/>
          </p:nvPr>
        </p:nvSpPr>
        <p:spPr>
          <a:xfrm>
            <a:off x="10491050" y="1275250"/>
            <a:ext cx="7611249" cy="1223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2400"/>
              <a:buAutoNum type="arabicParenR"/>
            </a:pPr>
            <a:r>
              <a:rPr lang="en-US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May 26, 2026 COM-FSM Chuuk Campus Commencement Exercises- Spring 2026-25 Graduates, Fall 2025- 23 &amp; Summer 2025- 6</a:t>
            </a:r>
            <a:endParaRPr dirty="0">
              <a:solidFill>
                <a:srgbClr val="113B70"/>
              </a:solidFill>
              <a:latin typeface="+mn-lt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13B70"/>
              </a:solidFill>
              <a:latin typeface="+mn-lt"/>
              <a:ea typeface="Poppins"/>
              <a:cs typeface="Poppins"/>
              <a:sym typeface="Poppins"/>
            </a:endParaRPr>
          </a:p>
          <a:p>
            <a:pPr marL="742950" lvl="0" indent="0" algn="l" rtl="0">
              <a:lnSpc>
                <a:spcPct val="158125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13B70"/>
              </a:solidFill>
              <a:latin typeface="+mn-lt"/>
              <a:ea typeface="Poppins"/>
              <a:cs typeface="Poppins"/>
              <a:sym typeface="Poppins"/>
            </a:endParaRPr>
          </a:p>
          <a:p>
            <a:pPr marL="742950" lvl="0" indent="0" algn="l" rtl="0">
              <a:lnSpc>
                <a:spcPct val="158125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13B70"/>
              </a:solidFill>
              <a:latin typeface="+mn-lt"/>
              <a:ea typeface="Poppins"/>
              <a:cs typeface="Poppins"/>
              <a:sym typeface="Poppins"/>
            </a:endParaRPr>
          </a:p>
          <a:p>
            <a:pPr marL="742950" lvl="0" indent="0" algn="l" rtl="0">
              <a:lnSpc>
                <a:spcPct val="158125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13B70"/>
              </a:solidFill>
              <a:latin typeface="+mn-lt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lang="en-US" dirty="0">
              <a:solidFill>
                <a:srgbClr val="113B70"/>
              </a:solidFill>
              <a:latin typeface="+mn-lt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dirty="0">
              <a:solidFill>
                <a:srgbClr val="113B70"/>
              </a:solidFill>
              <a:latin typeface="+mn-lt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800" dirty="0">
              <a:solidFill>
                <a:srgbClr val="113B70"/>
              </a:solidFill>
              <a:latin typeface="+mn-lt"/>
              <a:ea typeface="Poppins"/>
              <a:cs typeface="Poppins"/>
              <a:sym typeface="Poppins"/>
            </a:endParaRPr>
          </a:p>
        </p:txBody>
      </p:sp>
      <p:pic>
        <p:nvPicPr>
          <p:cNvPr id="448" name="Google Shape;44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9306" y="7076389"/>
            <a:ext cx="5039056" cy="2925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8" title="Screenshot 2026-06-09 at 14-14-27 Friend requests Faceboo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2975" y="2414394"/>
            <a:ext cx="3761450" cy="30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8" title="Screenshot 2026-06-09 at 14-11-38 (1) Friend requests Faceboo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14425" y="2402331"/>
            <a:ext cx="3487874" cy="31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8" title="Sinlaku Before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2252" y="3004559"/>
            <a:ext cx="2621400" cy="281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8" title="Sinlaku after cleaning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03077" y="3004562"/>
            <a:ext cx="2773000" cy="281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8" title="1000006913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5502" y="3004562"/>
            <a:ext cx="3101573" cy="281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Google Shape;259;p4">
            <a:extLst>
              <a:ext uri="{FF2B5EF4-FFF2-40B4-BE49-F238E27FC236}">
                <a16:creationId xmlns:a16="http://schemas.microsoft.com/office/drawing/2014/main" id="{D6B35B11-0DA0-C713-16EF-3013CD774866}"/>
              </a:ext>
            </a:extLst>
          </p:cNvPr>
          <p:cNvCxnSpPr>
            <a:cxnSpLocks/>
          </p:cNvCxnSpPr>
          <p:nvPr/>
        </p:nvCxnSpPr>
        <p:spPr>
          <a:xfrm>
            <a:off x="987091" y="8513634"/>
            <a:ext cx="5157493" cy="0"/>
          </a:xfrm>
          <a:prstGeom prst="straightConnector1">
            <a:avLst/>
          </a:prstGeom>
          <a:noFill/>
          <a:ln w="38100" cap="flat" cmpd="sng">
            <a:solidFill>
              <a:srgbClr val="0072C4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51" name="Group 3">
            <a:extLst>
              <a:ext uri="{FF2B5EF4-FFF2-40B4-BE49-F238E27FC236}">
                <a16:creationId xmlns:a16="http://schemas.microsoft.com/office/drawing/2014/main" id="{F7C40405-4D19-A02C-DECF-C0BDC20C39D5}"/>
              </a:ext>
            </a:extLst>
          </p:cNvPr>
          <p:cNvGrpSpPr/>
          <p:nvPr/>
        </p:nvGrpSpPr>
        <p:grpSpPr>
          <a:xfrm>
            <a:off x="987091" y="8702857"/>
            <a:ext cx="4859103" cy="1272270"/>
            <a:chOff x="0" y="0"/>
            <a:chExt cx="6478805" cy="1696359"/>
          </a:xfrm>
        </p:grpSpPr>
        <p:grpSp>
          <p:nvGrpSpPr>
            <p:cNvPr id="52" name="Group 4">
              <a:extLst>
                <a:ext uri="{FF2B5EF4-FFF2-40B4-BE49-F238E27FC236}">
                  <a16:creationId xmlns:a16="http://schemas.microsoft.com/office/drawing/2014/main" id="{72E01BBC-E833-D19D-5FD6-903E817ADCB2}"/>
                </a:ext>
              </a:extLst>
            </p:cNvPr>
            <p:cNvGrpSpPr/>
            <p:nvPr/>
          </p:nvGrpSpPr>
          <p:grpSpPr>
            <a:xfrm>
              <a:off x="5329688" y="0"/>
              <a:ext cx="1093610" cy="1093610"/>
              <a:chOff x="0" y="0"/>
              <a:chExt cx="812800" cy="812800"/>
            </a:xfrm>
          </p:grpSpPr>
          <p:sp>
            <p:nvSpPr>
              <p:cNvPr id="460" name="Freeform 5">
                <a:extLst>
                  <a:ext uri="{FF2B5EF4-FFF2-40B4-BE49-F238E27FC236}">
                    <a16:creationId xmlns:a16="http://schemas.microsoft.com/office/drawing/2014/main" id="{D5A7F9B9-0206-3F4E-FAB0-C1E25BE8538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461" name="TextBox 6">
                <a:extLst>
                  <a:ext uri="{FF2B5EF4-FFF2-40B4-BE49-F238E27FC236}">
                    <a16:creationId xmlns:a16="http://schemas.microsoft.com/office/drawing/2014/main" id="{BB6F6EAE-5FC0-8C1C-AED1-54DE147CCCC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DBD7C46B-7742-7F80-9E5A-51B8FB1BDD86}"/>
                </a:ext>
              </a:extLst>
            </p:cNvPr>
            <p:cNvSpPr/>
            <p:nvPr/>
          </p:nvSpPr>
          <p:spPr>
            <a:xfrm>
              <a:off x="5511001" y="156234"/>
              <a:ext cx="730983" cy="786003"/>
            </a:xfrm>
            <a:custGeom>
              <a:avLst/>
              <a:gdLst/>
              <a:ahLst/>
              <a:cxnLst/>
              <a:rect l="l" t="t" r="r" b="b"/>
              <a:pathLst>
                <a:path w="730983" h="786003">
                  <a:moveTo>
                    <a:pt x="0" y="0"/>
                  </a:moveTo>
                  <a:lnTo>
                    <a:pt x="730983" y="0"/>
                  </a:lnTo>
                  <a:lnTo>
                    <a:pt x="730983" y="786002"/>
                  </a:lnTo>
                  <a:lnTo>
                    <a:pt x="0" y="78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54" name="Group 8">
              <a:extLst>
                <a:ext uri="{FF2B5EF4-FFF2-40B4-BE49-F238E27FC236}">
                  <a16:creationId xmlns:a16="http://schemas.microsoft.com/office/drawing/2014/main" id="{4C90D6B6-73CE-ADE3-416F-C9CE2EC6C30B}"/>
                </a:ext>
              </a:extLst>
            </p:cNvPr>
            <p:cNvGrpSpPr/>
            <p:nvPr/>
          </p:nvGrpSpPr>
          <p:grpSpPr>
            <a:xfrm>
              <a:off x="3664362" y="2430"/>
              <a:ext cx="1093610" cy="1093610"/>
              <a:chOff x="0" y="0"/>
              <a:chExt cx="812800" cy="812800"/>
            </a:xfrm>
          </p:grpSpPr>
          <p:sp>
            <p:nvSpPr>
              <p:cNvPr id="458" name="Freeform 9">
                <a:extLst>
                  <a:ext uri="{FF2B5EF4-FFF2-40B4-BE49-F238E27FC236}">
                    <a16:creationId xmlns:a16="http://schemas.microsoft.com/office/drawing/2014/main" id="{E9C44BCD-5FD0-37A6-79CC-1EA2005BB48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459" name="TextBox 10">
                <a:extLst>
                  <a:ext uri="{FF2B5EF4-FFF2-40B4-BE49-F238E27FC236}">
                    <a16:creationId xmlns:a16="http://schemas.microsoft.com/office/drawing/2014/main" id="{5F483635-0DBD-297C-86C6-609CDA9BA170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id="{80AC5765-0163-7A01-2A9A-C1ACA9153A45}"/>
                </a:ext>
              </a:extLst>
            </p:cNvPr>
            <p:cNvSpPr/>
            <p:nvPr/>
          </p:nvSpPr>
          <p:spPr>
            <a:xfrm>
              <a:off x="3797877" y="188879"/>
              <a:ext cx="784574" cy="784574"/>
            </a:xfrm>
            <a:custGeom>
              <a:avLst/>
              <a:gdLst/>
              <a:ahLst/>
              <a:cxnLst/>
              <a:rect l="l" t="t" r="r" b="b"/>
              <a:pathLst>
                <a:path w="784574" h="784574">
                  <a:moveTo>
                    <a:pt x="0" y="0"/>
                  </a:moveTo>
                  <a:lnTo>
                    <a:pt x="784575" y="0"/>
                  </a:lnTo>
                  <a:lnTo>
                    <a:pt x="784575" y="784575"/>
                  </a:lnTo>
                  <a:lnTo>
                    <a:pt x="0" y="784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56" name="Group 12">
              <a:extLst>
                <a:ext uri="{FF2B5EF4-FFF2-40B4-BE49-F238E27FC236}">
                  <a16:creationId xmlns:a16="http://schemas.microsoft.com/office/drawing/2014/main" id="{5106610D-DA2B-F8B9-92EB-22A245AD5436}"/>
                </a:ext>
              </a:extLst>
            </p:cNvPr>
            <p:cNvGrpSpPr/>
            <p:nvPr/>
          </p:nvGrpSpPr>
          <p:grpSpPr>
            <a:xfrm>
              <a:off x="1999035" y="2430"/>
              <a:ext cx="1093610" cy="1093610"/>
              <a:chOff x="0" y="0"/>
              <a:chExt cx="812800" cy="812800"/>
            </a:xfrm>
          </p:grpSpPr>
          <p:sp>
            <p:nvSpPr>
              <p:cNvPr id="456" name="Freeform 13">
                <a:extLst>
                  <a:ext uri="{FF2B5EF4-FFF2-40B4-BE49-F238E27FC236}">
                    <a16:creationId xmlns:a16="http://schemas.microsoft.com/office/drawing/2014/main" id="{890A9A9D-F1A7-DCCF-F30E-61E8F50ECCB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457" name="TextBox 14">
                <a:extLst>
                  <a:ext uri="{FF2B5EF4-FFF2-40B4-BE49-F238E27FC236}">
                    <a16:creationId xmlns:a16="http://schemas.microsoft.com/office/drawing/2014/main" id="{27883C58-A10E-4173-D018-39877D56645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45F12E1A-D693-9F81-E63E-6004297C3EDE}"/>
                </a:ext>
              </a:extLst>
            </p:cNvPr>
            <p:cNvSpPr/>
            <p:nvPr/>
          </p:nvSpPr>
          <p:spPr>
            <a:xfrm>
              <a:off x="2236266" y="219022"/>
              <a:ext cx="659221" cy="703169"/>
            </a:xfrm>
            <a:custGeom>
              <a:avLst/>
              <a:gdLst/>
              <a:ahLst/>
              <a:cxnLst/>
              <a:rect l="l" t="t" r="r" b="b"/>
              <a:pathLst>
                <a:path w="659221" h="703169">
                  <a:moveTo>
                    <a:pt x="0" y="0"/>
                  </a:moveTo>
                  <a:lnTo>
                    <a:pt x="659221" y="0"/>
                  </a:lnTo>
                  <a:lnTo>
                    <a:pt x="659221" y="703170"/>
                  </a:lnTo>
                  <a:lnTo>
                    <a:pt x="0" y="703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58" name="Group 16">
              <a:extLst>
                <a:ext uri="{FF2B5EF4-FFF2-40B4-BE49-F238E27FC236}">
                  <a16:creationId xmlns:a16="http://schemas.microsoft.com/office/drawing/2014/main" id="{5AEA7049-6464-38E8-88E8-102386E80C76}"/>
                </a:ext>
              </a:extLst>
            </p:cNvPr>
            <p:cNvGrpSpPr/>
            <p:nvPr/>
          </p:nvGrpSpPr>
          <p:grpSpPr>
            <a:xfrm>
              <a:off x="276388" y="0"/>
              <a:ext cx="1093610" cy="1093610"/>
              <a:chOff x="0" y="0"/>
              <a:chExt cx="812800" cy="812800"/>
            </a:xfrm>
          </p:grpSpPr>
          <p:sp>
            <p:nvSpPr>
              <p:cNvPr id="454" name="Freeform 17">
                <a:extLst>
                  <a:ext uri="{FF2B5EF4-FFF2-40B4-BE49-F238E27FC236}">
                    <a16:creationId xmlns:a16="http://schemas.microsoft.com/office/drawing/2014/main" id="{9E7995E4-F2B4-B316-7529-BBC15C0ADDB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455" name="TextBox 18">
                <a:extLst>
                  <a:ext uri="{FF2B5EF4-FFF2-40B4-BE49-F238E27FC236}">
                    <a16:creationId xmlns:a16="http://schemas.microsoft.com/office/drawing/2014/main" id="{3CE28758-60CB-2F80-1762-B31EF9F6B20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E01CBE2E-D1D2-AC88-0975-7D2AA7F02B66}"/>
                </a:ext>
              </a:extLst>
            </p:cNvPr>
            <p:cNvSpPr/>
            <p:nvPr/>
          </p:nvSpPr>
          <p:spPr>
            <a:xfrm>
              <a:off x="371499" y="107640"/>
              <a:ext cx="903387" cy="822903"/>
            </a:xfrm>
            <a:custGeom>
              <a:avLst/>
              <a:gdLst/>
              <a:ahLst/>
              <a:cxnLst/>
              <a:rect l="l" t="t" r="r" b="b"/>
              <a:pathLst>
                <a:path w="903387" h="822903">
                  <a:moveTo>
                    <a:pt x="0" y="0"/>
                  </a:moveTo>
                  <a:lnTo>
                    <a:pt x="903387" y="0"/>
                  </a:lnTo>
                  <a:lnTo>
                    <a:pt x="903387" y="822903"/>
                  </a:lnTo>
                  <a:lnTo>
                    <a:pt x="0" y="822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sp>
          <p:nvSpPr>
            <p:cNvPr id="60" name="TextBox 20">
              <a:extLst>
                <a:ext uri="{FF2B5EF4-FFF2-40B4-BE49-F238E27FC236}">
                  <a16:creationId xmlns:a16="http://schemas.microsoft.com/office/drawing/2014/main" id="{163F44A1-4351-979D-0623-9EB1B7B8556C}"/>
                </a:ext>
              </a:extLst>
            </p:cNvPr>
            <p:cNvSpPr txBox="1"/>
            <p:nvPr/>
          </p:nvSpPr>
          <p:spPr>
            <a:xfrm>
              <a:off x="0" y="1287803"/>
              <a:ext cx="1595751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Office of the Campus Dean</a:t>
              </a:r>
            </a:p>
          </p:txBody>
        </p:sp>
        <p:sp>
          <p:nvSpPr>
            <p:cNvPr id="61" name="TextBox 21">
              <a:extLst>
                <a:ext uri="{FF2B5EF4-FFF2-40B4-BE49-F238E27FC236}">
                  <a16:creationId xmlns:a16="http://schemas.microsoft.com/office/drawing/2014/main" id="{542190AD-E41D-DBB9-360D-90A1EF2596C0}"/>
                </a:ext>
              </a:extLst>
            </p:cNvPr>
            <p:cNvSpPr txBox="1"/>
            <p:nvPr/>
          </p:nvSpPr>
          <p:spPr>
            <a:xfrm>
              <a:off x="1856868" y="1287803"/>
              <a:ext cx="1377945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Office of the Academic Affairs</a:t>
              </a:r>
            </a:p>
          </p:txBody>
        </p:sp>
        <p:sp>
          <p:nvSpPr>
            <p:cNvPr id="62" name="TextBox 22">
              <a:extLst>
                <a:ext uri="{FF2B5EF4-FFF2-40B4-BE49-F238E27FC236}">
                  <a16:creationId xmlns:a16="http://schemas.microsoft.com/office/drawing/2014/main" id="{097DFD48-D190-BE4F-3203-2F9CAA847F1E}"/>
                </a:ext>
              </a:extLst>
            </p:cNvPr>
            <p:cNvSpPr txBox="1"/>
            <p:nvPr/>
          </p:nvSpPr>
          <p:spPr>
            <a:xfrm>
              <a:off x="3573777" y="1287803"/>
              <a:ext cx="1389513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Learning Resource Center</a:t>
              </a:r>
            </a:p>
          </p:txBody>
        </p:sp>
        <p:sp>
          <p:nvSpPr>
            <p:cNvPr id="63" name="TextBox 23">
              <a:extLst>
                <a:ext uri="{FF2B5EF4-FFF2-40B4-BE49-F238E27FC236}">
                  <a16:creationId xmlns:a16="http://schemas.microsoft.com/office/drawing/2014/main" id="{B7F3A3EF-7ED0-9028-C512-7E697457B379}"/>
                </a:ext>
              </a:extLst>
            </p:cNvPr>
            <p:cNvSpPr txBox="1"/>
            <p:nvPr/>
          </p:nvSpPr>
          <p:spPr>
            <a:xfrm>
              <a:off x="5386261" y="1287803"/>
              <a:ext cx="1092543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Instructional Coordinator</a:t>
              </a:r>
            </a:p>
          </p:txBody>
        </p:sp>
      </p:grpSp>
      <p:sp>
        <p:nvSpPr>
          <p:cNvPr id="463" name="Google Shape;446;p8">
            <a:extLst>
              <a:ext uri="{FF2B5EF4-FFF2-40B4-BE49-F238E27FC236}">
                <a16:creationId xmlns:a16="http://schemas.microsoft.com/office/drawing/2014/main" id="{96D0C23C-B564-F34B-93C1-44BB2F174D2D}"/>
              </a:ext>
            </a:extLst>
          </p:cNvPr>
          <p:cNvSpPr txBox="1">
            <a:spLocks/>
          </p:cNvSpPr>
          <p:nvPr/>
        </p:nvSpPr>
        <p:spPr>
          <a:xfrm>
            <a:off x="1077985" y="5832683"/>
            <a:ext cx="8829090" cy="55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1" indent="0">
              <a:spcBef>
                <a:spcPts val="0"/>
              </a:spcBef>
              <a:buClr>
                <a:srgbClr val="113B70"/>
              </a:buClr>
              <a:buSzPts val="1600"/>
              <a:buFont typeface="Arial"/>
              <a:buNone/>
            </a:pPr>
            <a:r>
              <a:rPr lang="en-US" i="1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After </a:t>
            </a:r>
            <a:r>
              <a:rPr lang="en-US" i="1" dirty="0" err="1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Sinlaku</a:t>
            </a:r>
            <a:r>
              <a:rPr lang="en-US" i="1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en-US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		</a:t>
            </a:r>
            <a:r>
              <a:rPr lang="en-US" i="1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Cleanup operations	   Protective measures</a:t>
            </a:r>
          </a:p>
        </p:txBody>
      </p:sp>
      <p:sp>
        <p:nvSpPr>
          <p:cNvPr id="464" name="Google Shape;447;p8">
            <a:extLst>
              <a:ext uri="{FF2B5EF4-FFF2-40B4-BE49-F238E27FC236}">
                <a16:creationId xmlns:a16="http://schemas.microsoft.com/office/drawing/2014/main" id="{5F951E0F-D535-FFD8-9157-064926DD36A2}"/>
              </a:ext>
            </a:extLst>
          </p:cNvPr>
          <p:cNvSpPr txBox="1">
            <a:spLocks/>
          </p:cNvSpPr>
          <p:nvPr/>
        </p:nvSpPr>
        <p:spPr>
          <a:xfrm>
            <a:off x="11028423" y="5539367"/>
            <a:ext cx="7073876" cy="586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480"/>
              </a:spcBef>
              <a:buFont typeface="Arial"/>
              <a:buNone/>
            </a:pPr>
            <a:r>
              <a:rPr lang="en-US" sz="2400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Keynote Speaker      	   Regent Arnold</a:t>
            </a:r>
          </a:p>
        </p:txBody>
      </p:sp>
      <p:sp>
        <p:nvSpPr>
          <p:cNvPr id="465" name="Google Shape;447;p8">
            <a:extLst>
              <a:ext uri="{FF2B5EF4-FFF2-40B4-BE49-F238E27FC236}">
                <a16:creationId xmlns:a16="http://schemas.microsoft.com/office/drawing/2014/main" id="{17637E09-609F-00C6-CCF6-EF58B7BA6E03}"/>
              </a:ext>
            </a:extLst>
          </p:cNvPr>
          <p:cNvSpPr txBox="1">
            <a:spLocks/>
          </p:cNvSpPr>
          <p:nvPr/>
        </p:nvSpPr>
        <p:spPr>
          <a:xfrm>
            <a:off x="10701728" y="6528802"/>
            <a:ext cx="7400571" cy="109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480"/>
              </a:spcBef>
              <a:buFont typeface="Arial"/>
              <a:buNone/>
            </a:pPr>
            <a:r>
              <a:rPr lang="en-US" sz="2400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2) Chuuk Campus Incentive Award May 27, 2026 </a:t>
            </a:r>
            <a:endParaRPr lang="en-US" sz="2400" dirty="0">
              <a:latin typeface="+mn-lt"/>
            </a:endParaRPr>
          </a:p>
        </p:txBody>
      </p:sp>
      <p:sp>
        <p:nvSpPr>
          <p:cNvPr id="467" name="Google Shape;446;p8">
            <a:extLst>
              <a:ext uri="{FF2B5EF4-FFF2-40B4-BE49-F238E27FC236}">
                <a16:creationId xmlns:a16="http://schemas.microsoft.com/office/drawing/2014/main" id="{0496477B-B807-E52B-D493-75D3F08E16A5}"/>
              </a:ext>
            </a:extLst>
          </p:cNvPr>
          <p:cNvSpPr txBox="1">
            <a:spLocks/>
          </p:cNvSpPr>
          <p:nvPr/>
        </p:nvSpPr>
        <p:spPr>
          <a:xfrm>
            <a:off x="1077984" y="6508905"/>
            <a:ext cx="9068100" cy="1882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lvl="1" indent="-457200">
              <a:spcBef>
                <a:spcPts val="0"/>
              </a:spcBef>
              <a:buClr>
                <a:srgbClr val="113B70"/>
              </a:buClr>
              <a:buSzPts val="1600"/>
              <a:buFont typeface="+mj-lt"/>
              <a:buAutoNum type="arabicPeriod"/>
            </a:pPr>
            <a:r>
              <a:rPr lang="en-US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Strategy for Sustaining Instruction – Chuuk Campus (Recovery Following the Typhoon) </a:t>
            </a:r>
          </a:p>
          <a:p>
            <a:pPr marL="457200" lvl="1" indent="-457200">
              <a:spcBef>
                <a:spcPts val="0"/>
              </a:spcBef>
              <a:buClr>
                <a:srgbClr val="113B70"/>
              </a:buClr>
              <a:buSzPts val="1600"/>
              <a:buFont typeface="+mj-lt"/>
              <a:buAutoNum type="arabicPeriod"/>
            </a:pPr>
            <a:r>
              <a:rPr lang="en-US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Out of 13 Chuuk instructors, 6 have submitted plans to recover missed instructional days through Holiday and Saturday Classes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" grpId="0" build="p"/>
      <p:bldP spid="447" grpId="0" build="p"/>
      <p:bldP spid="463" grpId="0"/>
      <p:bldP spid="464" grpId="0"/>
      <p:bldP spid="465" grpId="0"/>
      <p:bldP spid="4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9"/>
          <p:cNvSpPr/>
          <p:nvPr/>
        </p:nvSpPr>
        <p:spPr>
          <a:xfrm>
            <a:off x="228600" y="-1666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9" name="Google Shape;459;p9"/>
          <p:cNvGrpSpPr/>
          <p:nvPr/>
        </p:nvGrpSpPr>
        <p:grpSpPr>
          <a:xfrm>
            <a:off x="800100" y="-87434"/>
            <a:ext cx="13215989" cy="1203173"/>
            <a:chOff x="0" y="-108209"/>
            <a:chExt cx="17621319" cy="1604229"/>
          </a:xfrm>
        </p:grpSpPr>
        <p:grpSp>
          <p:nvGrpSpPr>
            <p:cNvPr id="460" name="Google Shape;460;p9"/>
            <p:cNvGrpSpPr/>
            <p:nvPr/>
          </p:nvGrpSpPr>
          <p:grpSpPr>
            <a:xfrm>
              <a:off x="396909" y="-108209"/>
              <a:ext cx="17224410" cy="1310491"/>
              <a:chOff x="0" y="-38100"/>
              <a:chExt cx="6064645" cy="461419"/>
            </a:xfrm>
          </p:grpSpPr>
          <p:sp>
            <p:nvSpPr>
              <p:cNvPr id="461" name="Google Shape;461;p9"/>
              <p:cNvSpPr/>
              <p:nvPr/>
            </p:nvSpPr>
            <p:spPr>
              <a:xfrm>
                <a:off x="0" y="0"/>
                <a:ext cx="6064645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6064645" h="423319" extrusionOk="0">
                    <a:moveTo>
                      <a:pt x="6064645" y="211659"/>
                    </a:moveTo>
                    <a:lnTo>
                      <a:pt x="5861445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5861445" y="0"/>
                    </a:lnTo>
                    <a:lnTo>
                      <a:pt x="6064645" y="211659"/>
                    </a:lnTo>
                    <a:close/>
                  </a:path>
                </a:pathLst>
              </a:custGeom>
              <a:solidFill>
                <a:srgbClr val="1334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9"/>
              <p:cNvSpPr txBox="1"/>
              <p:nvPr/>
            </p:nvSpPr>
            <p:spPr>
              <a:xfrm>
                <a:off x="114300" y="-38100"/>
                <a:ext cx="5836045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3" name="Google Shape;463;p9"/>
            <p:cNvGrpSpPr/>
            <p:nvPr/>
          </p:nvGrpSpPr>
          <p:grpSpPr>
            <a:xfrm>
              <a:off x="0" y="-108209"/>
              <a:ext cx="1576681" cy="1310491"/>
              <a:chOff x="0" y="-38100"/>
              <a:chExt cx="555143" cy="461419"/>
            </a:xfrm>
          </p:grpSpPr>
          <p:sp>
            <p:nvSpPr>
              <p:cNvPr id="464" name="Google Shape;464;p9"/>
              <p:cNvSpPr/>
              <p:nvPr/>
            </p:nvSpPr>
            <p:spPr>
              <a:xfrm>
                <a:off x="0" y="0"/>
                <a:ext cx="555143" cy="423319"/>
              </a:xfrm>
              <a:custGeom>
                <a:avLst/>
                <a:gdLst/>
                <a:ahLst/>
                <a:cxnLst/>
                <a:rect l="l" t="t" r="r" b="b"/>
                <a:pathLst>
                  <a:path w="555143" h="423319" extrusionOk="0">
                    <a:moveTo>
                      <a:pt x="555143" y="211659"/>
                    </a:moveTo>
                    <a:lnTo>
                      <a:pt x="351943" y="423319"/>
                    </a:lnTo>
                    <a:lnTo>
                      <a:pt x="203200" y="423319"/>
                    </a:lnTo>
                    <a:lnTo>
                      <a:pt x="0" y="211659"/>
                    </a:lnTo>
                    <a:lnTo>
                      <a:pt x="203200" y="0"/>
                    </a:lnTo>
                    <a:lnTo>
                      <a:pt x="351943" y="0"/>
                    </a:lnTo>
                    <a:lnTo>
                      <a:pt x="555143" y="211659"/>
                    </a:lnTo>
                    <a:close/>
                  </a:path>
                </a:pathLst>
              </a:custGeom>
              <a:solidFill>
                <a:srgbClr val="0072C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9"/>
              <p:cNvSpPr txBox="1"/>
              <p:nvPr/>
            </p:nvSpPr>
            <p:spPr>
              <a:xfrm>
                <a:off x="114300" y="-38100"/>
                <a:ext cx="326543" cy="461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6" name="Google Shape;466;p9"/>
            <p:cNvSpPr txBox="1"/>
            <p:nvPr/>
          </p:nvSpPr>
          <p:spPr>
            <a:xfrm>
              <a:off x="1586832" y="35791"/>
              <a:ext cx="15672427" cy="1460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lnSpc>
                  <a:spcPct val="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Kosrae Update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489" name="Google Shape;489;p9"/>
          <p:cNvSpPr txBox="1"/>
          <p:nvPr/>
        </p:nvSpPr>
        <p:spPr>
          <a:xfrm>
            <a:off x="843955" y="974164"/>
            <a:ext cx="6819900" cy="72487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210833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18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Spring 2026</a:t>
            </a:r>
            <a:endParaRPr sz="2000" dirty="0">
              <a:latin typeface="+mn-lt"/>
            </a:endParaRPr>
          </a:p>
          <a:p>
            <a:pPr marL="0" marR="0" lvl="1" indent="0" algn="l" rtl="0">
              <a:lnSpc>
                <a:spcPct val="210833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1800"/>
              <a:buFont typeface="Arial"/>
              <a:buNone/>
            </a:pPr>
            <a:r>
              <a:rPr lang="en-US" sz="2000" b="0" i="0" u="sng" strike="noStrike" cap="none" dirty="0">
                <a:solidFill>
                  <a:srgbClr val="113B70"/>
                </a:solidFill>
                <a:latin typeface="+mn-lt"/>
                <a:ea typeface="Calibri"/>
                <a:cs typeface="Calibri"/>
                <a:sym typeface="Calibri"/>
              </a:rPr>
              <a:t>Regular Programs</a:t>
            </a:r>
            <a:endParaRPr sz="2000" dirty="0">
              <a:latin typeface="+mn-lt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113B70"/>
                </a:solidFill>
                <a:latin typeface="+mn-lt"/>
                <a:ea typeface="Calibri"/>
                <a:cs typeface="Calibri"/>
                <a:sym typeface="Calibri"/>
              </a:rPr>
              <a:t>Enrolled 125 students and </a:t>
            </a: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68.95</a:t>
            </a:r>
            <a:r>
              <a:rPr lang="en-US" sz="2000" dirty="0">
                <a:solidFill>
                  <a:srgbClr val="113B70"/>
                </a:solidFill>
                <a:latin typeface="+mn-lt"/>
                <a:ea typeface="Calibri"/>
                <a:cs typeface="Calibri"/>
                <a:sym typeface="Calibri"/>
              </a:rPr>
              <a:t>% passed courses </a:t>
            </a:r>
            <a:endParaRPr sz="2000" dirty="0">
              <a:latin typeface="+mn-lt"/>
            </a:endParaRPr>
          </a:p>
          <a:p>
            <a:pPr marL="342900" marR="0" lvl="0" indent="-342900" algn="l" rtl="0">
              <a:lnSpc>
                <a:spcPct val="210833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1800"/>
              <a:buFont typeface="+mj-lt"/>
              <a:buAutoNum type="arabicPeriod"/>
            </a:pPr>
            <a:r>
              <a:rPr lang="en-US" sz="2000" dirty="0">
                <a:solidFill>
                  <a:srgbClr val="113B70"/>
                </a:solidFill>
                <a:latin typeface="+mn-lt"/>
                <a:ea typeface="Calibri"/>
                <a:cs typeface="Calibri"/>
                <a:sym typeface="Calibri"/>
              </a:rPr>
              <a:t>Graduated 16 students Spring 2026</a:t>
            </a:r>
            <a:endParaRPr sz="2000" dirty="0">
              <a:latin typeface="+mn-lt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113B70"/>
                </a:solidFill>
                <a:latin typeface="+mn-lt"/>
                <a:ea typeface="Calibri"/>
                <a:cs typeface="Calibri"/>
                <a:sym typeface="Calibri"/>
              </a:rPr>
              <a:t>Awarded Pell to 60% ( 76) of the enrollment received their Pell Award for Spring 2026. 15% of them are dual students and 25% (31) have not been awarded.</a:t>
            </a:r>
            <a:endParaRPr sz="2000" dirty="0">
              <a:latin typeface="+mn-lt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1800"/>
              <a:buFont typeface="+mj-lt"/>
              <a:buAutoNum type="arabicPeriod"/>
            </a:pPr>
            <a:r>
              <a:rPr lang="en-US" sz="2000" dirty="0">
                <a:solidFill>
                  <a:srgbClr val="113B70"/>
                </a:solidFill>
                <a:latin typeface="+mn-lt"/>
                <a:ea typeface="Calibri"/>
                <a:cs typeface="Calibri"/>
                <a:sym typeface="Calibri"/>
              </a:rPr>
              <a:t>Patrons' usage of LRC programs and services April - 253, May - 103 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1800"/>
              <a:buFont typeface="Arial"/>
              <a:buNone/>
            </a:pPr>
            <a:endParaRPr sz="2000" b="0" i="0" u="sng" strike="noStrike" cap="none" dirty="0">
              <a:solidFill>
                <a:srgbClr val="113B7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2000"/>
              <a:buFont typeface="Arial"/>
              <a:buNone/>
            </a:pPr>
            <a:r>
              <a:rPr lang="en-US" sz="2000" b="0" i="0" u="sng" strike="noStrike" cap="none" dirty="0">
                <a:solidFill>
                  <a:srgbClr val="113B70"/>
                </a:solidFill>
                <a:latin typeface="+mn-lt"/>
                <a:ea typeface="Calibri"/>
                <a:cs typeface="Calibri"/>
                <a:sym typeface="Calibri"/>
              </a:rPr>
              <a:t>Other Stakeholders</a:t>
            </a:r>
            <a:endParaRPr sz="2000" dirty="0">
              <a:latin typeface="+mn-lt"/>
            </a:endParaRPr>
          </a:p>
          <a:p>
            <a:pPr marL="342900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1800"/>
              <a:buFont typeface="+mj-lt"/>
              <a:buAutoNum type="arabicPeriod"/>
            </a:pPr>
            <a:r>
              <a:rPr lang="en-US" sz="2000" b="0" i="0" u="none" strike="noStrike" cap="none" dirty="0">
                <a:solidFill>
                  <a:srgbClr val="113B70"/>
                </a:solidFill>
                <a:latin typeface="+mn-lt"/>
                <a:ea typeface="Calibri"/>
                <a:cs typeface="Calibri"/>
                <a:sym typeface="Calibri"/>
              </a:rPr>
              <a:t>Dual-enrolled 19 students from Kosrae High school (One of our students was the Valedictorian.)</a:t>
            </a:r>
            <a:endParaRPr sz="2000" dirty="0">
              <a:latin typeface="+mn-lt"/>
            </a:endParaRPr>
          </a:p>
          <a:p>
            <a:pPr marL="342900" lvl="2" indent="-342900">
              <a:lnSpc>
                <a:spcPct val="150000"/>
              </a:lnSpc>
              <a:buClr>
                <a:srgbClr val="113B70"/>
              </a:buClr>
              <a:buSzPts val="1800"/>
              <a:buFont typeface="+mj-lt"/>
              <a:buAutoNum type="arabicPeriod"/>
            </a:pPr>
            <a:r>
              <a:rPr lang="en-US" sz="2000" dirty="0">
                <a:solidFill>
                  <a:srgbClr val="113B70"/>
                </a:solidFill>
                <a:latin typeface="+mn-lt"/>
                <a:ea typeface="Calibri"/>
                <a:cs typeface="Calibri"/>
                <a:sym typeface="Calibri"/>
              </a:rPr>
              <a:t>Partner with Kosrae state gym for sports club usage 1x per week</a:t>
            </a:r>
          </a:p>
          <a:p>
            <a:pPr marL="342900" lvl="2" indent="-342900">
              <a:buClr>
                <a:srgbClr val="113B70"/>
              </a:buClr>
              <a:buSzPts val="1800"/>
              <a:buFont typeface="+mj-lt"/>
              <a:buAutoNum type="arabicPeriod"/>
            </a:pPr>
            <a:r>
              <a:rPr lang="en-US" sz="2000" dirty="0">
                <a:solidFill>
                  <a:srgbClr val="113B70"/>
                </a:solidFill>
                <a:latin typeface="+mn-lt"/>
                <a:ea typeface="Calibri"/>
                <a:cs typeface="Calibri"/>
                <a:sym typeface="Calibri"/>
              </a:rPr>
              <a:t>Graduated 6 teachers from KDOE with a BS in Elementary Ed.</a:t>
            </a:r>
            <a:endParaRPr lang="en-US" sz="2000" dirty="0">
              <a:latin typeface="+mn-lt"/>
              <a:ea typeface="Calibri"/>
            </a:endParaRPr>
          </a:p>
        </p:txBody>
      </p:sp>
      <p:sp>
        <p:nvSpPr>
          <p:cNvPr id="490" name="Google Shape;490;p9"/>
          <p:cNvSpPr txBox="1"/>
          <p:nvPr/>
        </p:nvSpPr>
        <p:spPr>
          <a:xfrm>
            <a:off x="7745687" y="966201"/>
            <a:ext cx="4295758" cy="1858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210833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1800"/>
              <a:buFont typeface="Arial"/>
              <a:buNone/>
            </a:pPr>
            <a:r>
              <a:rPr lang="en-US" sz="2200" b="1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Summer 2026</a:t>
            </a:r>
            <a:endParaRPr sz="2200" b="0" i="0" u="none" strike="noStrike" cap="none" dirty="0">
              <a:solidFill>
                <a:srgbClr val="113B70"/>
              </a:solidFill>
              <a:latin typeface="+mn-lt"/>
              <a:ea typeface="Poppins"/>
              <a:cs typeface="Poppins"/>
              <a:sym typeface="Poppins"/>
            </a:endParaRPr>
          </a:p>
          <a:p>
            <a:pPr marL="457200" marR="0" lvl="1" indent="-457200" algn="l" rtl="0"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1800"/>
              <a:buFont typeface="Arial"/>
              <a:buAutoNum type="arabicParenR"/>
            </a:pPr>
            <a:r>
              <a:rPr lang="en-US" sz="2200" b="0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9 face to face classes offered and 6 online a total of 10 faculty members teaching  </a:t>
            </a:r>
            <a:endParaRPr sz="2200" b="0" i="0" u="none" strike="noStrike" cap="none" dirty="0">
              <a:solidFill>
                <a:srgbClr val="113B70"/>
              </a:solidFill>
              <a:latin typeface="+mn-lt"/>
              <a:ea typeface="Poppins"/>
              <a:cs typeface="Poppins"/>
              <a:sym typeface="Poppins"/>
            </a:endParaRPr>
          </a:p>
          <a:p>
            <a:pPr marL="457200" marR="0" lvl="1" indent="-457200" algn="l" rtl="0">
              <a:lnSpc>
                <a:spcPct val="210833"/>
              </a:lnSpc>
              <a:spcBef>
                <a:spcPts val="0"/>
              </a:spcBef>
              <a:spcAft>
                <a:spcPts val="0"/>
              </a:spcAft>
              <a:buClr>
                <a:srgbClr val="113B70"/>
              </a:buClr>
              <a:buSzPts val="1800"/>
              <a:buFont typeface="Arial"/>
              <a:buAutoNum type="arabicParenR"/>
            </a:pPr>
            <a:r>
              <a:rPr lang="en-US" sz="2200" b="0" i="0" u="none" strike="noStrike" cap="none" dirty="0">
                <a:solidFill>
                  <a:srgbClr val="113B70"/>
                </a:solidFill>
                <a:latin typeface="+mn-lt"/>
                <a:ea typeface="Poppins"/>
                <a:cs typeface="Poppins"/>
                <a:sym typeface="Poppins"/>
              </a:rPr>
              <a:t>107 enrolled </a:t>
            </a:r>
            <a:endParaRPr sz="2200" dirty="0">
              <a:latin typeface="+mn-lt"/>
            </a:endParaRPr>
          </a:p>
          <a:p>
            <a:pPr marL="457200" marR="0" lvl="1" indent="-342900" algn="l" rtl="0">
              <a:lnSpc>
                <a:spcPct val="210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200" b="0" i="0" u="none" strike="noStrike" cap="none" dirty="0">
              <a:solidFill>
                <a:srgbClr val="113B70"/>
              </a:solidFill>
              <a:latin typeface="+mn-lt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491" name="Google Shape;49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25954" y="922278"/>
            <a:ext cx="4622064" cy="3466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25954" y="4415669"/>
            <a:ext cx="4622064" cy="3354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48364" y="3340100"/>
            <a:ext cx="4295758" cy="4429702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9"/>
          <p:cNvSpPr txBox="1"/>
          <p:nvPr/>
        </p:nvSpPr>
        <p:spPr>
          <a:xfrm>
            <a:off x="12560776" y="4415669"/>
            <a:ext cx="20762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Sports club</a:t>
            </a:r>
            <a:endParaRPr dirty="0"/>
          </a:p>
        </p:txBody>
      </p:sp>
      <p:sp>
        <p:nvSpPr>
          <p:cNvPr id="495" name="Google Shape;495;p9"/>
          <p:cNvSpPr txBox="1"/>
          <p:nvPr/>
        </p:nvSpPr>
        <p:spPr>
          <a:xfrm>
            <a:off x="8987413" y="3206612"/>
            <a:ext cx="22994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Culture Club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96" name="Google Shape;496;p9"/>
          <p:cNvSpPr txBox="1"/>
          <p:nvPr/>
        </p:nvSpPr>
        <p:spPr>
          <a:xfrm>
            <a:off x="12686669" y="3206612"/>
            <a:ext cx="41408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SBA and Club leaders with SBA Rep</a:t>
            </a:r>
            <a:endParaRPr sz="2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" name="Google Shape;259;p4">
            <a:extLst>
              <a:ext uri="{FF2B5EF4-FFF2-40B4-BE49-F238E27FC236}">
                <a16:creationId xmlns:a16="http://schemas.microsoft.com/office/drawing/2014/main" id="{15C1F855-8AFE-9B11-B8FD-38577B210BDC}"/>
              </a:ext>
            </a:extLst>
          </p:cNvPr>
          <p:cNvCxnSpPr>
            <a:cxnSpLocks/>
          </p:cNvCxnSpPr>
          <p:nvPr/>
        </p:nvCxnSpPr>
        <p:spPr>
          <a:xfrm>
            <a:off x="987091" y="8513634"/>
            <a:ext cx="5157493" cy="0"/>
          </a:xfrm>
          <a:prstGeom prst="straightConnector1">
            <a:avLst/>
          </a:prstGeom>
          <a:noFill/>
          <a:ln w="38100" cap="flat" cmpd="sng">
            <a:solidFill>
              <a:srgbClr val="0072C4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3" name="Group 3">
            <a:extLst>
              <a:ext uri="{FF2B5EF4-FFF2-40B4-BE49-F238E27FC236}">
                <a16:creationId xmlns:a16="http://schemas.microsoft.com/office/drawing/2014/main" id="{46D13654-3D3F-A346-CB0C-01BA1FB55857}"/>
              </a:ext>
            </a:extLst>
          </p:cNvPr>
          <p:cNvGrpSpPr/>
          <p:nvPr/>
        </p:nvGrpSpPr>
        <p:grpSpPr>
          <a:xfrm>
            <a:off x="987091" y="8702857"/>
            <a:ext cx="4859103" cy="1272270"/>
            <a:chOff x="0" y="0"/>
            <a:chExt cx="6478805" cy="1696359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D2D647A9-9C24-2771-C4AB-3C1AC5C96745}"/>
                </a:ext>
              </a:extLst>
            </p:cNvPr>
            <p:cNvGrpSpPr/>
            <p:nvPr/>
          </p:nvGrpSpPr>
          <p:grpSpPr>
            <a:xfrm>
              <a:off x="5329688" y="0"/>
              <a:ext cx="1093610" cy="1093610"/>
              <a:chOff x="0" y="0"/>
              <a:chExt cx="812800" cy="812800"/>
            </a:xfrm>
          </p:grpSpPr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2670B8E0-B1D9-ED0A-BFDC-C413D3CF8DC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23" name="TextBox 6">
                <a:extLst>
                  <a:ext uri="{FF2B5EF4-FFF2-40B4-BE49-F238E27FC236}">
                    <a16:creationId xmlns:a16="http://schemas.microsoft.com/office/drawing/2014/main" id="{96A89141-C1CF-B615-9CF1-C3761456600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AEB0C72B-69A3-1213-37F0-4AE3AF257481}"/>
                </a:ext>
              </a:extLst>
            </p:cNvPr>
            <p:cNvSpPr/>
            <p:nvPr/>
          </p:nvSpPr>
          <p:spPr>
            <a:xfrm>
              <a:off x="5511001" y="156234"/>
              <a:ext cx="730983" cy="786003"/>
            </a:xfrm>
            <a:custGeom>
              <a:avLst/>
              <a:gdLst/>
              <a:ahLst/>
              <a:cxnLst/>
              <a:rect l="l" t="t" r="r" b="b"/>
              <a:pathLst>
                <a:path w="730983" h="786003">
                  <a:moveTo>
                    <a:pt x="0" y="0"/>
                  </a:moveTo>
                  <a:lnTo>
                    <a:pt x="730983" y="0"/>
                  </a:lnTo>
                  <a:lnTo>
                    <a:pt x="730983" y="786002"/>
                  </a:lnTo>
                  <a:lnTo>
                    <a:pt x="0" y="78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0C9FC02D-693C-A8EF-664A-C77EC8FF2EE7}"/>
                </a:ext>
              </a:extLst>
            </p:cNvPr>
            <p:cNvGrpSpPr/>
            <p:nvPr/>
          </p:nvGrpSpPr>
          <p:grpSpPr>
            <a:xfrm>
              <a:off x="3664362" y="2430"/>
              <a:ext cx="1093610" cy="1093610"/>
              <a:chOff x="0" y="0"/>
              <a:chExt cx="812800" cy="812800"/>
            </a:xfrm>
          </p:grpSpPr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BDDD5266-7C92-CD3A-A601-7763D2758A0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21" name="TextBox 10">
                <a:extLst>
                  <a:ext uri="{FF2B5EF4-FFF2-40B4-BE49-F238E27FC236}">
                    <a16:creationId xmlns:a16="http://schemas.microsoft.com/office/drawing/2014/main" id="{068CFECF-2C47-A297-E677-C57DB6D7A9D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E0C7DC87-98C0-772F-62B2-8B8651D6D7D1}"/>
                </a:ext>
              </a:extLst>
            </p:cNvPr>
            <p:cNvSpPr/>
            <p:nvPr/>
          </p:nvSpPr>
          <p:spPr>
            <a:xfrm>
              <a:off x="3797877" y="188879"/>
              <a:ext cx="784574" cy="784574"/>
            </a:xfrm>
            <a:custGeom>
              <a:avLst/>
              <a:gdLst/>
              <a:ahLst/>
              <a:cxnLst/>
              <a:rect l="l" t="t" r="r" b="b"/>
              <a:pathLst>
                <a:path w="784574" h="784574">
                  <a:moveTo>
                    <a:pt x="0" y="0"/>
                  </a:moveTo>
                  <a:lnTo>
                    <a:pt x="784575" y="0"/>
                  </a:lnTo>
                  <a:lnTo>
                    <a:pt x="784575" y="784575"/>
                  </a:lnTo>
                  <a:lnTo>
                    <a:pt x="0" y="784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id="{8E110490-B5E1-6695-6468-A2612E2F6995}"/>
                </a:ext>
              </a:extLst>
            </p:cNvPr>
            <p:cNvGrpSpPr/>
            <p:nvPr/>
          </p:nvGrpSpPr>
          <p:grpSpPr>
            <a:xfrm>
              <a:off x="1999035" y="2430"/>
              <a:ext cx="1093610" cy="1093610"/>
              <a:chOff x="0" y="0"/>
              <a:chExt cx="812800" cy="812800"/>
            </a:xfrm>
          </p:grpSpPr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A9792814-A9D9-B161-FA8D-3B4945DA0B6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19" name="TextBox 14">
                <a:extLst>
                  <a:ext uri="{FF2B5EF4-FFF2-40B4-BE49-F238E27FC236}">
                    <a16:creationId xmlns:a16="http://schemas.microsoft.com/office/drawing/2014/main" id="{B848C3CF-149C-96B3-C0B3-1E7492A9D93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8B68B7B6-A5FF-5EF0-4B56-F4B8C2E3095B}"/>
                </a:ext>
              </a:extLst>
            </p:cNvPr>
            <p:cNvSpPr/>
            <p:nvPr/>
          </p:nvSpPr>
          <p:spPr>
            <a:xfrm>
              <a:off x="2236266" y="219022"/>
              <a:ext cx="659221" cy="703169"/>
            </a:xfrm>
            <a:custGeom>
              <a:avLst/>
              <a:gdLst/>
              <a:ahLst/>
              <a:cxnLst/>
              <a:rect l="l" t="t" r="r" b="b"/>
              <a:pathLst>
                <a:path w="659221" h="703169">
                  <a:moveTo>
                    <a:pt x="0" y="0"/>
                  </a:moveTo>
                  <a:lnTo>
                    <a:pt x="659221" y="0"/>
                  </a:lnTo>
                  <a:lnTo>
                    <a:pt x="659221" y="703170"/>
                  </a:lnTo>
                  <a:lnTo>
                    <a:pt x="0" y="703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grpSp>
          <p:nvGrpSpPr>
            <p:cNvPr id="10" name="Group 16">
              <a:extLst>
                <a:ext uri="{FF2B5EF4-FFF2-40B4-BE49-F238E27FC236}">
                  <a16:creationId xmlns:a16="http://schemas.microsoft.com/office/drawing/2014/main" id="{2EB7842F-A227-F4D5-9B37-B0A0E289AAD7}"/>
                </a:ext>
              </a:extLst>
            </p:cNvPr>
            <p:cNvGrpSpPr/>
            <p:nvPr/>
          </p:nvGrpSpPr>
          <p:grpSpPr>
            <a:xfrm>
              <a:off x="276388" y="0"/>
              <a:ext cx="1093610" cy="1093610"/>
              <a:chOff x="0" y="0"/>
              <a:chExt cx="812800" cy="812800"/>
            </a:xfrm>
          </p:grpSpPr>
          <p:sp>
            <p:nvSpPr>
              <p:cNvPr id="16" name="Freeform 17">
                <a:extLst>
                  <a:ext uri="{FF2B5EF4-FFF2-40B4-BE49-F238E27FC236}">
                    <a16:creationId xmlns:a16="http://schemas.microsoft.com/office/drawing/2014/main" id="{18187673-0219-4143-0876-98CF51F43E1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3455"/>
              </a:solidFill>
            </p:spPr>
            <p:txBody>
              <a:bodyPr/>
              <a:lstStyle/>
              <a:p>
                <a:endParaRPr lang="en-FM"/>
              </a:p>
            </p:txBody>
          </p:sp>
          <p:sp>
            <p:nvSpPr>
              <p:cNvPr id="17" name="TextBox 18">
                <a:extLst>
                  <a:ext uri="{FF2B5EF4-FFF2-40B4-BE49-F238E27FC236}">
                    <a16:creationId xmlns:a16="http://schemas.microsoft.com/office/drawing/2014/main" id="{B74E1C51-502B-D384-C9C3-8C8AB65DD18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842C1987-B610-41A3-0105-27BFF1061D7F}"/>
                </a:ext>
              </a:extLst>
            </p:cNvPr>
            <p:cNvSpPr/>
            <p:nvPr/>
          </p:nvSpPr>
          <p:spPr>
            <a:xfrm>
              <a:off x="371499" y="107640"/>
              <a:ext cx="903387" cy="822903"/>
            </a:xfrm>
            <a:custGeom>
              <a:avLst/>
              <a:gdLst/>
              <a:ahLst/>
              <a:cxnLst/>
              <a:rect l="l" t="t" r="r" b="b"/>
              <a:pathLst>
                <a:path w="903387" h="822903">
                  <a:moveTo>
                    <a:pt x="0" y="0"/>
                  </a:moveTo>
                  <a:lnTo>
                    <a:pt x="903387" y="0"/>
                  </a:lnTo>
                  <a:lnTo>
                    <a:pt x="903387" y="822903"/>
                  </a:lnTo>
                  <a:lnTo>
                    <a:pt x="0" y="822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FM"/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384C2F48-880F-AA50-27EC-0ED075A8FD46}"/>
                </a:ext>
              </a:extLst>
            </p:cNvPr>
            <p:cNvSpPr txBox="1"/>
            <p:nvPr/>
          </p:nvSpPr>
          <p:spPr>
            <a:xfrm>
              <a:off x="0" y="1287803"/>
              <a:ext cx="1595751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Office of the Campus Dean</a:t>
              </a:r>
            </a:p>
          </p:txBody>
        </p:sp>
        <p:sp>
          <p:nvSpPr>
            <p:cNvPr id="13" name="TextBox 21">
              <a:extLst>
                <a:ext uri="{FF2B5EF4-FFF2-40B4-BE49-F238E27FC236}">
                  <a16:creationId xmlns:a16="http://schemas.microsoft.com/office/drawing/2014/main" id="{E9DADAE2-F8DC-41E6-F638-9EBF351437E8}"/>
                </a:ext>
              </a:extLst>
            </p:cNvPr>
            <p:cNvSpPr txBox="1"/>
            <p:nvPr/>
          </p:nvSpPr>
          <p:spPr>
            <a:xfrm>
              <a:off x="1856868" y="1287803"/>
              <a:ext cx="1377945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Office of the Academic Affairs</a:t>
              </a:r>
            </a:p>
          </p:txBody>
        </p:sp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D0A3587B-E106-56DF-78A8-2D04C4674E79}"/>
                </a:ext>
              </a:extLst>
            </p:cNvPr>
            <p:cNvSpPr txBox="1"/>
            <p:nvPr/>
          </p:nvSpPr>
          <p:spPr>
            <a:xfrm>
              <a:off x="3573777" y="1287803"/>
              <a:ext cx="1389513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Learning Resource Center</a:t>
              </a:r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A8853E33-3BC4-3041-4AF8-F1AE7BE18E59}"/>
                </a:ext>
              </a:extLst>
            </p:cNvPr>
            <p:cNvSpPr txBox="1"/>
            <p:nvPr/>
          </p:nvSpPr>
          <p:spPr>
            <a:xfrm>
              <a:off x="5386261" y="1287803"/>
              <a:ext cx="1092543" cy="40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2"/>
                </a:lnSpc>
                <a:spcBef>
                  <a:spcPct val="0"/>
                </a:spcBef>
              </a:pPr>
              <a:r>
                <a:rPr lang="en-US" sz="901" b="1">
                  <a:solidFill>
                    <a:srgbClr val="113B7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Instructional Coordinator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1919</Words>
  <Application>Microsoft Macintosh PowerPoint</Application>
  <PresentationFormat>Custom</PresentationFormat>
  <Paragraphs>265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Poppins</vt:lpstr>
      <vt:lpstr>Noto Sans Symbols</vt:lpstr>
      <vt:lpstr>Arial</vt:lpstr>
      <vt:lpstr>Poppins Bold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Delihna</dc:creator>
  <cp:lastModifiedBy>VPIA-Delihna</cp:lastModifiedBy>
  <cp:revision>12</cp:revision>
  <dcterms:created xsi:type="dcterms:W3CDTF">2006-08-16T00:00:00Z</dcterms:created>
  <dcterms:modified xsi:type="dcterms:W3CDTF">2026-06-09T18:19:38Z</dcterms:modified>
</cp:coreProperties>
</file>