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9" r:id="rId1"/>
  </p:sldMasterIdLst>
  <p:notesMasterIdLst>
    <p:notesMasterId r:id="rId14"/>
  </p:notesMasterIdLst>
  <p:sldIdLst>
    <p:sldId id="256" r:id="rId2"/>
    <p:sldId id="257" r:id="rId3"/>
    <p:sldId id="258" r:id="rId4"/>
    <p:sldId id="266" r:id="rId5"/>
    <p:sldId id="269" r:id="rId6"/>
    <p:sldId id="270" r:id="rId7"/>
    <p:sldId id="273" r:id="rId8"/>
    <p:sldId id="271" r:id="rId9"/>
    <p:sldId id="268" r:id="rId10"/>
    <p:sldId id="278" r:id="rId11"/>
    <p:sldId id="279" r:id="rId12"/>
    <p:sldId id="280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2" d="100"/>
          <a:sy n="102" d="100"/>
        </p:scale>
        <p:origin x="188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CB87D-1E9B-48EF-BDEA-6143298E1642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C9D21-E196-4CFE-B7ED-0EEA26172E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258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C9D21-E196-4CFE-B7ED-0EEA26172E1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056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C9D21-E196-4CFE-B7ED-0EEA26172E1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336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14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20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72031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59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97031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4757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642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3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736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02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402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29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772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22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161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45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153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  <p:sldLayoutId id="2147483810" r:id="rId11"/>
    <p:sldLayoutId id="2147483811" r:id="rId12"/>
    <p:sldLayoutId id="2147483812" r:id="rId13"/>
    <p:sldLayoutId id="2147483813" r:id="rId14"/>
    <p:sldLayoutId id="2147483814" r:id="rId15"/>
    <p:sldLayoutId id="21474838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9600" dirty="0">
                <a:solidFill>
                  <a:schemeClr val="accent2">
                    <a:lumMod val="50000"/>
                  </a:schemeClr>
                </a:solidFill>
              </a:rPr>
              <a:t>Financial</a:t>
            </a:r>
            <a:r>
              <a:rPr sz="9600" dirty="0"/>
              <a:t> </a:t>
            </a:r>
            <a:r>
              <a:rPr sz="9600" dirty="0" smtClean="0">
                <a:solidFill>
                  <a:schemeClr val="accent2">
                    <a:lumMod val="50000"/>
                  </a:schemeClr>
                </a:solidFill>
              </a:rPr>
              <a:t>Report</a:t>
            </a:r>
            <a:endParaRPr sz="96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 of February 28, 2025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57" y="128833"/>
            <a:ext cx="7054393" cy="1320800"/>
          </a:xfrm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VI. Statement of Projected Revenue and Actual Expenditures </a:t>
            </a:r>
            <a:b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18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1800" dirty="0" smtClean="0">
                <a:solidFill>
                  <a:schemeClr val="accent2">
                    <a:lumMod val="50000"/>
                  </a:schemeClr>
                </a:solidFill>
              </a:rPr>
              <a:t>     as of February 28, 2026</a:t>
            </a:r>
            <a: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sz="1800" dirty="0" smtClean="0">
                <a:solidFill>
                  <a:schemeClr val="accent2">
                    <a:lumMod val="75000"/>
                  </a:schemeClr>
                </a:solidFill>
              </a:rPr>
            </a:br>
            <a:endParaRPr lang="en-US" sz="1800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823" y="825782"/>
            <a:ext cx="6431695" cy="5754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04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VII. Auxiliary Services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09047" y="1456760"/>
            <a:ext cx="6348953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Bookstore Operation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A.1 Bookstore Website and online payment system - https://store.comfsm.edu.fm/login </a:t>
            </a:r>
          </a:p>
          <a:p>
            <a:pPr algn="just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A.2 Transition to Digital Resources </a:t>
            </a:r>
          </a:p>
          <a:p>
            <a:pPr algn="just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A.3 Facilitate the transition to a unified college bookstore, encompassing both the range of items offered and the overall physical presentation.</a:t>
            </a:r>
          </a:p>
          <a:p>
            <a:pPr algn="just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A.4 The bookstore manager has been awarded a travel grant by the National Association of College Stores (NACS) Foundation to participate in the Campus Market Expo (CAMEX) 2026 Conference.</a:t>
            </a:r>
          </a:p>
          <a:p>
            <a:pPr algn="just"/>
            <a:endParaRPr lang="en-US" sz="1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r>
              <a:rPr lang="en-US" sz="1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Dining Hall Operation</a:t>
            </a:r>
            <a:endParaRPr lang="en-US" sz="1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B.1 Assistance was received from CFE for the acquisition of an industrial chiller intended for the storage of locally produced goods.</a:t>
            </a:r>
          </a:p>
          <a:p>
            <a:pPr algn="just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B.2 Enhance operational strategies to address the rising operational costs and the declining number of students residing in the Residence Hall.</a:t>
            </a:r>
          </a:p>
          <a:p>
            <a:pPr algn="just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- Manpower training</a:t>
            </a:r>
          </a:p>
          <a:p>
            <a:pPr algn="just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- Stock monitoring to avoid losses</a:t>
            </a:r>
          </a:p>
          <a:p>
            <a:pPr algn="just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- Expand services by offering catering to college and non-college activities</a:t>
            </a:r>
          </a:p>
          <a:p>
            <a:pPr algn="just"/>
            <a:r>
              <a:rPr lang="en-U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- Menu improvement by using more locally produced vegetables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084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425" y="260808"/>
            <a:ext cx="6347714" cy="1320800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VIII. Business Office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19912" y="1046478"/>
            <a:ext cx="64102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A. Staff Training – CRE Accountant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Zsannette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Wichep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attended NERAOC conference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- Accountant V Angelica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Festijo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attended the UNICEF training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- Comptroller Roselle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Togonon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together with VP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Delihna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Ehmes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and Institution Researcher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Malintha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Perera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attended the training for Compact Funding Reporting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B.  To mitigate the staff shortage, the office hired Business Administration major students under special contracts.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- 4 special contracts 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C.  A total of 301 employees, equivalent to 87.5%, received the full adjustment of 10%.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D.  As of February 28, 2026, a total of $2,326,721 in Pell Grant awards was processed. Additionally, a sum of $946,730.63 was disbursed to students in the form of refunds.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634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I. </a:t>
            </a:r>
            <a:r>
              <a:rPr dirty="0" smtClean="0">
                <a:solidFill>
                  <a:schemeClr val="accent2">
                    <a:lumMod val="50000"/>
                  </a:schemeClr>
                </a:solidFill>
              </a:rPr>
              <a:t>Overview</a:t>
            </a:r>
            <a:endParaRPr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27142"/>
            <a:ext cx="6347714" cy="4514221"/>
          </a:xfrm>
        </p:spPr>
        <p:txBody>
          <a:bodyPr/>
          <a:lstStyle/>
          <a:p>
            <a:r>
              <a:rPr dirty="0"/>
              <a:t>This report summarizes </a:t>
            </a:r>
            <a:r>
              <a:rPr lang="en-US" dirty="0" smtClean="0"/>
              <a:t>the overall financial health of the College of Micronesia-FSM</a:t>
            </a:r>
            <a:r>
              <a:rPr dirty="0" smtClean="0"/>
              <a:t>.</a:t>
            </a:r>
            <a:endParaRPr dirty="0"/>
          </a:p>
          <a:p>
            <a:r>
              <a:rPr lang="en-US" dirty="0" smtClean="0"/>
              <a:t>Investments Status Report</a:t>
            </a:r>
          </a:p>
          <a:p>
            <a:r>
              <a:rPr lang="en-US" dirty="0" smtClean="0"/>
              <a:t>FY 2024 and 2025 Audit Status </a:t>
            </a:r>
          </a:p>
          <a:p>
            <a:r>
              <a:rPr lang="en-US" dirty="0" smtClean="0"/>
              <a:t>Cash Balance</a:t>
            </a:r>
          </a:p>
          <a:p>
            <a:r>
              <a:rPr lang="en-US" dirty="0" smtClean="0"/>
              <a:t>Statement of Projected Revenue and Actual Expenditure </a:t>
            </a:r>
          </a:p>
          <a:p>
            <a:r>
              <a:rPr lang="en-US" dirty="0" smtClean="0"/>
              <a:t>Auxiliary Operation</a:t>
            </a:r>
          </a:p>
          <a:p>
            <a:r>
              <a:rPr lang="en-US" dirty="0" smtClean="0"/>
              <a:t>Business Office Operation</a:t>
            </a:r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659" y="304800"/>
            <a:ext cx="7356051" cy="1320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II. Budget </a:t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700" dirty="0">
                <a:solidFill>
                  <a:schemeClr val="accent2">
                    <a:lumMod val="50000"/>
                  </a:schemeClr>
                </a:solidFill>
              </a:rPr>
              <a:t>A</a:t>
            </a:r>
            <a:r>
              <a:rPr lang="en-US" sz="2700" dirty="0" smtClean="0">
                <a:solidFill>
                  <a:schemeClr val="accent2">
                    <a:lumMod val="50000"/>
                  </a:schemeClr>
                </a:solidFill>
              </a:rPr>
              <a:t>. FY2026 Actual Expenses as of February 28, 2026</a:t>
            </a:r>
            <a:endParaRPr sz="27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194" y="1965496"/>
            <a:ext cx="7381187" cy="408651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587604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accent2">
                    <a:lumMod val="50000"/>
                  </a:schemeClr>
                </a:solidFill>
              </a:rPr>
              <a:t>B</a:t>
            </a:r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. BOR Budget</a:t>
            </a:r>
            <a:endParaRPr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2380239"/>
              </p:ext>
            </p:extLst>
          </p:nvPr>
        </p:nvGraphicFramePr>
        <p:xfrm>
          <a:off x="754063" y="1511999"/>
          <a:ext cx="7117318" cy="44645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1714"/>
                <a:gridCol w="1086248"/>
                <a:gridCol w="1011644"/>
                <a:gridCol w="998961"/>
                <a:gridCol w="1013883"/>
                <a:gridCol w="951960"/>
                <a:gridCol w="772908"/>
              </a:tblGrid>
              <a:tr h="1027639"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BOR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Approved Budget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Actual Expenses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Encumbered Expenses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Actual &amp; Encumbered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Budget Balance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541174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Travel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  60,000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14,363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27,616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41,979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18,021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30%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694503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Contractual Services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          30,000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          6,026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              - 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          6,026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        23,975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80%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16579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Miscellaneous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  15,000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      772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      -  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      772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14,228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95%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501631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Fund Raising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          15,000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                 - 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              - 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                 -  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         15,000 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100%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13033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Total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120,000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21,161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27,616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48,777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         71,223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>
                          <a:effectLst/>
                        </a:rPr>
                        <a:t>59%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</a:tr>
              <a:tr h="570036"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18%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23%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41%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59%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b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kern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54063" y="277971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71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7120380" cy="1320800"/>
          </a:xfrm>
        </p:spPr>
        <p:txBody>
          <a:bodyPr>
            <a:normAutofit fontScale="90000"/>
          </a:bodyPr>
          <a:lstStyle/>
          <a:p>
            <a:r>
              <a:rPr lang="en-US" sz="2700" dirty="0" smtClean="0">
                <a:solidFill>
                  <a:schemeClr val="accent2">
                    <a:lumMod val="50000"/>
                  </a:schemeClr>
                </a:solidFill>
              </a:rPr>
              <a:t>III. Investment Balance as of February 27, 2026</a:t>
            </a:r>
            <a:br>
              <a:rPr lang="en-US" sz="27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sz="2700" dirty="0" smtClean="0">
                <a:solidFill>
                  <a:schemeClr val="accent2">
                    <a:lumMod val="50000"/>
                  </a:schemeClr>
                </a:solidFill>
              </a:rPr>
              <a:t>A. Cash Reserves Fund</a:t>
            </a:r>
            <a:endParaRPr lang="en-US" sz="27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551340"/>
            <a:ext cx="634771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Balance as of February 27, 2026 - $3,092,387.15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Unrealized gain for FY2026 -  $74,735.24</a:t>
            </a:r>
          </a:p>
          <a:p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301" y="1758952"/>
            <a:ext cx="6888130" cy="3718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3094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B. Endowment Fund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23188" y="5673170"/>
            <a:ext cx="634771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Balance as of February 27, 2026- $15,367,802.31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Unrealized gain for FY2026 -  $894,942.33</a:t>
            </a:r>
          </a:p>
          <a:p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743" y="1410161"/>
            <a:ext cx="6662297" cy="4113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4468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accent2">
                    <a:lumMod val="50000"/>
                  </a:schemeClr>
                </a:solidFill>
              </a:rPr>
              <a:t>C</a:t>
            </a:r>
            <a:r>
              <a:rPr lang="en-US" sz="2800" dirty="0" smtClean="0">
                <a:solidFill>
                  <a:schemeClr val="accent2">
                    <a:lumMod val="50000"/>
                  </a:schemeClr>
                </a:solidFill>
              </a:rPr>
              <a:t>. Total Investment Fund</a:t>
            </a:r>
            <a:endParaRPr lang="en-US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5551340"/>
            <a:ext cx="634771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Balance as of February 27, 2026-$18,460,189.46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Unrealized gain for FY2026 -  $969,677.57</a:t>
            </a:r>
          </a:p>
          <a:p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03848"/>
            <a:ext cx="6980548" cy="3852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9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087" y="285947"/>
            <a:ext cx="6752735" cy="13208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2">
                    <a:lumMod val="50000"/>
                  </a:schemeClr>
                </a:solidFill>
              </a:rPr>
              <a:t>IV- FY 2024 and 2025 Audit Status</a:t>
            </a:r>
            <a:endParaRPr lang="en-US" sz="3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28918" y="1470878"/>
            <a:ext cx="7593292" cy="26686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FY2024 </a:t>
            </a: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Audit Status – Completed January 29, </a:t>
            </a:r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6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  <a:p>
            <a:pPr marL="285750" indent="-285750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en-US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FY2025 </a:t>
            </a:r>
            <a:r>
              <a:rPr lang="en-US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Audit - will start April 2026</a:t>
            </a:r>
            <a:endParaRPr lang="en-US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2627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V</a:t>
            </a: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. Cash Status</a:t>
            </a:r>
            <a:b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490" y="1652666"/>
            <a:ext cx="6791661" cy="4173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39637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982</TotalTime>
  <Words>544</Words>
  <Application>Microsoft Office PowerPoint</Application>
  <PresentationFormat>On-screen Show (4:3)</PresentationFormat>
  <Paragraphs>101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 3</vt:lpstr>
      <vt:lpstr>Facet</vt:lpstr>
      <vt:lpstr>Financial Report</vt:lpstr>
      <vt:lpstr>I. Overview</vt:lpstr>
      <vt:lpstr>II. Budget   A. FY2026 Actual Expenses as of February 28, 2026</vt:lpstr>
      <vt:lpstr>B. BOR Budget</vt:lpstr>
      <vt:lpstr>III. Investment Balance as of February 27, 2026  A. Cash Reserves Fund</vt:lpstr>
      <vt:lpstr>B. Endowment Fund</vt:lpstr>
      <vt:lpstr>C. Total Investment Fund</vt:lpstr>
      <vt:lpstr>IV- FY 2024 and 2025 Audit Status</vt:lpstr>
      <vt:lpstr>V. Cash Status   </vt:lpstr>
      <vt:lpstr>VI. Statement of Projected Revenue and Actual Expenditures        as of February 28, 2026 </vt:lpstr>
      <vt:lpstr>VII. Auxiliary Services</vt:lpstr>
      <vt:lpstr>VIII. Business Office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Report – Budget vs. Actual</dc:title>
  <dc:subject/>
  <dc:creator>Roselle</dc:creator>
  <cp:keywords/>
  <dc:description>generated using python-pptx</dc:description>
  <cp:lastModifiedBy>Microsoft account</cp:lastModifiedBy>
  <cp:revision>45</cp:revision>
  <dcterms:created xsi:type="dcterms:W3CDTF">2013-01-27T09:14:16Z</dcterms:created>
  <dcterms:modified xsi:type="dcterms:W3CDTF">2026-04-04T01:12:40Z</dcterms:modified>
  <cp:category/>
</cp:coreProperties>
</file>