
<file path=[Content_Types].xml><?xml version="1.0" encoding="utf-8"?>
<Types xmlns="http://schemas.openxmlformats.org/package/2006/content-types">
  <Default Extension="bin" ContentType="application/vnd.openxmlformats-officedocument.oleObject"/>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77" r:id="rId10"/>
    <p:sldId id="264" r:id="rId11"/>
    <p:sldId id="266" r:id="rId12"/>
    <p:sldId id="278" r:id="rId13"/>
    <p:sldId id="279" r:id="rId14"/>
    <p:sldId id="280" r:id="rId15"/>
    <p:sldId id="281" r:id="rId16"/>
    <p:sldId id="271" r:id="rId17"/>
    <p:sldId id="272" r:id="rId18"/>
    <p:sldId id="274" r:id="rId19"/>
    <p:sldId id="282" r:id="rId20"/>
    <p:sldId id="283" r:id="rId21"/>
    <p:sldId id="284" r:id="rId22"/>
    <p:sldId id="285" r:id="rId23"/>
    <p:sldId id="286" r:id="rId24"/>
    <p:sldId id="287" r:id="rId25"/>
    <p:sldId id="275" r:id="rId26"/>
    <p:sldId id="276" r:id="rId27"/>
  </p:sldIdLst>
  <p:sldSz cx="12192000" cy="6858000"/>
  <p:notesSz cx="6858000" cy="9144000"/>
  <p:embeddedFontLst>
    <p:embeddedFont>
      <p:font typeface="Arial Black" panose="020B0604020202020204" pitchFamily="34" charset="0"/>
      <p:regular r:id="rId29"/>
      <p:bold r:id="rId30"/>
    </p:embeddedFont>
    <p:embeddedFont>
      <p:font typeface="Arial Rounded MT Bold" panose="020F0704030504030204" pitchFamily="34" charset="77"/>
      <p:regular r:id="rId31"/>
    </p:embeddedFont>
    <p:embeddedFont>
      <p:font typeface="Avenir" panose="02000503020000020003" pitchFamily="2" charset="0"/>
      <p:regular r:id="rId32"/>
      <p:italic r:id="rId33"/>
    </p:embeddedFont>
    <p:embeddedFont>
      <p:font typeface="Bahnschrift" panose="020B0502040204020203" pitchFamily="34" charset="0"/>
      <p:regular r:id="rId34"/>
      <p:bold r:id="rId35"/>
    </p:embeddedFont>
    <p:embeddedFont>
      <p:font typeface="Britannic Bold" panose="020B0903060703020204" pitchFamily="34" charset="77"/>
      <p:regular r:id="rId36"/>
    </p:embeddedFont>
    <p:embeddedFont>
      <p:font typeface="Brush Script MT" panose="03060802040406070304" pitchFamily="66" charset="-122"/>
      <p:italic r:id="rId37"/>
    </p:embeddedFont>
    <p:embeddedFont>
      <p:font typeface="Helvetica Neue" panose="02000503000000020004" pitchFamily="2" charset="0"/>
      <p:regular r:id="rId38"/>
      <p:bold r:id="rId39"/>
      <p:italic r:id="rId40"/>
      <p:boldItalic r:id="rId41"/>
    </p:embeddedFont>
    <p:embeddedFont>
      <p:font typeface="Impact" panose="020B0806030902050204" pitchFamily="34" charset="0"/>
      <p:regular r:id="rId42"/>
    </p:embeddedFont>
    <p:embeddedFont>
      <p:font typeface="Monda" pitchFamily="2" charset="77"/>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i7CuKQ3tR85aTK1lnWCCTT7T2e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E3FF"/>
    <a:srgbClr val="C5D3FF"/>
    <a:srgbClr val="7CEB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35"/>
  </p:normalViewPr>
  <p:slideViewPr>
    <p:cSldViewPr snapToGrid="0">
      <p:cViewPr varScale="1">
        <p:scale>
          <a:sx n="105" d="100"/>
          <a:sy n="105" d="100"/>
        </p:scale>
        <p:origin x="7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ISS</c:v>
                </c:pt>
              </c:strCache>
            </c:strRef>
          </c:tx>
          <c:spPr>
            <a:ln w="28575" cap="rnd">
              <a:solidFill>
                <a:schemeClr val="accent1"/>
              </a:solidFill>
              <a:round/>
            </a:ln>
            <a:effectLst/>
          </c:spPr>
          <c:marker>
            <c:symbol val="none"/>
          </c:marker>
          <c:cat>
            <c:strRef>
              <c:f>Sheet1!$A$2:$A$8</c:f>
              <c:strCache>
                <c:ptCount val="7"/>
                <c:pt idx="0">
                  <c:v>Fall 2018 - Spring 2019</c:v>
                </c:pt>
                <c:pt idx="1">
                  <c:v>Fall 2019 - Spring 2020</c:v>
                </c:pt>
                <c:pt idx="2">
                  <c:v>Fall 2020 - Spring 2021</c:v>
                </c:pt>
                <c:pt idx="3">
                  <c:v>Fall 2021 - Spring 2022</c:v>
                </c:pt>
                <c:pt idx="4">
                  <c:v>Fall 2022 - Spring 2023</c:v>
                </c:pt>
                <c:pt idx="5">
                  <c:v>Fall 2023 - Spring 2024</c:v>
                </c:pt>
                <c:pt idx="6">
                  <c:v>Fall 2024 - Spring 2025</c:v>
                </c:pt>
              </c:strCache>
            </c:strRef>
          </c:cat>
          <c:val>
            <c:numRef>
              <c:f>Sheet1!$B$2:$B$8</c:f>
              <c:numCache>
                <c:formatCode>0%</c:formatCode>
                <c:ptCount val="7"/>
                <c:pt idx="0">
                  <c:v>0.87</c:v>
                </c:pt>
                <c:pt idx="1">
                  <c:v>0.87</c:v>
                </c:pt>
                <c:pt idx="2">
                  <c:v>0.87</c:v>
                </c:pt>
                <c:pt idx="3">
                  <c:v>0.87</c:v>
                </c:pt>
                <c:pt idx="4">
                  <c:v>0.87</c:v>
                </c:pt>
                <c:pt idx="5">
                  <c:v>0.87</c:v>
                </c:pt>
                <c:pt idx="6">
                  <c:v>0.8</c:v>
                </c:pt>
              </c:numCache>
            </c:numRef>
          </c:val>
          <c:smooth val="0"/>
          <c:extLst>
            <c:ext xmlns:c16="http://schemas.microsoft.com/office/drawing/2014/chart" uri="{C3380CC4-5D6E-409C-BE32-E72D297353CC}">
              <c16:uniqueId val="{00000000-0DFA-4588-B558-FF5E1125DA6E}"/>
            </c:ext>
          </c:extLst>
        </c:ser>
        <c:ser>
          <c:idx val="1"/>
          <c:order val="1"/>
          <c:tx>
            <c:strRef>
              <c:f>Sheet1!$C$1</c:f>
              <c:strCache>
                <c:ptCount val="1"/>
                <c:pt idx="0">
                  <c:v>ST</c:v>
                </c:pt>
              </c:strCache>
            </c:strRef>
          </c:tx>
          <c:spPr>
            <a:ln w="28575" cap="rnd">
              <a:solidFill>
                <a:schemeClr val="accent2"/>
              </a:solidFill>
              <a:round/>
            </a:ln>
            <a:effectLst/>
          </c:spPr>
          <c:marker>
            <c:symbol val="none"/>
          </c:marker>
          <c:cat>
            <c:strRef>
              <c:f>Sheet1!$A$2:$A$8</c:f>
              <c:strCache>
                <c:ptCount val="7"/>
                <c:pt idx="0">
                  <c:v>Fall 2018 - Spring 2019</c:v>
                </c:pt>
                <c:pt idx="1">
                  <c:v>Fall 2019 - Spring 2020</c:v>
                </c:pt>
                <c:pt idx="2">
                  <c:v>Fall 2020 - Spring 2021</c:v>
                </c:pt>
                <c:pt idx="3">
                  <c:v>Fall 2021 - Spring 2022</c:v>
                </c:pt>
                <c:pt idx="4">
                  <c:v>Fall 2022 - Spring 2023</c:v>
                </c:pt>
                <c:pt idx="5">
                  <c:v>Fall 2023 - Spring 2024</c:v>
                </c:pt>
                <c:pt idx="6">
                  <c:v>Fall 2024 - Spring 2025</c:v>
                </c:pt>
              </c:strCache>
            </c:strRef>
          </c:cat>
          <c:val>
            <c:numRef>
              <c:f>Sheet1!$C$2:$C$8</c:f>
              <c:numCache>
                <c:formatCode>0%</c:formatCode>
                <c:ptCount val="7"/>
                <c:pt idx="0">
                  <c:v>0.95</c:v>
                </c:pt>
                <c:pt idx="1">
                  <c:v>0.95</c:v>
                </c:pt>
                <c:pt idx="2">
                  <c:v>0.95</c:v>
                </c:pt>
                <c:pt idx="3">
                  <c:v>0.95</c:v>
                </c:pt>
                <c:pt idx="4">
                  <c:v>0.95</c:v>
                </c:pt>
                <c:pt idx="5">
                  <c:v>0.95</c:v>
                </c:pt>
                <c:pt idx="6">
                  <c:v>0.85</c:v>
                </c:pt>
              </c:numCache>
            </c:numRef>
          </c:val>
          <c:smooth val="0"/>
          <c:extLst>
            <c:ext xmlns:c16="http://schemas.microsoft.com/office/drawing/2014/chart" uri="{C3380CC4-5D6E-409C-BE32-E72D297353CC}">
              <c16:uniqueId val="{00000001-0DFA-4588-B558-FF5E1125DA6E}"/>
            </c:ext>
          </c:extLst>
        </c:ser>
        <c:ser>
          <c:idx val="2"/>
          <c:order val="2"/>
          <c:tx>
            <c:strRef>
              <c:f>Sheet1!$D$1</c:f>
              <c:strCache>
                <c:ptCount val="1"/>
                <c:pt idx="0">
                  <c:v>Fall to Spring Persistence</c:v>
                </c:pt>
              </c:strCache>
            </c:strRef>
          </c:tx>
          <c:spPr>
            <a:ln w="28575" cap="rnd">
              <a:solidFill>
                <a:schemeClr val="accent3"/>
              </a:solidFill>
              <a:round/>
            </a:ln>
            <a:effectLst/>
          </c:spPr>
          <c:marker>
            <c:symbol val="none"/>
          </c:marker>
          <c:cat>
            <c:strRef>
              <c:f>Sheet1!$A$2:$A$8</c:f>
              <c:strCache>
                <c:ptCount val="7"/>
                <c:pt idx="0">
                  <c:v>Fall 2018 - Spring 2019</c:v>
                </c:pt>
                <c:pt idx="1">
                  <c:v>Fall 2019 - Spring 2020</c:v>
                </c:pt>
                <c:pt idx="2">
                  <c:v>Fall 2020 - Spring 2021</c:v>
                </c:pt>
                <c:pt idx="3">
                  <c:v>Fall 2021 - Spring 2022</c:v>
                </c:pt>
                <c:pt idx="4">
                  <c:v>Fall 2022 - Spring 2023</c:v>
                </c:pt>
                <c:pt idx="5">
                  <c:v>Fall 2023 - Spring 2024</c:v>
                </c:pt>
                <c:pt idx="6">
                  <c:v>Fall 2024 - Spring 2025</c:v>
                </c:pt>
              </c:strCache>
            </c:strRef>
          </c:cat>
          <c:val>
            <c:numRef>
              <c:f>Sheet1!$D$2:$D$8</c:f>
              <c:numCache>
                <c:formatCode>0.00%</c:formatCode>
                <c:ptCount val="7"/>
                <c:pt idx="0">
                  <c:v>0.83919999999999995</c:v>
                </c:pt>
                <c:pt idx="1">
                  <c:v>0.85140000000000005</c:v>
                </c:pt>
                <c:pt idx="2">
                  <c:v>0.76400000000000001</c:v>
                </c:pt>
                <c:pt idx="3">
                  <c:v>0.88849999999999996</c:v>
                </c:pt>
                <c:pt idx="4">
                  <c:v>0.8397</c:v>
                </c:pt>
                <c:pt idx="5">
                  <c:v>0.87090000000000001</c:v>
                </c:pt>
                <c:pt idx="6">
                  <c:v>0.83809999999999996</c:v>
                </c:pt>
              </c:numCache>
            </c:numRef>
          </c:val>
          <c:smooth val="0"/>
          <c:extLst>
            <c:ext xmlns:c16="http://schemas.microsoft.com/office/drawing/2014/chart" uri="{C3380CC4-5D6E-409C-BE32-E72D297353CC}">
              <c16:uniqueId val="{00000002-0DFA-4588-B558-FF5E1125DA6E}"/>
            </c:ext>
          </c:extLst>
        </c:ser>
        <c:dLbls>
          <c:showLegendKey val="0"/>
          <c:showVal val="0"/>
          <c:showCatName val="0"/>
          <c:showSerName val="0"/>
          <c:showPercent val="0"/>
          <c:showBubbleSize val="0"/>
        </c:dLbls>
        <c:smooth val="0"/>
        <c:axId val="509156112"/>
        <c:axId val="509158032"/>
      </c:lineChart>
      <c:catAx>
        <c:axId val="50915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9158032"/>
        <c:crosses val="autoZero"/>
        <c:auto val="1"/>
        <c:lblAlgn val="ctr"/>
        <c:lblOffset val="100"/>
        <c:noMultiLvlLbl val="0"/>
      </c:catAx>
      <c:valAx>
        <c:axId val="509158032"/>
        <c:scaling>
          <c:orientation val="minMax"/>
          <c:min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91561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9050">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Employees</a:t>
            </a:r>
            <a:r>
              <a:rPr lang="en-US" baseline="0"/>
              <a:t> by Nationality</a:t>
            </a:r>
            <a:endParaRPr lang="en-US"/>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barChart>
        <c:barDir val="col"/>
        <c:grouping val="clustered"/>
        <c:varyColors val="0"/>
        <c:ser>
          <c:idx val="0"/>
          <c:order val="0"/>
          <c:spPr>
            <a:pattFill prst="ltUpDiag">
              <a:fgClr>
                <a:schemeClr val="accent1"/>
              </a:fgClr>
              <a:bgClr>
                <a:schemeClr val="lt1"/>
              </a:bgClr>
            </a:pattFill>
            <a:ln>
              <a:noFill/>
            </a:ln>
            <a:effectLst/>
          </c:spPr>
          <c:invertIfNegative val="0"/>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Sheet1!$G$3:$G$18</c:f>
              <c:strCache>
                <c:ptCount val="16"/>
                <c:pt idx="0">
                  <c:v>Austria</c:v>
                </c:pt>
                <c:pt idx="1">
                  <c:v>Canada</c:v>
                </c:pt>
                <c:pt idx="2">
                  <c:v>China</c:v>
                </c:pt>
                <c:pt idx="3">
                  <c:v>FSM</c:v>
                </c:pt>
                <c:pt idx="4">
                  <c:v>India</c:v>
                </c:pt>
                <c:pt idx="5">
                  <c:v>Kiribati</c:v>
                </c:pt>
                <c:pt idx="6">
                  <c:v>Myanmar</c:v>
                </c:pt>
                <c:pt idx="7">
                  <c:v>Pakistan</c:v>
                </c:pt>
                <c:pt idx="8">
                  <c:v>Philippines</c:v>
                </c:pt>
                <c:pt idx="9">
                  <c:v>Portugal</c:v>
                </c:pt>
                <c:pt idx="10">
                  <c:v>RMI</c:v>
                </c:pt>
                <c:pt idx="11">
                  <c:v>Samoa</c:v>
                </c:pt>
                <c:pt idx="12">
                  <c:v>Sri Lanka</c:v>
                </c:pt>
                <c:pt idx="13">
                  <c:v>Tailand</c:v>
                </c:pt>
                <c:pt idx="14">
                  <c:v>Tuvalu</c:v>
                </c:pt>
                <c:pt idx="15">
                  <c:v>USA</c:v>
                </c:pt>
              </c:strCache>
            </c:strRef>
          </c:cat>
          <c:val>
            <c:numRef>
              <c:f>Sheet1!$H$3:$H$18</c:f>
              <c:numCache>
                <c:formatCode>General</c:formatCode>
                <c:ptCount val="16"/>
                <c:pt idx="0">
                  <c:v>1</c:v>
                </c:pt>
                <c:pt idx="1">
                  <c:v>2</c:v>
                </c:pt>
                <c:pt idx="2">
                  <c:v>1</c:v>
                </c:pt>
                <c:pt idx="3">
                  <c:v>269</c:v>
                </c:pt>
                <c:pt idx="4">
                  <c:v>1</c:v>
                </c:pt>
                <c:pt idx="5">
                  <c:v>2</c:v>
                </c:pt>
                <c:pt idx="6">
                  <c:v>3</c:v>
                </c:pt>
                <c:pt idx="7">
                  <c:v>1</c:v>
                </c:pt>
                <c:pt idx="8">
                  <c:v>32</c:v>
                </c:pt>
                <c:pt idx="9">
                  <c:v>1</c:v>
                </c:pt>
                <c:pt idx="10">
                  <c:v>3</c:v>
                </c:pt>
                <c:pt idx="11">
                  <c:v>1</c:v>
                </c:pt>
                <c:pt idx="12">
                  <c:v>3</c:v>
                </c:pt>
                <c:pt idx="13">
                  <c:v>1</c:v>
                </c:pt>
                <c:pt idx="14">
                  <c:v>2</c:v>
                </c:pt>
                <c:pt idx="15">
                  <c:v>8</c:v>
                </c:pt>
              </c:numCache>
            </c:numRef>
          </c:val>
          <c:extLst>
            <c:ext xmlns:c16="http://schemas.microsoft.com/office/drawing/2014/chart" uri="{C3380CC4-5D6E-409C-BE32-E72D297353CC}">
              <c16:uniqueId val="{00000000-0017-4BD0-886E-C6C4320172EA}"/>
            </c:ext>
          </c:extLst>
        </c:ser>
        <c:dLbls>
          <c:dLblPos val="inEnd"/>
          <c:showLegendKey val="0"/>
          <c:showVal val="1"/>
          <c:showCatName val="0"/>
          <c:showSerName val="0"/>
          <c:showPercent val="0"/>
          <c:showBubbleSize val="0"/>
        </c:dLbls>
        <c:gapWidth val="269"/>
        <c:overlap val="-20"/>
        <c:axId val="2146455712"/>
        <c:axId val="2146459760"/>
      </c:barChart>
      <c:catAx>
        <c:axId val="2146455712"/>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800" b="0" i="0" u="none" strike="noStrike" kern="1200" cap="all" spc="150" normalizeH="0" baseline="0">
                <a:solidFill>
                  <a:schemeClr val="lt1"/>
                </a:solidFill>
                <a:latin typeface="+mn-lt"/>
                <a:ea typeface="+mn-ea"/>
                <a:cs typeface="+mn-cs"/>
              </a:defRPr>
            </a:pPr>
            <a:endParaRPr lang="en-US"/>
          </a:p>
        </c:txPr>
        <c:crossAx val="2146459760"/>
        <c:crosses val="autoZero"/>
        <c:auto val="1"/>
        <c:lblAlgn val="ctr"/>
        <c:lblOffset val="100"/>
        <c:noMultiLvlLbl val="0"/>
      </c:catAx>
      <c:valAx>
        <c:axId val="21464597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2146455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6">
        <a:lumMod val="75000"/>
      </a:schemeClr>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2956DAB1-EEAC-D3C9-EC4B-4D682E52020C}"/>
            </a:ext>
          </a:extLst>
        </p:cNvPr>
        <p:cNvGrpSpPr/>
        <p:nvPr/>
      </p:nvGrpSpPr>
      <p:grpSpPr>
        <a:xfrm>
          <a:off x="0" y="0"/>
          <a:ext cx="0" cy="0"/>
          <a:chOff x="0" y="0"/>
          <a:chExt cx="0" cy="0"/>
        </a:xfrm>
      </p:grpSpPr>
      <p:sp>
        <p:nvSpPr>
          <p:cNvPr id="321" name="Google Shape;321;p10:notes">
            <a:extLst>
              <a:ext uri="{FF2B5EF4-FFF2-40B4-BE49-F238E27FC236}">
                <a16:creationId xmlns:a16="http://schemas.microsoft.com/office/drawing/2014/main" id="{BAE8A9AF-EBBE-E3BC-AD16-B4E39B6FB7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a:extLst>
              <a:ext uri="{FF2B5EF4-FFF2-40B4-BE49-F238E27FC236}">
                <a16:creationId xmlns:a16="http://schemas.microsoft.com/office/drawing/2014/main" id="{2B269A17-D459-FA67-21E3-16884009F8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7735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4F69F060-A923-E8BC-049C-212B21D69637}"/>
            </a:ext>
          </a:extLst>
        </p:cNvPr>
        <p:cNvGrpSpPr/>
        <p:nvPr/>
      </p:nvGrpSpPr>
      <p:grpSpPr>
        <a:xfrm>
          <a:off x="0" y="0"/>
          <a:ext cx="0" cy="0"/>
          <a:chOff x="0" y="0"/>
          <a:chExt cx="0" cy="0"/>
        </a:xfrm>
      </p:grpSpPr>
      <p:sp>
        <p:nvSpPr>
          <p:cNvPr id="321" name="Google Shape;321;p10:notes">
            <a:extLst>
              <a:ext uri="{FF2B5EF4-FFF2-40B4-BE49-F238E27FC236}">
                <a16:creationId xmlns:a16="http://schemas.microsoft.com/office/drawing/2014/main" id="{D73520BA-3F0E-E041-17AA-E15E3DA8A8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a:extLst>
              <a:ext uri="{FF2B5EF4-FFF2-40B4-BE49-F238E27FC236}">
                <a16:creationId xmlns:a16="http://schemas.microsoft.com/office/drawing/2014/main" id="{1EF31BD0-7213-500E-1F6C-B3A7A7B548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5807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3666EE54-77E9-AE17-3047-2C7D161D6DDC}"/>
            </a:ext>
          </a:extLst>
        </p:cNvPr>
        <p:cNvGrpSpPr/>
        <p:nvPr/>
      </p:nvGrpSpPr>
      <p:grpSpPr>
        <a:xfrm>
          <a:off x="0" y="0"/>
          <a:ext cx="0" cy="0"/>
          <a:chOff x="0" y="0"/>
          <a:chExt cx="0" cy="0"/>
        </a:xfrm>
      </p:grpSpPr>
      <p:sp>
        <p:nvSpPr>
          <p:cNvPr id="321" name="Google Shape;321;p10:notes">
            <a:extLst>
              <a:ext uri="{FF2B5EF4-FFF2-40B4-BE49-F238E27FC236}">
                <a16:creationId xmlns:a16="http://schemas.microsoft.com/office/drawing/2014/main" id="{3406B5F1-0548-12AC-FE71-3A569A7F3D9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a:extLst>
              <a:ext uri="{FF2B5EF4-FFF2-40B4-BE49-F238E27FC236}">
                <a16:creationId xmlns:a16="http://schemas.microsoft.com/office/drawing/2014/main" id="{23596929-76C1-80FA-0C63-90421E8CC6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0320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3666EE54-77E9-AE17-3047-2C7D161D6DDC}"/>
            </a:ext>
          </a:extLst>
        </p:cNvPr>
        <p:cNvGrpSpPr/>
        <p:nvPr/>
      </p:nvGrpSpPr>
      <p:grpSpPr>
        <a:xfrm>
          <a:off x="0" y="0"/>
          <a:ext cx="0" cy="0"/>
          <a:chOff x="0" y="0"/>
          <a:chExt cx="0" cy="0"/>
        </a:xfrm>
      </p:grpSpPr>
      <p:sp>
        <p:nvSpPr>
          <p:cNvPr id="321" name="Google Shape;321;p10:notes">
            <a:extLst>
              <a:ext uri="{FF2B5EF4-FFF2-40B4-BE49-F238E27FC236}">
                <a16:creationId xmlns:a16="http://schemas.microsoft.com/office/drawing/2014/main" id="{3406B5F1-0548-12AC-FE71-3A569A7F3D9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a:extLst>
              <a:ext uri="{FF2B5EF4-FFF2-40B4-BE49-F238E27FC236}">
                <a16:creationId xmlns:a16="http://schemas.microsoft.com/office/drawing/2014/main" id="{23596929-76C1-80FA-0C63-90421E8CC6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2557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increases to $1,037.37 in FY2025. </a:t>
            </a:r>
            <a:endParaRPr/>
          </a:p>
        </p:txBody>
      </p:sp>
      <p:sp>
        <p:nvSpPr>
          <p:cNvPr id="479" name="Google Shape;4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5268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5783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120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1889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7009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8079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926677" y="4387136"/>
            <a:ext cx="5096722" cy="4156234"/>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0B2BE49A-109F-CDF1-A695-6B598FAE3553}"/>
            </a:ext>
          </a:extLst>
        </p:cNvPr>
        <p:cNvGrpSpPr/>
        <p:nvPr/>
      </p:nvGrpSpPr>
      <p:grpSpPr>
        <a:xfrm>
          <a:off x="0" y="0"/>
          <a:ext cx="0" cy="0"/>
          <a:chOff x="0" y="0"/>
          <a:chExt cx="0" cy="0"/>
        </a:xfrm>
      </p:grpSpPr>
      <p:sp>
        <p:nvSpPr>
          <p:cNvPr id="321" name="Google Shape;321;p10:notes">
            <a:extLst>
              <a:ext uri="{FF2B5EF4-FFF2-40B4-BE49-F238E27FC236}">
                <a16:creationId xmlns:a16="http://schemas.microsoft.com/office/drawing/2014/main" id="{7AD19E0C-6AB4-DFD4-36E7-79F5966723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a:extLst>
              <a:ext uri="{FF2B5EF4-FFF2-40B4-BE49-F238E27FC236}">
                <a16:creationId xmlns:a16="http://schemas.microsoft.com/office/drawing/2014/main" id="{087BADF0-8DB0-076F-F5B3-957A62C6C66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1432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6"/>
          <p:cNvSpPr>
            <a:spLocks noGrp="1"/>
          </p:cNvSpPr>
          <p:nvPr>
            <p:ph type="pic" idx="2"/>
          </p:nvPr>
        </p:nvSpPr>
        <p:spPr>
          <a:xfrm>
            <a:off x="5183188" y="987425"/>
            <a:ext cx="6172200" cy="4873625"/>
          </a:xfrm>
          <a:prstGeom prst="rect">
            <a:avLst/>
          </a:prstGeom>
          <a:noFill/>
          <a:ln>
            <a:noFill/>
          </a:ln>
        </p:spPr>
      </p:sp>
      <p:sp>
        <p:nvSpPr>
          <p:cNvPr id="73" name="Google Shape;73;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7"/>
        <p:cNvGrpSpPr/>
        <p:nvPr/>
      </p:nvGrpSpPr>
      <p:grpSpPr>
        <a:xfrm>
          <a:off x="0" y="0"/>
          <a:ext cx="0" cy="0"/>
          <a:chOff x="0" y="0"/>
          <a:chExt cx="0" cy="0"/>
        </a:xfrm>
      </p:grpSpPr>
      <p:sp>
        <p:nvSpPr>
          <p:cNvPr id="28" name="Google Shape;28;p28"/>
          <p:cNvSpPr txBox="1">
            <a:spLocks noGrp="1"/>
          </p:cNvSpPr>
          <p:nvPr>
            <p:ph type="body" idx="1"/>
          </p:nvPr>
        </p:nvSpPr>
        <p:spPr>
          <a:xfrm>
            <a:off x="600670" y="5929931"/>
            <a:ext cx="10985502" cy="3184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1800" b="1"/>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29" name="Google Shape;29;p28"/>
          <p:cNvSpPr txBox="1">
            <a:spLocks noGrp="1"/>
          </p:cNvSpPr>
          <p:nvPr>
            <p:ph type="title"/>
          </p:nvPr>
        </p:nvSpPr>
        <p:spPr>
          <a:xfrm>
            <a:off x="603248" y="1287496"/>
            <a:ext cx="10985502" cy="23241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58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0" name="Google Shape;30;p28"/>
          <p:cNvSpPr txBox="1">
            <a:spLocks noGrp="1"/>
          </p:cNvSpPr>
          <p:nvPr>
            <p:ph type="body" idx="2"/>
          </p:nvPr>
        </p:nvSpPr>
        <p:spPr>
          <a:xfrm>
            <a:off x="600671" y="3611595"/>
            <a:ext cx="10985501" cy="9525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2750" b="1"/>
            </a:lvl1pPr>
            <a:lvl2pPr marL="914400" lvl="1" indent="-228600" algn="l">
              <a:lnSpc>
                <a:spcPct val="100000"/>
              </a:lnSpc>
              <a:spcBef>
                <a:spcPts val="0"/>
              </a:spcBef>
              <a:spcAft>
                <a:spcPts val="0"/>
              </a:spcAft>
              <a:buClr>
                <a:srgbClr val="000000"/>
              </a:buClr>
              <a:buSzPts val="5500"/>
              <a:buFont typeface="Helvetica Neue"/>
              <a:buNone/>
              <a:defRPr sz="2750" b="1"/>
            </a:lvl2pPr>
            <a:lvl3pPr marL="1371600" lvl="2" indent="-228600" algn="l">
              <a:lnSpc>
                <a:spcPct val="100000"/>
              </a:lnSpc>
              <a:spcBef>
                <a:spcPts val="0"/>
              </a:spcBef>
              <a:spcAft>
                <a:spcPts val="0"/>
              </a:spcAft>
              <a:buClr>
                <a:srgbClr val="000000"/>
              </a:buClr>
              <a:buSzPts val="5500"/>
              <a:buFont typeface="Helvetica Neue"/>
              <a:buNone/>
              <a:defRPr sz="2750" b="1"/>
            </a:lvl3pPr>
            <a:lvl4pPr marL="1828800" lvl="3" indent="-228600" algn="l">
              <a:lnSpc>
                <a:spcPct val="100000"/>
              </a:lnSpc>
              <a:spcBef>
                <a:spcPts val="0"/>
              </a:spcBef>
              <a:spcAft>
                <a:spcPts val="0"/>
              </a:spcAft>
              <a:buClr>
                <a:srgbClr val="000000"/>
              </a:buClr>
              <a:buSzPts val="5500"/>
              <a:buFont typeface="Helvetica Neue"/>
              <a:buNone/>
              <a:defRPr sz="2750" b="1"/>
            </a:lvl4pPr>
            <a:lvl5pPr marL="2286000" lvl="4" indent="-228600" algn="l">
              <a:lnSpc>
                <a:spcPct val="100000"/>
              </a:lnSpc>
              <a:spcBef>
                <a:spcPts val="0"/>
              </a:spcBef>
              <a:spcAft>
                <a:spcPts val="0"/>
              </a:spcAft>
              <a:buClr>
                <a:srgbClr val="000000"/>
              </a:buClr>
              <a:buSzPts val="5500"/>
              <a:buFont typeface="Helvetica Neue"/>
              <a:buNone/>
              <a:defRPr sz="2750" b="1"/>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31" name="Google Shape;31;p28"/>
          <p:cNvSpPr txBox="1">
            <a:spLocks noGrp="1"/>
          </p:cNvSpPr>
          <p:nvPr>
            <p:ph type="sldNum" idx="12"/>
          </p:nvPr>
        </p:nvSpPr>
        <p:spPr>
          <a:xfrm>
            <a:off x="6000750" y="6209709"/>
            <a:ext cx="184253" cy="5180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jp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jp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42.jpeg"/><Relationship Id="rId7" Type="http://schemas.openxmlformats.org/officeDocument/2006/relationships/image" Target="../media/image6.png"/><Relationship Id="rId12"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6.jpeg"/><Relationship Id="rId5" Type="http://schemas.openxmlformats.org/officeDocument/2006/relationships/image" Target="../media/image3.jp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2.jpg"/><Relationship Id="rId9" Type="http://schemas.openxmlformats.org/officeDocument/2006/relationships/image" Target="../media/image44.jpeg"/><Relationship Id="rId14" Type="http://schemas.openxmlformats.org/officeDocument/2006/relationships/image" Target="../media/image49.jpeg"/></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13" Type="http://schemas.microsoft.com/office/2007/relationships/hdphoto" Target="../media/hdphoto1.wdp"/><Relationship Id="rId3" Type="http://schemas.openxmlformats.org/officeDocument/2006/relationships/image" Target="../media/image2.jp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5" Type="http://schemas.openxmlformats.org/officeDocument/2006/relationships/image" Target="../media/image58.png"/><Relationship Id="rId10" Type="http://schemas.openxmlformats.org/officeDocument/2006/relationships/image" Target="../media/image54.jpeg"/><Relationship Id="rId4" Type="http://schemas.openxmlformats.org/officeDocument/2006/relationships/image" Target="../media/image3.jpg"/><Relationship Id="rId9" Type="http://schemas.openxmlformats.org/officeDocument/2006/relationships/image" Target="../media/image53.jpeg"/><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hyperlink" Target="https://drive.google.com/drive/folders/1quBXzVh_5zNLlBPFj-MNf867jDcBx76u" TargetMode="External"/><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www.zabala.eu/news/artificial-intelligence-and-consultancy/" TargetMode="External"/><Relationship Id="rId13" Type="http://schemas.openxmlformats.org/officeDocument/2006/relationships/hyperlink" Target="https://www.facebook.com/photo/?fbid=526769317804281&amp;set=pb.100069327524689.-2207520000" TargetMode="External"/><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hyperlink" Target="https://www.dreamstime.com/illustration/raffle-prize.html" TargetMode="External"/><Relationship Id="rId2" Type="http://schemas.openxmlformats.org/officeDocument/2006/relationships/notesSlide" Target="../notesSlides/notesSlide26.xml"/><Relationship Id="rId16" Type="http://schemas.openxmlformats.org/officeDocument/2006/relationships/hyperlink" Target="https://online.visual-paradigm.com/infoart/templates/tickets/annual-fundraising-dinner-ticket/" TargetMode="Externa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s://www.researchgate.net/figure/The-relationship-between-Data-driven-Data-Aware-and-Data-informed-approaches-Adapted_fig2_338410352" TargetMode="External"/><Relationship Id="rId5" Type="http://schemas.openxmlformats.org/officeDocument/2006/relationships/image" Target="../media/image4.jpg"/><Relationship Id="rId15" Type="http://schemas.openxmlformats.org/officeDocument/2006/relationships/hyperlink" Target="https://labyrinthinc.com/creating-a-network-of-donors/" TargetMode="External"/><Relationship Id="rId10" Type="http://schemas.openxmlformats.org/officeDocument/2006/relationships/hyperlink" Target="https://collegedunia.com/usa/article/us-education-systemhigher-education" TargetMode="External"/><Relationship Id="rId4" Type="http://schemas.openxmlformats.org/officeDocument/2006/relationships/image" Target="../media/image3.jpg"/><Relationship Id="rId9" Type="http://schemas.openxmlformats.org/officeDocument/2006/relationships/hyperlink" Target="https://comlandgrant.org/" TargetMode="External"/><Relationship Id="rId14" Type="http://schemas.openxmlformats.org/officeDocument/2006/relationships/hyperlink" Target="https://www.facebook.com/StellarRichmond/posts/-city-of-richmond-auctionthe-city-of-richmond-is-currently-holding-an-online-auc/119106158971703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mailto:national@comfsm.f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4.jpg"/><Relationship Id="rId10" Type="http://schemas.openxmlformats.org/officeDocument/2006/relationships/image" Target="../media/image30.jfif"/><Relationship Id="rId4" Type="http://schemas.openxmlformats.org/officeDocument/2006/relationships/image" Target="../media/image3.jpg"/><Relationship Id="rId9" Type="http://schemas.openxmlformats.org/officeDocument/2006/relationships/image" Target="../media/image29.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jpg"/><Relationship Id="rId7"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1"/>
          <p:cNvSpPr/>
          <p:nvPr/>
        </p:nvSpPr>
        <p:spPr>
          <a:xfrm>
            <a:off x="-20781" y="3822142"/>
            <a:ext cx="12233562" cy="3567599"/>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0" y="3331779"/>
            <a:ext cx="12192000" cy="620111"/>
          </a:xfrm>
          <a:prstGeom prst="rect">
            <a:avLst/>
          </a:prstGeom>
          <a:solidFill>
            <a:srgbClr val="8DA9D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3411204" y="3349466"/>
            <a:ext cx="4782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3200" b="1" i="0" u="none" strike="noStrike" cap="none">
                <a:solidFill>
                  <a:srgbClr val="1E4E79"/>
                </a:solidFill>
                <a:latin typeface="Arial Rounded"/>
                <a:ea typeface="Arial Rounded"/>
                <a:cs typeface="Arial Rounded"/>
                <a:sym typeface="Arial Rounded"/>
              </a:rPr>
              <a:t>Office of the President</a:t>
            </a:r>
            <a:endParaRPr sz="3200" b="1" i="0" u="none" strike="noStrike" cap="none">
              <a:solidFill>
                <a:srgbClr val="1E4E79"/>
              </a:solidFill>
              <a:latin typeface="Arial Rounded"/>
              <a:ea typeface="Arial Rounded"/>
              <a:cs typeface="Arial Rounded"/>
              <a:sym typeface="Arial Rounded"/>
            </a:endParaRPr>
          </a:p>
        </p:txBody>
      </p:sp>
      <p:pic>
        <p:nvPicPr>
          <p:cNvPr id="96" name="Google Shape;96;p1"/>
          <p:cNvPicPr preferRelativeResize="0"/>
          <p:nvPr/>
        </p:nvPicPr>
        <p:blipFill rotWithShape="1">
          <a:blip r:embed="rId3">
            <a:alphaModFix/>
          </a:blip>
          <a:srcRect/>
          <a:stretch/>
        </p:blipFill>
        <p:spPr>
          <a:xfrm>
            <a:off x="98714" y="224013"/>
            <a:ext cx="2617076" cy="2617076"/>
          </a:xfrm>
          <a:prstGeom prst="rect">
            <a:avLst/>
          </a:prstGeom>
          <a:noFill/>
          <a:ln>
            <a:noFill/>
          </a:ln>
        </p:spPr>
      </p:pic>
      <p:sp>
        <p:nvSpPr>
          <p:cNvPr id="97" name="Google Shape;97;p1"/>
          <p:cNvSpPr txBox="1"/>
          <p:nvPr/>
        </p:nvSpPr>
        <p:spPr>
          <a:xfrm>
            <a:off x="2773894" y="752539"/>
            <a:ext cx="485608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2060"/>
                </a:solidFill>
                <a:latin typeface="Times New Roman"/>
                <a:ea typeface="Times New Roman"/>
                <a:cs typeface="Times New Roman"/>
                <a:sym typeface="Times New Roman"/>
              </a:rPr>
              <a:t>College of Micronesia-FSM</a:t>
            </a:r>
            <a:endParaRPr sz="1400" b="0" i="0" u="none" strike="noStrike" cap="none">
              <a:solidFill>
                <a:srgbClr val="000000"/>
              </a:solidFill>
              <a:latin typeface="Arial"/>
              <a:ea typeface="Arial"/>
              <a:cs typeface="Arial"/>
              <a:sym typeface="Arial"/>
            </a:endParaRPr>
          </a:p>
        </p:txBody>
      </p:sp>
      <p:sp>
        <p:nvSpPr>
          <p:cNvPr id="98" name="Google Shape;98;p1"/>
          <p:cNvSpPr txBox="1"/>
          <p:nvPr/>
        </p:nvSpPr>
        <p:spPr>
          <a:xfrm>
            <a:off x="2921875" y="1597996"/>
            <a:ext cx="92701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Monda"/>
                <a:ea typeface="Monda"/>
                <a:cs typeface="Monda"/>
                <a:sym typeface="Monda"/>
              </a:rPr>
              <a:t>Yap | Chuuk | Pohnpei | Kosrae</a:t>
            </a:r>
            <a:endParaRPr sz="1400" b="0" i="0" u="none" strike="noStrike" cap="none">
              <a:solidFill>
                <a:srgbClr val="000000"/>
              </a:solidFill>
              <a:latin typeface="Arial"/>
              <a:ea typeface="Arial"/>
              <a:cs typeface="Arial"/>
              <a:sym typeface="Arial"/>
            </a:endParaRPr>
          </a:p>
        </p:txBody>
      </p:sp>
      <p:sp>
        <p:nvSpPr>
          <p:cNvPr id="99" name="Google Shape;99;p1"/>
          <p:cNvSpPr txBox="1"/>
          <p:nvPr/>
        </p:nvSpPr>
        <p:spPr>
          <a:xfrm>
            <a:off x="2578977" y="2286307"/>
            <a:ext cx="7204064"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1E4E79"/>
                </a:solidFill>
                <a:latin typeface="Arial"/>
                <a:ea typeface="Arial"/>
                <a:cs typeface="Arial"/>
                <a:sym typeface="Arial"/>
              </a:rPr>
              <a:t>College of Micronesia-FSM is accredited by the Accrediting Commission for Community and Junior Colleges</a:t>
            </a:r>
            <a:endParaRPr sz="1050" b="1" i="0" u="none" strike="noStrike" cap="none">
              <a:solidFill>
                <a:srgbClr val="1E4E79"/>
              </a:solidFill>
              <a:latin typeface="Monda"/>
              <a:ea typeface="Monda"/>
              <a:cs typeface="Monda"/>
              <a:sym typeface="Monda"/>
            </a:endParaRPr>
          </a:p>
        </p:txBody>
      </p:sp>
      <p:sp>
        <p:nvSpPr>
          <p:cNvPr id="100" name="Google Shape;100;p1"/>
          <p:cNvSpPr txBox="1"/>
          <p:nvPr/>
        </p:nvSpPr>
        <p:spPr>
          <a:xfrm>
            <a:off x="2064410" y="7020450"/>
            <a:ext cx="938056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BOR Meeting Presentation by President Theresa Koroivulaono (Ph. D): December 3-6, 2025</a:t>
            </a:r>
            <a:endParaRPr sz="1400" b="0" i="0" u="none" strike="noStrike" cap="none">
              <a:solidFill>
                <a:schemeClr val="lt1"/>
              </a:solidFill>
              <a:latin typeface="Arial"/>
              <a:ea typeface="Arial"/>
              <a:cs typeface="Arial"/>
              <a:sym typeface="Arial"/>
            </a:endParaRPr>
          </a:p>
        </p:txBody>
      </p:sp>
      <p:sp>
        <p:nvSpPr>
          <p:cNvPr id="101" name="Google Shape;101;p1"/>
          <p:cNvSpPr txBox="1"/>
          <p:nvPr/>
        </p:nvSpPr>
        <p:spPr>
          <a:xfrm>
            <a:off x="1990053" y="4270473"/>
            <a:ext cx="8016586"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chemeClr val="lt1"/>
                </a:solidFill>
                <a:latin typeface="Arial Black"/>
                <a:ea typeface="Arial Black"/>
                <a:cs typeface="Arial Black"/>
                <a:sym typeface="Arial Black"/>
              </a:rPr>
              <a:t>Continuing transformational journeys at COMFSM</a:t>
            </a:r>
          </a:p>
          <a:p>
            <a:pPr marL="0" marR="0" lvl="0" indent="0" algn="ctr" rtl="0">
              <a:lnSpc>
                <a:spcPct val="100000"/>
              </a:lnSpc>
              <a:spcBef>
                <a:spcPts val="0"/>
              </a:spcBef>
              <a:spcAft>
                <a:spcPts val="0"/>
              </a:spcAft>
              <a:buNone/>
            </a:pPr>
            <a:r>
              <a:rPr lang="en-US" sz="1800" dirty="0">
                <a:solidFill>
                  <a:schemeClr val="lt1"/>
                </a:solidFill>
                <a:latin typeface="Arial" panose="020B0604020202020204" pitchFamily="34" charset="0"/>
                <a:ea typeface="Arial Black"/>
                <a:cs typeface="Arial" panose="020B0604020202020204" pitchFamily="34" charset="0"/>
                <a:sym typeface="Arial Black"/>
              </a:rPr>
              <a:t>Board of Regents Meeting</a:t>
            </a:r>
          </a:p>
          <a:p>
            <a:pPr marL="0" marR="0" lvl="0" indent="0" algn="ctr" rtl="0">
              <a:lnSpc>
                <a:spcPct val="100000"/>
              </a:lnSpc>
              <a:spcBef>
                <a:spcPts val="0"/>
              </a:spcBef>
              <a:spcAft>
                <a:spcPts val="0"/>
              </a:spcAft>
              <a:buNone/>
            </a:pPr>
            <a:r>
              <a:rPr lang="en-US" sz="1800" b="0" i="0" u="none" strike="noStrike" cap="none" dirty="0">
                <a:solidFill>
                  <a:schemeClr val="lt1"/>
                </a:solidFill>
                <a:latin typeface="Arial" panose="020B0604020202020204" pitchFamily="34" charset="0"/>
                <a:ea typeface="Arial Black"/>
                <a:cs typeface="Arial" panose="020B0604020202020204" pitchFamily="34" charset="0"/>
                <a:sym typeface="Arial Black"/>
              </a:rPr>
              <a:t>April 6-10, 2026</a:t>
            </a:r>
          </a:p>
          <a:p>
            <a:pPr marL="0" marR="0" lvl="0" indent="0" algn="ctr" rtl="0">
              <a:lnSpc>
                <a:spcPct val="100000"/>
              </a:lnSpc>
              <a:spcBef>
                <a:spcPts val="0"/>
              </a:spcBef>
              <a:spcAft>
                <a:spcPts val="0"/>
              </a:spcAft>
              <a:buNone/>
            </a:pPr>
            <a:r>
              <a:rPr lang="en-US" sz="1800" b="0" i="0" u="none" strike="noStrike" cap="none" dirty="0">
                <a:solidFill>
                  <a:schemeClr val="lt1"/>
                </a:solidFill>
                <a:latin typeface="Arial" panose="020B0604020202020204" pitchFamily="34" charset="0"/>
                <a:ea typeface="Arial Black"/>
                <a:cs typeface="Arial" panose="020B0604020202020204" pitchFamily="34" charset="0"/>
                <a:sym typeface="Arial Black"/>
              </a:rPr>
              <a:t>National Campus</a:t>
            </a:r>
          </a:p>
          <a:p>
            <a:pPr marL="0" marR="0" lvl="0" indent="0" algn="ctr" rtl="0">
              <a:lnSpc>
                <a:spcPct val="100000"/>
              </a:lnSpc>
              <a:spcBef>
                <a:spcPts val="0"/>
              </a:spcBef>
              <a:spcAft>
                <a:spcPts val="0"/>
              </a:spcAft>
              <a:buNone/>
            </a:pPr>
            <a:r>
              <a:rPr lang="en-US" sz="1800" dirty="0">
                <a:solidFill>
                  <a:schemeClr val="lt1"/>
                </a:solidFill>
                <a:latin typeface="Arial" panose="020B0604020202020204" pitchFamily="34" charset="0"/>
                <a:ea typeface="Arial Black"/>
                <a:cs typeface="Arial" panose="020B0604020202020204" pitchFamily="34" charset="0"/>
                <a:sym typeface="Arial Black"/>
              </a:rPr>
              <a:t>Pohnpei</a:t>
            </a:r>
            <a:endParaRPr sz="1800" b="0" i="0" u="none" strike="noStrike" cap="none" dirty="0">
              <a:solidFill>
                <a:schemeClr val="lt1"/>
              </a:solidFill>
              <a:latin typeface="Arial" panose="020B0604020202020204" pitchFamily="34" charset="0"/>
              <a:ea typeface="Arial Black"/>
              <a:cs typeface="Arial" panose="020B0604020202020204" pitchFamily="34" charset="0"/>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6"/>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87" name="Google Shape;287;p16"/>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88" name="Google Shape;288;p16"/>
          <p:cNvPicPr preferRelativeResize="0">
            <a:picLocks noGrp="1"/>
          </p:cNvPicPr>
          <p:nvPr>
            <p:ph type="body" idx="1"/>
          </p:nvPr>
        </p:nvPicPr>
        <p:blipFill rotWithShape="1">
          <a:blip r:embed="rId5">
            <a:alphaModFix/>
          </a:blip>
          <a:srcRect/>
          <a:stretch/>
        </p:blipFill>
        <p:spPr>
          <a:xfrm>
            <a:off x="1808140" y="972244"/>
            <a:ext cx="10330544" cy="5888269"/>
          </a:xfrm>
          <a:prstGeom prst="rect">
            <a:avLst/>
          </a:prstGeom>
          <a:noFill/>
          <a:ln>
            <a:noFill/>
          </a:ln>
        </p:spPr>
      </p:pic>
      <p:pic>
        <p:nvPicPr>
          <p:cNvPr id="289" name="Google Shape;289;p16"/>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290" name="Google Shape;290;p16"/>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p16"/>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92" name="Google Shape;292;p16"/>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93" name="Google Shape;293;p16"/>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p16"/>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5" name="Google Shape;295;p16"/>
          <p:cNvPicPr preferRelativeResize="0"/>
          <p:nvPr/>
        </p:nvPicPr>
        <p:blipFill rotWithShape="1">
          <a:blip r:embed="rId7">
            <a:alphaModFix/>
          </a:blip>
          <a:srcRect/>
          <a:stretch/>
        </p:blipFill>
        <p:spPr>
          <a:xfrm>
            <a:off x="204299" y="2936972"/>
            <a:ext cx="1399541" cy="1399541"/>
          </a:xfrm>
          <a:prstGeom prst="ellipse">
            <a:avLst/>
          </a:prstGeom>
          <a:noFill/>
          <a:ln>
            <a:noFill/>
          </a:ln>
        </p:spPr>
      </p:pic>
      <p:pic>
        <p:nvPicPr>
          <p:cNvPr id="2" name="Picture 1">
            <a:extLst>
              <a:ext uri="{FF2B5EF4-FFF2-40B4-BE49-F238E27FC236}">
                <a16:creationId xmlns:a16="http://schemas.microsoft.com/office/drawing/2014/main" id="{55A43D23-6C4B-000A-6A0C-0D264E9A7E47}"/>
              </a:ext>
            </a:extLst>
          </p:cNvPr>
          <p:cNvPicPr>
            <a:picLocks noChangeAspect="1"/>
          </p:cNvPicPr>
          <p:nvPr/>
        </p:nvPicPr>
        <p:blipFill>
          <a:blip r:embed="rId8"/>
          <a:stretch>
            <a:fillRect/>
          </a:stretch>
        </p:blipFill>
        <p:spPr>
          <a:xfrm>
            <a:off x="2120897" y="1194948"/>
            <a:ext cx="9595973" cy="5397328"/>
          </a:xfrm>
          <a:prstGeom prst="rect">
            <a:avLst/>
          </a:prstGeom>
          <a:ln w="12700">
            <a:solidFill>
              <a:schemeClr val="tx1"/>
            </a:solidFill>
          </a:ln>
        </p:spPr>
      </p:pic>
      <p:sp>
        <p:nvSpPr>
          <p:cNvPr id="3" name="Google Shape;297;p16">
            <a:extLst>
              <a:ext uri="{FF2B5EF4-FFF2-40B4-BE49-F238E27FC236}">
                <a16:creationId xmlns:a16="http://schemas.microsoft.com/office/drawing/2014/main" id="{72EBA07E-E32D-AE51-62EA-C4496B176F80}"/>
              </a:ext>
            </a:extLst>
          </p:cNvPr>
          <p:cNvSpPr txBox="1"/>
          <p:nvPr/>
        </p:nvSpPr>
        <p:spPr>
          <a:xfrm>
            <a:off x="1885964" y="185786"/>
            <a:ext cx="1022821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ISS FOR FALL 2025: 70% OF STUDENTS ENROLLED </a:t>
            </a:r>
          </a:p>
          <a:p>
            <a:pPr marL="0" marR="0" lvl="0" indent="0" algn="ctr"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FULL-TIME</a:t>
            </a:r>
            <a:endParaRPr sz="2400" b="0" i="0" u="none" strike="noStrike" cap="none" dirty="0">
              <a:solidFill>
                <a:schemeClr val="lt1"/>
              </a:solidFill>
              <a:latin typeface="Arial Black"/>
              <a:ea typeface="Arial Black"/>
              <a:cs typeface="Arial Black"/>
              <a:sym typeface="Arial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10"/>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25" name="Google Shape;325;p10"/>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26" name="Google Shape;326;p10"/>
          <p:cNvPicPr preferRelativeResize="0">
            <a:picLocks noGrp="1"/>
          </p:cNvPicPr>
          <p:nvPr>
            <p:ph type="body" idx="1"/>
          </p:nvPr>
        </p:nvPicPr>
        <p:blipFill rotWithShape="1">
          <a:blip r:embed="rId5">
            <a:alphaModFix/>
          </a:blip>
          <a:srcRect/>
          <a:stretch/>
        </p:blipFill>
        <p:spPr>
          <a:xfrm>
            <a:off x="1808140" y="1037440"/>
            <a:ext cx="10330544" cy="5888269"/>
          </a:xfrm>
          <a:prstGeom prst="rect">
            <a:avLst/>
          </a:prstGeom>
          <a:noFill/>
          <a:ln>
            <a:noFill/>
          </a:ln>
        </p:spPr>
      </p:pic>
      <p:pic>
        <p:nvPicPr>
          <p:cNvPr id="327" name="Google Shape;327;p10"/>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328" name="Google Shape;328;p10"/>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339" name="Google Shape;339;p10"/>
          <p:cNvSpPr txBox="1"/>
          <p:nvPr/>
        </p:nvSpPr>
        <p:spPr>
          <a:xfrm>
            <a:off x="2601928" y="62675"/>
            <a:ext cx="8181377"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dirty="0">
                <a:solidFill>
                  <a:schemeClr val="lt1"/>
                </a:solidFill>
                <a:latin typeface="Arial Black"/>
                <a:ea typeface="Arial Black"/>
                <a:cs typeface="Arial Black"/>
                <a:sym typeface="Arial Black"/>
              </a:rPr>
              <a:t>ISS FOR FALL 2025: AVERAGE CREDITS PER STUDENT: 9</a:t>
            </a:r>
            <a:endParaRPr sz="2800" b="0" i="0" u="none" strike="noStrike" cap="none" dirty="0">
              <a:solidFill>
                <a:schemeClr val="lt1"/>
              </a:solidFill>
              <a:latin typeface="Arial Black"/>
              <a:ea typeface="Arial Black"/>
              <a:cs typeface="Arial Black"/>
              <a:sym typeface="Arial Black"/>
            </a:endParaRPr>
          </a:p>
        </p:txBody>
      </p:sp>
      <p:pic>
        <p:nvPicPr>
          <p:cNvPr id="6" name="Picture 5">
            <a:extLst>
              <a:ext uri="{FF2B5EF4-FFF2-40B4-BE49-F238E27FC236}">
                <a16:creationId xmlns:a16="http://schemas.microsoft.com/office/drawing/2014/main" id="{809B2747-F6BF-F603-AFB9-FEE8EEC509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7957" y="1208876"/>
            <a:ext cx="9427195" cy="5301038"/>
          </a:xfrm>
          <a:prstGeom prst="rect">
            <a:avLst/>
          </a:prstGeom>
          <a:ln w="12700">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04578B81-87A3-BE47-F937-C82898C5ED85}"/>
            </a:ext>
          </a:extLst>
        </p:cNvPr>
        <p:cNvGrpSpPr/>
        <p:nvPr/>
      </p:nvGrpSpPr>
      <p:grpSpPr>
        <a:xfrm>
          <a:off x="0" y="0"/>
          <a:ext cx="0" cy="0"/>
          <a:chOff x="0" y="0"/>
          <a:chExt cx="0" cy="0"/>
        </a:xfrm>
      </p:grpSpPr>
      <p:pic>
        <p:nvPicPr>
          <p:cNvPr id="324" name="Google Shape;324;p10">
            <a:extLst>
              <a:ext uri="{FF2B5EF4-FFF2-40B4-BE49-F238E27FC236}">
                <a16:creationId xmlns:a16="http://schemas.microsoft.com/office/drawing/2014/main" id="{2DE0D4AB-66AA-E293-AFA1-B82A9A6CC1C5}"/>
              </a:ext>
            </a:extLst>
          </p:cNvPr>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25" name="Google Shape;325;p10">
            <a:extLst>
              <a:ext uri="{FF2B5EF4-FFF2-40B4-BE49-F238E27FC236}">
                <a16:creationId xmlns:a16="http://schemas.microsoft.com/office/drawing/2014/main" id="{A891204C-51F4-4FBA-3DB2-C7346A546456}"/>
              </a:ext>
            </a:extLst>
          </p:cNvPr>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26" name="Google Shape;326;p10">
            <a:extLst>
              <a:ext uri="{FF2B5EF4-FFF2-40B4-BE49-F238E27FC236}">
                <a16:creationId xmlns:a16="http://schemas.microsoft.com/office/drawing/2014/main" id="{78697CFD-752B-69FB-80B4-490CD1391E51}"/>
              </a:ext>
            </a:extLst>
          </p:cNvPr>
          <p:cNvPicPr preferRelativeResize="0">
            <a:picLocks noGrp="1"/>
          </p:cNvPicPr>
          <p:nvPr>
            <p:ph type="body" idx="1"/>
          </p:nvPr>
        </p:nvPicPr>
        <p:blipFill rotWithShape="1">
          <a:blip r:embed="rId5">
            <a:alphaModFix/>
          </a:blip>
          <a:srcRect/>
          <a:stretch/>
        </p:blipFill>
        <p:spPr>
          <a:xfrm>
            <a:off x="1808140" y="1037440"/>
            <a:ext cx="10330544" cy="5888269"/>
          </a:xfrm>
          <a:prstGeom prst="rect">
            <a:avLst/>
          </a:prstGeom>
          <a:noFill/>
          <a:ln>
            <a:noFill/>
          </a:ln>
        </p:spPr>
      </p:pic>
      <p:pic>
        <p:nvPicPr>
          <p:cNvPr id="327" name="Google Shape;327;p10">
            <a:extLst>
              <a:ext uri="{FF2B5EF4-FFF2-40B4-BE49-F238E27FC236}">
                <a16:creationId xmlns:a16="http://schemas.microsoft.com/office/drawing/2014/main" id="{724ACF4F-76AD-EFAA-AD6C-7D673DE31694}"/>
              </a:ext>
            </a:extLst>
          </p:cNvPr>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328" name="Google Shape;328;p10">
            <a:extLst>
              <a:ext uri="{FF2B5EF4-FFF2-40B4-BE49-F238E27FC236}">
                <a16:creationId xmlns:a16="http://schemas.microsoft.com/office/drawing/2014/main" id="{C259A5A2-E1B8-19EF-6E6B-7430549AF4B4}"/>
              </a:ext>
            </a:extLst>
          </p:cNvPr>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a:extLst>
              <a:ext uri="{FF2B5EF4-FFF2-40B4-BE49-F238E27FC236}">
                <a16:creationId xmlns:a16="http://schemas.microsoft.com/office/drawing/2014/main" id="{9DEA93C1-4782-7632-57AA-19B7630D44CC}"/>
              </a:ext>
            </a:extLst>
          </p:cNvPr>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a:extLst>
              <a:ext uri="{FF2B5EF4-FFF2-40B4-BE49-F238E27FC236}">
                <a16:creationId xmlns:a16="http://schemas.microsoft.com/office/drawing/2014/main" id="{C27339FB-BCD3-96BF-93C2-7F2FEEB60442}"/>
              </a:ext>
            </a:extLst>
          </p:cNvPr>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a:extLst>
              <a:ext uri="{FF2B5EF4-FFF2-40B4-BE49-F238E27FC236}">
                <a16:creationId xmlns:a16="http://schemas.microsoft.com/office/drawing/2014/main" id="{0C5E3AE0-A931-B87D-5CB2-6B0549AA2F40}"/>
              </a:ext>
            </a:extLst>
          </p:cNvPr>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a:extLst>
              <a:ext uri="{FF2B5EF4-FFF2-40B4-BE49-F238E27FC236}">
                <a16:creationId xmlns:a16="http://schemas.microsoft.com/office/drawing/2014/main" id="{C4698FC4-416C-27DF-D09D-66542435A013}"/>
              </a:ext>
            </a:extLst>
          </p:cNvPr>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a:extLst>
              <a:ext uri="{FF2B5EF4-FFF2-40B4-BE49-F238E27FC236}">
                <a16:creationId xmlns:a16="http://schemas.microsoft.com/office/drawing/2014/main" id="{B63489F1-9CE9-03E2-4F3A-9F991C80EC6A}"/>
              </a:ext>
            </a:extLst>
          </p:cNvPr>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a:extLst>
              <a:ext uri="{FF2B5EF4-FFF2-40B4-BE49-F238E27FC236}">
                <a16:creationId xmlns:a16="http://schemas.microsoft.com/office/drawing/2014/main" id="{0E9ED073-BDE6-8934-6ECD-2CFD6F89FA09}"/>
              </a:ext>
            </a:extLst>
          </p:cNvPr>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339" name="Google Shape;339;p10">
            <a:extLst>
              <a:ext uri="{FF2B5EF4-FFF2-40B4-BE49-F238E27FC236}">
                <a16:creationId xmlns:a16="http://schemas.microsoft.com/office/drawing/2014/main" id="{BB13EFBC-0D7A-BF63-67AC-2B2235801C17}"/>
              </a:ext>
            </a:extLst>
          </p:cNvPr>
          <p:cNvSpPr txBox="1"/>
          <p:nvPr/>
        </p:nvSpPr>
        <p:spPr>
          <a:xfrm>
            <a:off x="2301305" y="229810"/>
            <a:ext cx="9680168" cy="52318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800" dirty="0">
                <a:solidFill>
                  <a:schemeClr val="lt1"/>
                </a:solidFill>
                <a:latin typeface="Arial Black"/>
                <a:ea typeface="Arial Black"/>
                <a:cs typeface="Arial Black"/>
                <a:sym typeface="Arial Black"/>
              </a:rPr>
              <a:t>ISS FOR FALL 2025: 70% COURSE COMPLETION</a:t>
            </a:r>
            <a:endParaRPr sz="2800" b="0" i="0" u="none" strike="noStrike" cap="none" dirty="0">
              <a:solidFill>
                <a:schemeClr val="lt1"/>
              </a:solidFill>
              <a:latin typeface="Arial Black"/>
              <a:ea typeface="Arial Black"/>
              <a:cs typeface="Arial Black"/>
              <a:sym typeface="Arial Black"/>
            </a:endParaRPr>
          </a:p>
        </p:txBody>
      </p:sp>
      <p:pic>
        <p:nvPicPr>
          <p:cNvPr id="2" name="Picture 1">
            <a:extLst>
              <a:ext uri="{FF2B5EF4-FFF2-40B4-BE49-F238E27FC236}">
                <a16:creationId xmlns:a16="http://schemas.microsoft.com/office/drawing/2014/main" id="{EFC08AB5-E1C5-B35F-5100-C3B3EC0E26AD}"/>
              </a:ext>
            </a:extLst>
          </p:cNvPr>
          <p:cNvPicPr>
            <a:picLocks noChangeAspect="1"/>
          </p:cNvPicPr>
          <p:nvPr/>
        </p:nvPicPr>
        <p:blipFill>
          <a:blip r:embed="rId8"/>
          <a:stretch>
            <a:fillRect/>
          </a:stretch>
        </p:blipFill>
        <p:spPr>
          <a:xfrm>
            <a:off x="2088455" y="1263754"/>
            <a:ext cx="9682204" cy="5445871"/>
          </a:xfrm>
          <a:prstGeom prst="rect">
            <a:avLst/>
          </a:prstGeom>
          <a:ln w="12700">
            <a:solidFill>
              <a:schemeClr val="tx1"/>
            </a:solidFill>
          </a:ln>
        </p:spPr>
      </p:pic>
    </p:spTree>
    <p:extLst>
      <p:ext uri="{BB962C8B-B14F-4D97-AF65-F5344CB8AC3E}">
        <p14:creationId xmlns:p14="http://schemas.microsoft.com/office/powerpoint/2010/main" val="2010570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C278C807-009A-D30A-6EC9-127201BBB637}"/>
            </a:ext>
          </a:extLst>
        </p:cNvPr>
        <p:cNvGrpSpPr/>
        <p:nvPr/>
      </p:nvGrpSpPr>
      <p:grpSpPr>
        <a:xfrm>
          <a:off x="0" y="0"/>
          <a:ext cx="0" cy="0"/>
          <a:chOff x="0" y="0"/>
          <a:chExt cx="0" cy="0"/>
        </a:xfrm>
      </p:grpSpPr>
      <p:pic>
        <p:nvPicPr>
          <p:cNvPr id="324" name="Google Shape;324;p10">
            <a:extLst>
              <a:ext uri="{FF2B5EF4-FFF2-40B4-BE49-F238E27FC236}">
                <a16:creationId xmlns:a16="http://schemas.microsoft.com/office/drawing/2014/main" id="{AD4A1ECA-04AF-49D3-7793-BCFEF015BA82}"/>
              </a:ext>
            </a:extLst>
          </p:cNvPr>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25" name="Google Shape;325;p10">
            <a:extLst>
              <a:ext uri="{FF2B5EF4-FFF2-40B4-BE49-F238E27FC236}">
                <a16:creationId xmlns:a16="http://schemas.microsoft.com/office/drawing/2014/main" id="{7072D5B0-E6A2-4F70-01B0-3A4300596984}"/>
              </a:ext>
            </a:extLst>
          </p:cNvPr>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26" name="Google Shape;326;p10">
            <a:extLst>
              <a:ext uri="{FF2B5EF4-FFF2-40B4-BE49-F238E27FC236}">
                <a16:creationId xmlns:a16="http://schemas.microsoft.com/office/drawing/2014/main" id="{DBB8FD11-B023-2834-39DA-019F97BBF79C}"/>
              </a:ext>
            </a:extLst>
          </p:cNvPr>
          <p:cNvPicPr preferRelativeResize="0">
            <a:picLocks noGrp="1"/>
          </p:cNvPicPr>
          <p:nvPr>
            <p:ph type="body" idx="1"/>
          </p:nvPr>
        </p:nvPicPr>
        <p:blipFill rotWithShape="1">
          <a:blip r:embed="rId5">
            <a:alphaModFix/>
          </a:blip>
          <a:srcRect/>
          <a:stretch/>
        </p:blipFill>
        <p:spPr>
          <a:xfrm>
            <a:off x="1808140" y="1037440"/>
            <a:ext cx="10330544" cy="5888269"/>
          </a:xfrm>
          <a:prstGeom prst="rect">
            <a:avLst/>
          </a:prstGeom>
          <a:noFill/>
          <a:ln>
            <a:noFill/>
          </a:ln>
        </p:spPr>
      </p:pic>
      <p:pic>
        <p:nvPicPr>
          <p:cNvPr id="327" name="Google Shape;327;p10">
            <a:extLst>
              <a:ext uri="{FF2B5EF4-FFF2-40B4-BE49-F238E27FC236}">
                <a16:creationId xmlns:a16="http://schemas.microsoft.com/office/drawing/2014/main" id="{2E5882EF-8380-21CB-F498-464CDD02D07B}"/>
              </a:ext>
            </a:extLst>
          </p:cNvPr>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328" name="Google Shape;328;p10">
            <a:extLst>
              <a:ext uri="{FF2B5EF4-FFF2-40B4-BE49-F238E27FC236}">
                <a16:creationId xmlns:a16="http://schemas.microsoft.com/office/drawing/2014/main" id="{21290C71-EDB2-ED21-6F0E-A9EE0264226D}"/>
              </a:ext>
            </a:extLst>
          </p:cNvPr>
          <p:cNvSpPr/>
          <p:nvPr/>
        </p:nvSpPr>
        <p:spPr>
          <a:xfrm>
            <a:off x="1860543" y="10171"/>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a:extLst>
              <a:ext uri="{FF2B5EF4-FFF2-40B4-BE49-F238E27FC236}">
                <a16:creationId xmlns:a16="http://schemas.microsoft.com/office/drawing/2014/main" id="{AAB0C463-72B8-434E-3DB6-2C0F5B40BB6D}"/>
              </a:ext>
            </a:extLst>
          </p:cNvPr>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a:extLst>
              <a:ext uri="{FF2B5EF4-FFF2-40B4-BE49-F238E27FC236}">
                <a16:creationId xmlns:a16="http://schemas.microsoft.com/office/drawing/2014/main" id="{88A45EAC-8ADF-09D2-EAA9-1DB8241E566A}"/>
              </a:ext>
            </a:extLst>
          </p:cNvPr>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a:extLst>
              <a:ext uri="{FF2B5EF4-FFF2-40B4-BE49-F238E27FC236}">
                <a16:creationId xmlns:a16="http://schemas.microsoft.com/office/drawing/2014/main" id="{074BCBE1-D53D-2A9B-A85A-2E0408D8E04E}"/>
              </a:ext>
            </a:extLst>
          </p:cNvPr>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a:extLst>
              <a:ext uri="{FF2B5EF4-FFF2-40B4-BE49-F238E27FC236}">
                <a16:creationId xmlns:a16="http://schemas.microsoft.com/office/drawing/2014/main" id="{C02B05DE-48F5-423E-4762-C0CF82B82C32}"/>
              </a:ext>
            </a:extLst>
          </p:cNvPr>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a:extLst>
              <a:ext uri="{FF2B5EF4-FFF2-40B4-BE49-F238E27FC236}">
                <a16:creationId xmlns:a16="http://schemas.microsoft.com/office/drawing/2014/main" id="{54C910B8-7B98-05BD-3E49-420B8AB5A83C}"/>
              </a:ext>
            </a:extLst>
          </p:cNvPr>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a:extLst>
              <a:ext uri="{FF2B5EF4-FFF2-40B4-BE49-F238E27FC236}">
                <a16:creationId xmlns:a16="http://schemas.microsoft.com/office/drawing/2014/main" id="{D452587D-146A-CE69-B7A6-4D91C42C1021}"/>
              </a:ext>
            </a:extLst>
          </p:cNvPr>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339" name="Google Shape;339;p10">
            <a:extLst>
              <a:ext uri="{FF2B5EF4-FFF2-40B4-BE49-F238E27FC236}">
                <a16:creationId xmlns:a16="http://schemas.microsoft.com/office/drawing/2014/main" id="{3B3FE6EB-D525-CA8D-853F-182825590325}"/>
              </a:ext>
            </a:extLst>
          </p:cNvPr>
          <p:cNvSpPr txBox="1"/>
          <p:nvPr/>
        </p:nvSpPr>
        <p:spPr>
          <a:xfrm>
            <a:off x="2037673" y="180291"/>
            <a:ext cx="1005859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ISS FOR FALL 2025: 80% PERSISTENCE/RETENTION: </a:t>
            </a:r>
          </a:p>
          <a:p>
            <a:pPr marL="0" marR="0" lvl="0" indent="0" algn="ctr"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FALL-SPRING </a:t>
            </a:r>
            <a:endParaRPr sz="2400" b="0" i="0" u="none" strike="noStrike" cap="none" dirty="0">
              <a:solidFill>
                <a:schemeClr val="lt1"/>
              </a:solidFill>
              <a:latin typeface="Arial Black"/>
              <a:ea typeface="Arial Black"/>
              <a:cs typeface="Arial Black"/>
              <a:sym typeface="Arial Black"/>
            </a:endParaRPr>
          </a:p>
        </p:txBody>
      </p:sp>
      <p:sp>
        <p:nvSpPr>
          <p:cNvPr id="4" name="Title 3">
            <a:extLst>
              <a:ext uri="{FF2B5EF4-FFF2-40B4-BE49-F238E27FC236}">
                <a16:creationId xmlns:a16="http://schemas.microsoft.com/office/drawing/2014/main" id="{9BA63912-5ADB-400D-6F67-5F30F931EA60}"/>
              </a:ext>
            </a:extLst>
          </p:cNvPr>
          <p:cNvSpPr>
            <a:spLocks noGrp="1"/>
          </p:cNvSpPr>
          <p:nvPr>
            <p:ph type="title"/>
          </p:nvPr>
        </p:nvSpPr>
        <p:spPr>
          <a:xfrm>
            <a:off x="2172578" y="1047503"/>
            <a:ext cx="9707387" cy="697207"/>
          </a:xfrm>
        </p:spPr>
        <p:txBody>
          <a:bodyPr>
            <a:normAutofit/>
          </a:bodyPr>
          <a:lstStyle/>
          <a:p>
            <a:r>
              <a:rPr lang="en-US" sz="2800" b="1" dirty="0">
                <a:solidFill>
                  <a:schemeClr val="bg1"/>
                </a:solidFill>
              </a:rPr>
              <a:t>RESILIENCE </a:t>
            </a:r>
            <a:r>
              <a:rPr lang="en-US" sz="2800" dirty="0">
                <a:solidFill>
                  <a:schemeClr val="bg1"/>
                </a:solidFill>
              </a:rPr>
              <a:t>KPI: Persistence/Retention rate for fall – spring is 95%</a:t>
            </a:r>
          </a:p>
        </p:txBody>
      </p:sp>
      <p:graphicFrame>
        <p:nvGraphicFramePr>
          <p:cNvPr id="5" name="Content Placeholder 7">
            <a:extLst>
              <a:ext uri="{FF2B5EF4-FFF2-40B4-BE49-F238E27FC236}">
                <a16:creationId xmlns:a16="http://schemas.microsoft.com/office/drawing/2014/main" id="{AB78038A-0371-F9BE-103C-32B76D9CA36B}"/>
              </a:ext>
            </a:extLst>
          </p:cNvPr>
          <p:cNvGraphicFramePr>
            <a:graphicFrameLocks/>
          </p:cNvGraphicFramePr>
          <p:nvPr>
            <p:extLst>
              <p:ext uri="{D42A27DB-BD31-4B8C-83A1-F6EECF244321}">
                <p14:modId xmlns:p14="http://schemas.microsoft.com/office/powerpoint/2010/main" val="234453469"/>
              </p:ext>
            </p:extLst>
          </p:nvPr>
        </p:nvGraphicFramePr>
        <p:xfrm>
          <a:off x="1878030" y="1858523"/>
          <a:ext cx="10154327" cy="43513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315760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DC2F9269-277D-2B42-E233-B57F2D4504A5}"/>
            </a:ext>
          </a:extLst>
        </p:cNvPr>
        <p:cNvGrpSpPr/>
        <p:nvPr/>
      </p:nvGrpSpPr>
      <p:grpSpPr>
        <a:xfrm>
          <a:off x="0" y="0"/>
          <a:ext cx="0" cy="0"/>
          <a:chOff x="0" y="0"/>
          <a:chExt cx="0" cy="0"/>
        </a:xfrm>
      </p:grpSpPr>
      <p:pic>
        <p:nvPicPr>
          <p:cNvPr id="324" name="Google Shape;324;p10">
            <a:extLst>
              <a:ext uri="{FF2B5EF4-FFF2-40B4-BE49-F238E27FC236}">
                <a16:creationId xmlns:a16="http://schemas.microsoft.com/office/drawing/2014/main" id="{0167958F-0AA9-6FBC-2463-4176405B75EB}"/>
              </a:ext>
            </a:extLst>
          </p:cNvPr>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25" name="Google Shape;325;p10">
            <a:extLst>
              <a:ext uri="{FF2B5EF4-FFF2-40B4-BE49-F238E27FC236}">
                <a16:creationId xmlns:a16="http://schemas.microsoft.com/office/drawing/2014/main" id="{EBABB0E1-CA24-A4A4-25C9-22CF63E49628}"/>
              </a:ext>
            </a:extLst>
          </p:cNvPr>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26" name="Google Shape;326;p10">
            <a:extLst>
              <a:ext uri="{FF2B5EF4-FFF2-40B4-BE49-F238E27FC236}">
                <a16:creationId xmlns:a16="http://schemas.microsoft.com/office/drawing/2014/main" id="{05CAE8CF-C80E-BC92-2BAC-F324A05E660F}"/>
              </a:ext>
            </a:extLst>
          </p:cNvPr>
          <p:cNvPicPr preferRelativeResize="0">
            <a:picLocks noGrp="1"/>
          </p:cNvPicPr>
          <p:nvPr>
            <p:ph type="body" idx="1"/>
          </p:nvPr>
        </p:nvPicPr>
        <p:blipFill rotWithShape="1">
          <a:blip r:embed="rId5">
            <a:alphaModFix/>
          </a:blip>
          <a:srcRect/>
          <a:stretch/>
        </p:blipFill>
        <p:spPr>
          <a:xfrm>
            <a:off x="1808140" y="1037440"/>
            <a:ext cx="10330544" cy="5888269"/>
          </a:xfrm>
          <a:prstGeom prst="rect">
            <a:avLst/>
          </a:prstGeom>
          <a:noFill/>
          <a:ln>
            <a:noFill/>
          </a:ln>
        </p:spPr>
      </p:pic>
      <p:pic>
        <p:nvPicPr>
          <p:cNvPr id="327" name="Google Shape;327;p10">
            <a:extLst>
              <a:ext uri="{FF2B5EF4-FFF2-40B4-BE49-F238E27FC236}">
                <a16:creationId xmlns:a16="http://schemas.microsoft.com/office/drawing/2014/main" id="{6BAB0EAD-9475-6256-FA4D-5851F96AE095}"/>
              </a:ext>
            </a:extLst>
          </p:cNvPr>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328" name="Google Shape;328;p10">
            <a:extLst>
              <a:ext uri="{FF2B5EF4-FFF2-40B4-BE49-F238E27FC236}">
                <a16:creationId xmlns:a16="http://schemas.microsoft.com/office/drawing/2014/main" id="{7F443D63-425F-740F-1353-23B48C234EFF}"/>
              </a:ext>
            </a:extLst>
          </p:cNvPr>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a:extLst>
              <a:ext uri="{FF2B5EF4-FFF2-40B4-BE49-F238E27FC236}">
                <a16:creationId xmlns:a16="http://schemas.microsoft.com/office/drawing/2014/main" id="{163ACC3D-A184-232C-E844-6FA43EEE8B6D}"/>
              </a:ext>
            </a:extLst>
          </p:cNvPr>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a:extLst>
              <a:ext uri="{FF2B5EF4-FFF2-40B4-BE49-F238E27FC236}">
                <a16:creationId xmlns:a16="http://schemas.microsoft.com/office/drawing/2014/main" id="{335CAFEE-38B5-F584-36AE-E8B1552811EA}"/>
              </a:ext>
            </a:extLst>
          </p:cNvPr>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a:extLst>
              <a:ext uri="{FF2B5EF4-FFF2-40B4-BE49-F238E27FC236}">
                <a16:creationId xmlns:a16="http://schemas.microsoft.com/office/drawing/2014/main" id="{84B38B8E-E8F0-EBB4-02A2-325749788A51}"/>
              </a:ext>
            </a:extLst>
          </p:cNvPr>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a:extLst>
              <a:ext uri="{FF2B5EF4-FFF2-40B4-BE49-F238E27FC236}">
                <a16:creationId xmlns:a16="http://schemas.microsoft.com/office/drawing/2014/main" id="{C9EF3452-E591-7076-868F-8EA0340E49F6}"/>
              </a:ext>
            </a:extLst>
          </p:cNvPr>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a:extLst>
              <a:ext uri="{FF2B5EF4-FFF2-40B4-BE49-F238E27FC236}">
                <a16:creationId xmlns:a16="http://schemas.microsoft.com/office/drawing/2014/main" id="{F5300B8D-7F8C-26EA-8E8F-8B0BAD373D10}"/>
              </a:ext>
            </a:extLst>
          </p:cNvPr>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a:extLst>
              <a:ext uri="{FF2B5EF4-FFF2-40B4-BE49-F238E27FC236}">
                <a16:creationId xmlns:a16="http://schemas.microsoft.com/office/drawing/2014/main" id="{94728B1D-ECFA-009B-6D3A-6FD3773EDDB4}"/>
              </a:ext>
            </a:extLst>
          </p:cNvPr>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339" name="Google Shape;339;p10">
            <a:extLst>
              <a:ext uri="{FF2B5EF4-FFF2-40B4-BE49-F238E27FC236}">
                <a16:creationId xmlns:a16="http://schemas.microsoft.com/office/drawing/2014/main" id="{437D5A06-76A3-D026-3E8C-AE238D397605}"/>
              </a:ext>
            </a:extLst>
          </p:cNvPr>
          <p:cNvSpPr txBox="1"/>
          <p:nvPr/>
        </p:nvSpPr>
        <p:spPr>
          <a:xfrm>
            <a:off x="1940116" y="120766"/>
            <a:ext cx="1019856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ISS FOR FALL 2025: 60% PERSISTENCE/RETENTION: </a:t>
            </a:r>
          </a:p>
          <a:p>
            <a:pPr marL="0" marR="0" lvl="0" indent="0" algn="ctr"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FALL-FALL</a:t>
            </a:r>
            <a:endParaRPr sz="2400" b="0" i="0" u="none" strike="noStrike" cap="none" dirty="0">
              <a:solidFill>
                <a:schemeClr val="lt1"/>
              </a:solidFill>
              <a:latin typeface="Arial Black"/>
              <a:ea typeface="Arial Black"/>
              <a:cs typeface="Arial Black"/>
              <a:sym typeface="Arial Black"/>
            </a:endParaRPr>
          </a:p>
        </p:txBody>
      </p:sp>
      <p:pic>
        <p:nvPicPr>
          <p:cNvPr id="3" name="Picture 2">
            <a:extLst>
              <a:ext uri="{FF2B5EF4-FFF2-40B4-BE49-F238E27FC236}">
                <a16:creationId xmlns:a16="http://schemas.microsoft.com/office/drawing/2014/main" id="{A253CB79-9F94-BC0E-3E6A-08A3CF78EB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7958" y="1208876"/>
            <a:ext cx="9453571" cy="5317430"/>
          </a:xfrm>
          <a:prstGeom prst="rect">
            <a:avLst/>
          </a:prstGeom>
          <a:ln w="12700">
            <a:solidFill>
              <a:schemeClr val="tx1"/>
            </a:solidFill>
          </a:ln>
        </p:spPr>
      </p:pic>
    </p:spTree>
    <p:extLst>
      <p:ext uri="{BB962C8B-B14F-4D97-AF65-F5344CB8AC3E}">
        <p14:creationId xmlns:p14="http://schemas.microsoft.com/office/powerpoint/2010/main" val="232590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DC2F9269-277D-2B42-E233-B57F2D4504A5}"/>
            </a:ext>
          </a:extLst>
        </p:cNvPr>
        <p:cNvGrpSpPr/>
        <p:nvPr/>
      </p:nvGrpSpPr>
      <p:grpSpPr>
        <a:xfrm>
          <a:off x="0" y="0"/>
          <a:ext cx="0" cy="0"/>
          <a:chOff x="0" y="0"/>
          <a:chExt cx="0" cy="0"/>
        </a:xfrm>
      </p:grpSpPr>
      <p:pic>
        <p:nvPicPr>
          <p:cNvPr id="324" name="Google Shape;324;p10">
            <a:extLst>
              <a:ext uri="{FF2B5EF4-FFF2-40B4-BE49-F238E27FC236}">
                <a16:creationId xmlns:a16="http://schemas.microsoft.com/office/drawing/2014/main" id="{0167958F-0AA9-6FBC-2463-4176405B75EB}"/>
              </a:ext>
            </a:extLst>
          </p:cNvPr>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25" name="Google Shape;325;p10">
            <a:extLst>
              <a:ext uri="{FF2B5EF4-FFF2-40B4-BE49-F238E27FC236}">
                <a16:creationId xmlns:a16="http://schemas.microsoft.com/office/drawing/2014/main" id="{EBABB0E1-CA24-A4A4-25C9-22CF63E49628}"/>
              </a:ext>
            </a:extLst>
          </p:cNvPr>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26" name="Google Shape;326;p10">
            <a:extLst>
              <a:ext uri="{FF2B5EF4-FFF2-40B4-BE49-F238E27FC236}">
                <a16:creationId xmlns:a16="http://schemas.microsoft.com/office/drawing/2014/main" id="{05CAE8CF-C80E-BC92-2BAC-F324A05E660F}"/>
              </a:ext>
            </a:extLst>
          </p:cNvPr>
          <p:cNvPicPr preferRelativeResize="0">
            <a:picLocks noGrp="1"/>
          </p:cNvPicPr>
          <p:nvPr>
            <p:ph type="body" idx="1"/>
          </p:nvPr>
        </p:nvPicPr>
        <p:blipFill rotWithShape="1">
          <a:blip r:embed="rId5">
            <a:alphaModFix/>
          </a:blip>
          <a:srcRect/>
          <a:stretch/>
        </p:blipFill>
        <p:spPr>
          <a:xfrm>
            <a:off x="1808140" y="1037440"/>
            <a:ext cx="10330544" cy="5888269"/>
          </a:xfrm>
          <a:prstGeom prst="rect">
            <a:avLst/>
          </a:prstGeom>
          <a:noFill/>
          <a:ln>
            <a:noFill/>
          </a:ln>
        </p:spPr>
      </p:pic>
      <p:pic>
        <p:nvPicPr>
          <p:cNvPr id="327" name="Google Shape;327;p10">
            <a:extLst>
              <a:ext uri="{FF2B5EF4-FFF2-40B4-BE49-F238E27FC236}">
                <a16:creationId xmlns:a16="http://schemas.microsoft.com/office/drawing/2014/main" id="{6BAB0EAD-9475-6256-FA4D-5851F96AE095}"/>
              </a:ext>
            </a:extLst>
          </p:cNvPr>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328" name="Google Shape;328;p10">
            <a:extLst>
              <a:ext uri="{FF2B5EF4-FFF2-40B4-BE49-F238E27FC236}">
                <a16:creationId xmlns:a16="http://schemas.microsoft.com/office/drawing/2014/main" id="{7F443D63-425F-740F-1353-23B48C234EFF}"/>
              </a:ext>
            </a:extLst>
          </p:cNvPr>
          <p:cNvSpPr/>
          <p:nvPr/>
        </p:nvSpPr>
        <p:spPr>
          <a:xfrm>
            <a:off x="1808140" y="2989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a:extLst>
              <a:ext uri="{FF2B5EF4-FFF2-40B4-BE49-F238E27FC236}">
                <a16:creationId xmlns:a16="http://schemas.microsoft.com/office/drawing/2014/main" id="{163ACC3D-A184-232C-E844-6FA43EEE8B6D}"/>
              </a:ext>
            </a:extLst>
          </p:cNvPr>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a:extLst>
              <a:ext uri="{FF2B5EF4-FFF2-40B4-BE49-F238E27FC236}">
                <a16:creationId xmlns:a16="http://schemas.microsoft.com/office/drawing/2014/main" id="{335CAFEE-38B5-F584-36AE-E8B1552811EA}"/>
              </a:ext>
            </a:extLst>
          </p:cNvPr>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a:extLst>
              <a:ext uri="{FF2B5EF4-FFF2-40B4-BE49-F238E27FC236}">
                <a16:creationId xmlns:a16="http://schemas.microsoft.com/office/drawing/2014/main" id="{84B38B8E-E8F0-EBB4-02A2-325749788A51}"/>
              </a:ext>
            </a:extLst>
          </p:cNvPr>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a:extLst>
              <a:ext uri="{FF2B5EF4-FFF2-40B4-BE49-F238E27FC236}">
                <a16:creationId xmlns:a16="http://schemas.microsoft.com/office/drawing/2014/main" id="{C9EF3452-E591-7076-868F-8EA0340E49F6}"/>
              </a:ext>
            </a:extLst>
          </p:cNvPr>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a:extLst>
              <a:ext uri="{FF2B5EF4-FFF2-40B4-BE49-F238E27FC236}">
                <a16:creationId xmlns:a16="http://schemas.microsoft.com/office/drawing/2014/main" id="{F5300B8D-7F8C-26EA-8E8F-8B0BAD373D10}"/>
              </a:ext>
            </a:extLst>
          </p:cNvPr>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a:extLst>
              <a:ext uri="{FF2B5EF4-FFF2-40B4-BE49-F238E27FC236}">
                <a16:creationId xmlns:a16="http://schemas.microsoft.com/office/drawing/2014/main" id="{94728B1D-ECFA-009B-6D3A-6FD3773EDDB4}"/>
              </a:ext>
            </a:extLst>
          </p:cNvPr>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339" name="Google Shape;339;p10">
            <a:extLst>
              <a:ext uri="{FF2B5EF4-FFF2-40B4-BE49-F238E27FC236}">
                <a16:creationId xmlns:a16="http://schemas.microsoft.com/office/drawing/2014/main" id="{437D5A06-76A3-D026-3E8C-AE238D397605}"/>
              </a:ext>
            </a:extLst>
          </p:cNvPr>
          <p:cNvSpPr txBox="1"/>
          <p:nvPr/>
        </p:nvSpPr>
        <p:spPr>
          <a:xfrm>
            <a:off x="1860542" y="245214"/>
            <a:ext cx="10278141"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ISS FOR AY2024-2025: 20 BACHELOR’S DEGREES AWARDED</a:t>
            </a:r>
            <a:endParaRPr sz="2400" b="0" i="0" u="none" strike="noStrike" cap="none" dirty="0">
              <a:solidFill>
                <a:schemeClr val="lt1"/>
              </a:solidFill>
              <a:latin typeface="Arial Black"/>
              <a:ea typeface="Arial Black"/>
              <a:cs typeface="Arial Black"/>
              <a:sym typeface="Arial Black"/>
            </a:endParaRPr>
          </a:p>
        </p:txBody>
      </p:sp>
      <p:pic>
        <p:nvPicPr>
          <p:cNvPr id="15" name="Picture 14">
            <a:extLst>
              <a:ext uri="{FF2B5EF4-FFF2-40B4-BE49-F238E27FC236}">
                <a16:creationId xmlns:a16="http://schemas.microsoft.com/office/drawing/2014/main" id="{D06B1392-7E11-43FC-958D-3E6D9B7C25C0}"/>
              </a:ext>
            </a:extLst>
          </p:cNvPr>
          <p:cNvPicPr/>
          <p:nvPr/>
        </p:nvPicPr>
        <p:blipFill>
          <a:blip r:embed="rId8">
            <a:extLst>
              <a:ext uri="{28A0092B-C50C-407E-A947-70E740481C1C}">
                <a14:useLocalDpi xmlns:a14="http://schemas.microsoft.com/office/drawing/2010/main" val="0"/>
              </a:ext>
            </a:extLst>
          </a:blip>
          <a:stretch>
            <a:fillRect/>
          </a:stretch>
        </p:blipFill>
        <p:spPr>
          <a:xfrm>
            <a:off x="2144888" y="1179368"/>
            <a:ext cx="9616806" cy="5212467"/>
          </a:xfrm>
          <a:prstGeom prst="rect">
            <a:avLst/>
          </a:prstGeom>
          <a:ln w="12700">
            <a:solidFill>
              <a:schemeClr val="tx1"/>
            </a:solidFill>
          </a:ln>
        </p:spPr>
      </p:pic>
    </p:spTree>
    <p:extLst>
      <p:ext uri="{BB962C8B-B14F-4D97-AF65-F5344CB8AC3E}">
        <p14:creationId xmlns:p14="http://schemas.microsoft.com/office/powerpoint/2010/main" val="3776672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11"/>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482" name="Google Shape;482;p11"/>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483" name="Google Shape;483;p11"/>
          <p:cNvPicPr preferRelativeResize="0">
            <a:picLocks noGrp="1"/>
          </p:cNvPicPr>
          <p:nvPr>
            <p:ph type="body" idx="1"/>
          </p:nvPr>
        </p:nvPicPr>
        <p:blipFill rotWithShape="1">
          <a:blip r:embed="rId5">
            <a:alphaModFix/>
          </a:blip>
          <a:srcRect/>
          <a:stretch/>
        </p:blipFill>
        <p:spPr>
          <a:xfrm>
            <a:off x="1861006" y="991715"/>
            <a:ext cx="10330500" cy="5888400"/>
          </a:xfrm>
          <a:prstGeom prst="rect">
            <a:avLst/>
          </a:prstGeom>
          <a:noFill/>
          <a:ln>
            <a:noFill/>
          </a:ln>
        </p:spPr>
      </p:pic>
      <p:pic>
        <p:nvPicPr>
          <p:cNvPr id="484" name="Google Shape;484;p11"/>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485" name="Google Shape;485;p11"/>
          <p:cNvSpPr/>
          <p:nvPr/>
        </p:nvSpPr>
        <p:spPr>
          <a:xfrm>
            <a:off x="1878030" y="18536"/>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p11"/>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487" name="Google Shape;487;p11"/>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488" name="Google Shape;488;p11"/>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9" name="Google Shape;489;p11"/>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0" name="Google Shape;490;p11"/>
          <p:cNvPicPr preferRelativeResize="0"/>
          <p:nvPr/>
        </p:nvPicPr>
        <p:blipFill rotWithShape="1">
          <a:blip r:embed="rId7">
            <a:alphaModFix/>
          </a:blip>
          <a:srcRect/>
          <a:stretch/>
        </p:blipFill>
        <p:spPr>
          <a:xfrm>
            <a:off x="204299" y="2936972"/>
            <a:ext cx="1399541" cy="1399541"/>
          </a:xfrm>
          <a:prstGeom prst="ellipse">
            <a:avLst/>
          </a:prstGeom>
          <a:noFill/>
          <a:ln>
            <a:noFill/>
          </a:ln>
        </p:spPr>
      </p:pic>
      <p:pic>
        <p:nvPicPr>
          <p:cNvPr id="18" name="Picture 17">
            <a:extLst>
              <a:ext uri="{FF2B5EF4-FFF2-40B4-BE49-F238E27FC236}">
                <a16:creationId xmlns:a16="http://schemas.microsoft.com/office/drawing/2014/main" id="{201A67C4-A840-463E-ACAA-31436E595CBF}"/>
              </a:ext>
            </a:extLst>
          </p:cNvPr>
          <p:cNvPicPr/>
          <p:nvPr/>
        </p:nvPicPr>
        <p:blipFill>
          <a:blip r:embed="rId8">
            <a:extLst>
              <a:ext uri="{28A0092B-C50C-407E-A947-70E740481C1C}">
                <a14:useLocalDpi xmlns:a14="http://schemas.microsoft.com/office/drawing/2010/main" val="0"/>
              </a:ext>
            </a:extLst>
          </a:blip>
          <a:stretch>
            <a:fillRect/>
          </a:stretch>
        </p:blipFill>
        <p:spPr>
          <a:xfrm>
            <a:off x="2176237" y="1316117"/>
            <a:ext cx="9576492" cy="4893744"/>
          </a:xfrm>
          <a:prstGeom prst="rect">
            <a:avLst/>
          </a:prstGeom>
          <a:ln w="12700">
            <a:solidFill>
              <a:schemeClr val="tx1"/>
            </a:solidFill>
          </a:ln>
        </p:spPr>
      </p:pic>
      <p:sp>
        <p:nvSpPr>
          <p:cNvPr id="19" name="Google Shape;339;p10">
            <a:extLst>
              <a:ext uri="{FF2B5EF4-FFF2-40B4-BE49-F238E27FC236}">
                <a16:creationId xmlns:a16="http://schemas.microsoft.com/office/drawing/2014/main" id="{83F64A92-D73C-4179-813A-508BD7C6871F}"/>
              </a:ext>
            </a:extLst>
          </p:cNvPr>
          <p:cNvSpPr txBox="1"/>
          <p:nvPr/>
        </p:nvSpPr>
        <p:spPr>
          <a:xfrm>
            <a:off x="1860542" y="228554"/>
            <a:ext cx="10330499"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ISS FOR AY2024-2025: 260 ASSOCIATE DEGREES AWARDED</a:t>
            </a:r>
            <a:endParaRPr sz="2400" b="0" i="0" u="none" strike="noStrike" cap="none" dirty="0">
              <a:solidFill>
                <a:schemeClr val="lt1"/>
              </a:solidFill>
              <a:latin typeface="Arial Black"/>
              <a:ea typeface="Arial Black"/>
              <a:cs typeface="Arial Black"/>
              <a:sym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83"/>
                                        </p:tgtEl>
                                      </p:cBhvr>
                                    </p:animEffect>
                                    <p:set>
                                      <p:cBhvr>
                                        <p:cTn id="7" dur="1" fill="hold">
                                          <p:stCondLst>
                                            <p:cond delay="500"/>
                                          </p:stCondLst>
                                        </p:cTn>
                                        <p:tgtEl>
                                          <p:spTgt spid="4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20"/>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501" name="Google Shape;501;p20"/>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502" name="Google Shape;502;p20"/>
          <p:cNvPicPr preferRelativeResize="0">
            <a:picLocks noGrp="1"/>
          </p:cNvPicPr>
          <p:nvPr>
            <p:ph type="body" idx="1"/>
          </p:nvPr>
        </p:nvPicPr>
        <p:blipFill rotWithShape="1">
          <a:blip r:embed="rId5">
            <a:alphaModFix/>
          </a:blip>
          <a:srcRect/>
          <a:stretch/>
        </p:blipFill>
        <p:spPr>
          <a:xfrm>
            <a:off x="1878030" y="1003586"/>
            <a:ext cx="10330544" cy="5888269"/>
          </a:xfrm>
          <a:prstGeom prst="rect">
            <a:avLst/>
          </a:prstGeom>
          <a:noFill/>
          <a:ln>
            <a:noFill/>
          </a:ln>
        </p:spPr>
      </p:pic>
      <p:pic>
        <p:nvPicPr>
          <p:cNvPr id="503" name="Google Shape;503;p20"/>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504" name="Google Shape;504;p20"/>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600" b="0" i="0" u="none" strike="noStrike" cap="none">
              <a:solidFill>
                <a:schemeClr val="lt1"/>
              </a:solidFill>
              <a:latin typeface="Arial Black"/>
              <a:ea typeface="Arial Black"/>
              <a:cs typeface="Arial Black"/>
              <a:sym typeface="Arial Black"/>
            </a:endParaRPr>
          </a:p>
        </p:txBody>
      </p:sp>
      <p:sp>
        <p:nvSpPr>
          <p:cNvPr id="505" name="Google Shape;505;p20"/>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06" name="Google Shape;506;p20"/>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07" name="Google Shape;507;p20"/>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8" name="Google Shape;508;p20"/>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09" name="Google Shape;509;p20"/>
          <p:cNvPicPr preferRelativeResize="0"/>
          <p:nvPr/>
        </p:nvPicPr>
        <p:blipFill rotWithShape="1">
          <a:blip r:embed="rId7">
            <a:alphaModFix/>
          </a:blip>
          <a:srcRect/>
          <a:stretch/>
        </p:blipFill>
        <p:spPr>
          <a:xfrm>
            <a:off x="204299" y="2936972"/>
            <a:ext cx="1399541" cy="1399541"/>
          </a:xfrm>
          <a:prstGeom prst="ellipse">
            <a:avLst/>
          </a:prstGeom>
          <a:noFill/>
          <a:ln>
            <a:noFill/>
          </a:ln>
        </p:spPr>
      </p:pic>
      <p:pic>
        <p:nvPicPr>
          <p:cNvPr id="17" name="Picture 16">
            <a:extLst>
              <a:ext uri="{FF2B5EF4-FFF2-40B4-BE49-F238E27FC236}">
                <a16:creationId xmlns:a16="http://schemas.microsoft.com/office/drawing/2014/main" id="{DB08EC46-484D-4E1C-80BB-04FADA081853}"/>
              </a:ext>
            </a:extLst>
          </p:cNvPr>
          <p:cNvPicPr/>
          <p:nvPr/>
        </p:nvPicPr>
        <p:blipFill>
          <a:blip r:embed="rId8">
            <a:extLst>
              <a:ext uri="{28A0092B-C50C-407E-A947-70E740481C1C}">
                <a14:useLocalDpi xmlns:a14="http://schemas.microsoft.com/office/drawing/2010/main" val="0"/>
              </a:ext>
            </a:extLst>
          </a:blip>
          <a:stretch>
            <a:fillRect/>
          </a:stretch>
        </p:blipFill>
        <p:spPr>
          <a:xfrm>
            <a:off x="2312893" y="1421863"/>
            <a:ext cx="9398597" cy="4862396"/>
          </a:xfrm>
          <a:prstGeom prst="rect">
            <a:avLst/>
          </a:prstGeom>
          <a:ln w="12700">
            <a:solidFill>
              <a:schemeClr val="tx1"/>
            </a:solidFill>
          </a:ln>
        </p:spPr>
      </p:pic>
      <p:sp>
        <p:nvSpPr>
          <p:cNvPr id="18" name="Google Shape;339;p10">
            <a:extLst>
              <a:ext uri="{FF2B5EF4-FFF2-40B4-BE49-F238E27FC236}">
                <a16:creationId xmlns:a16="http://schemas.microsoft.com/office/drawing/2014/main" id="{DAA47AE5-1BC1-4BE0-A6F1-2BFFA80E9265}"/>
              </a:ext>
            </a:extLst>
          </p:cNvPr>
          <p:cNvSpPr txBox="1"/>
          <p:nvPr/>
        </p:nvSpPr>
        <p:spPr>
          <a:xfrm>
            <a:off x="2375114" y="265048"/>
            <a:ext cx="9336376"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ISS FOR AY2024-2025: 100 CERTIFICATES AWARDED</a:t>
            </a:r>
            <a:endParaRPr sz="2400" b="0" i="0" u="none" strike="noStrike" cap="none" dirty="0">
              <a:solidFill>
                <a:schemeClr val="lt1"/>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6"/>
          <p:cNvPicPr preferRelativeResize="0"/>
          <p:nvPr/>
        </p:nvPicPr>
        <p:blipFill rotWithShape="1">
          <a:blip r:embed="rId3">
            <a:alphaModFix/>
          </a:blip>
          <a:srcRect/>
          <a:stretch/>
        </p:blipFill>
        <p:spPr>
          <a:xfrm>
            <a:off x="-1" y="0"/>
            <a:ext cx="1861459" cy="6858001"/>
          </a:xfrm>
          <a:prstGeom prst="rect">
            <a:avLst/>
          </a:prstGeom>
          <a:noFill/>
          <a:ln>
            <a:noFill/>
          </a:ln>
        </p:spPr>
      </p:pic>
      <p:pic>
        <p:nvPicPr>
          <p:cNvPr id="532" name="Google Shape;532;p46"/>
          <p:cNvPicPr preferRelativeResize="0"/>
          <p:nvPr/>
        </p:nvPicPr>
        <p:blipFill rotWithShape="1">
          <a:blip r:embed="rId4">
            <a:alphaModFix/>
          </a:blip>
          <a:srcRect/>
          <a:stretch/>
        </p:blipFill>
        <p:spPr>
          <a:xfrm>
            <a:off x="130417" y="5155183"/>
            <a:ext cx="1600620" cy="1060102"/>
          </a:xfrm>
          <a:prstGeom prst="rect">
            <a:avLst/>
          </a:prstGeom>
          <a:noFill/>
          <a:ln>
            <a:noFill/>
          </a:ln>
        </p:spPr>
      </p:pic>
      <p:pic>
        <p:nvPicPr>
          <p:cNvPr id="533" name="Google Shape;533;p46"/>
          <p:cNvPicPr preferRelativeResize="0">
            <a:picLocks noGrp="1"/>
          </p:cNvPicPr>
          <p:nvPr>
            <p:ph type="body" idx="1"/>
          </p:nvPr>
        </p:nvPicPr>
        <p:blipFill rotWithShape="1">
          <a:blip r:embed="rId5">
            <a:alphaModFix/>
          </a:blip>
          <a:srcRect/>
          <a:stretch/>
        </p:blipFill>
        <p:spPr>
          <a:xfrm>
            <a:off x="1838183" y="950400"/>
            <a:ext cx="10364700" cy="5907600"/>
          </a:xfrm>
          <a:prstGeom prst="rect">
            <a:avLst/>
          </a:prstGeom>
          <a:noFill/>
          <a:ln>
            <a:noFill/>
          </a:ln>
        </p:spPr>
      </p:pic>
      <p:pic>
        <p:nvPicPr>
          <p:cNvPr id="534" name="Google Shape;534;p46"/>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535" name="Google Shape;535;p46"/>
          <p:cNvSpPr/>
          <p:nvPr/>
        </p:nvSpPr>
        <p:spPr>
          <a:xfrm>
            <a:off x="1861456" y="0"/>
            <a:ext cx="10330500" cy="996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46"/>
          <p:cNvSpPr txBox="1"/>
          <p:nvPr/>
        </p:nvSpPr>
        <p:spPr>
          <a:xfrm>
            <a:off x="85459" y="1495206"/>
            <a:ext cx="15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37" name="Google Shape;537;p46"/>
          <p:cNvSpPr txBox="1"/>
          <p:nvPr/>
        </p:nvSpPr>
        <p:spPr>
          <a:xfrm>
            <a:off x="80487" y="6209861"/>
            <a:ext cx="16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38" name="Google Shape;538;p46"/>
          <p:cNvSpPr/>
          <p:nvPr/>
        </p:nvSpPr>
        <p:spPr>
          <a:xfrm>
            <a:off x="1780970" y="0"/>
            <a:ext cx="79500"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46"/>
          <p:cNvSpPr/>
          <p:nvPr/>
        </p:nvSpPr>
        <p:spPr>
          <a:xfrm rot="-5400000">
            <a:off x="7003444" y="-4151060"/>
            <a:ext cx="45600" cy="103314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0" name="Google Shape;540;p46"/>
          <p:cNvPicPr preferRelativeResize="0"/>
          <p:nvPr/>
        </p:nvPicPr>
        <p:blipFill rotWithShape="1">
          <a:blip r:embed="rId7">
            <a:alphaModFix/>
          </a:blip>
          <a:srcRect/>
          <a:stretch/>
        </p:blipFill>
        <p:spPr>
          <a:xfrm>
            <a:off x="204299" y="2936972"/>
            <a:ext cx="1399500" cy="1399500"/>
          </a:xfrm>
          <a:prstGeom prst="ellipse">
            <a:avLst/>
          </a:prstGeom>
          <a:noFill/>
          <a:ln>
            <a:noFill/>
          </a:ln>
        </p:spPr>
      </p:pic>
      <p:graphicFrame>
        <p:nvGraphicFramePr>
          <p:cNvPr id="8" name="Table 7">
            <a:extLst>
              <a:ext uri="{FF2B5EF4-FFF2-40B4-BE49-F238E27FC236}">
                <a16:creationId xmlns:a16="http://schemas.microsoft.com/office/drawing/2014/main" id="{9B8EDCA5-E1E2-4D28-B3BB-8C849400AD2A}"/>
              </a:ext>
            </a:extLst>
          </p:cNvPr>
          <p:cNvGraphicFramePr>
            <a:graphicFrameLocks noGrp="1"/>
          </p:cNvGraphicFramePr>
          <p:nvPr>
            <p:extLst>
              <p:ext uri="{D42A27DB-BD31-4B8C-83A1-F6EECF244321}">
                <p14:modId xmlns:p14="http://schemas.microsoft.com/office/powerpoint/2010/main" val="90176960"/>
              </p:ext>
            </p:extLst>
          </p:nvPr>
        </p:nvGraphicFramePr>
        <p:xfrm>
          <a:off x="2176164" y="1495206"/>
          <a:ext cx="9628094" cy="4734560"/>
        </p:xfrm>
        <a:graphic>
          <a:graphicData uri="http://schemas.openxmlformats.org/drawingml/2006/table">
            <a:tbl>
              <a:tblPr firstRow="1" bandRow="1">
                <a:tableStyleId>{7E9639D4-E3E2-4D34-9284-5A2195B3D0D7}</a:tableStyleId>
              </a:tblPr>
              <a:tblGrid>
                <a:gridCol w="5407977">
                  <a:extLst>
                    <a:ext uri="{9D8B030D-6E8A-4147-A177-3AD203B41FA5}">
                      <a16:colId xmlns:a16="http://schemas.microsoft.com/office/drawing/2014/main" val="3280028505"/>
                    </a:ext>
                  </a:extLst>
                </a:gridCol>
                <a:gridCol w="2026024">
                  <a:extLst>
                    <a:ext uri="{9D8B030D-6E8A-4147-A177-3AD203B41FA5}">
                      <a16:colId xmlns:a16="http://schemas.microsoft.com/office/drawing/2014/main" val="1096891032"/>
                    </a:ext>
                  </a:extLst>
                </a:gridCol>
                <a:gridCol w="2194093">
                  <a:extLst>
                    <a:ext uri="{9D8B030D-6E8A-4147-A177-3AD203B41FA5}">
                      <a16:colId xmlns:a16="http://schemas.microsoft.com/office/drawing/2014/main" val="106692317"/>
                    </a:ext>
                  </a:extLst>
                </a:gridCol>
              </a:tblGrid>
              <a:tr h="300751">
                <a:tc>
                  <a:txBody>
                    <a:bodyPr/>
                    <a:lstStyle/>
                    <a:p>
                      <a:pPr algn="ctr"/>
                      <a:r>
                        <a:rPr lang="en-US" sz="2400" dirty="0">
                          <a:solidFill>
                            <a:schemeClr val="tx1"/>
                          </a:solidFill>
                        </a:rPr>
                        <a:t>KPI/ISS</a:t>
                      </a:r>
                      <a:endParaRPr lang="en-US" sz="2400" b="0" dirty="0">
                        <a:solidFill>
                          <a:schemeClr val="tx1"/>
                        </a:solidFill>
                        <a:latin typeface="Arial Rounded MT Bold" panose="020F0704030504030204" pitchFamily="34" charset="0"/>
                      </a:endParaRPr>
                    </a:p>
                  </a:txBody>
                  <a:tcPr>
                    <a:solidFill>
                      <a:schemeClr val="bg1">
                        <a:lumMod val="95000"/>
                      </a:schemeClr>
                    </a:solidFill>
                  </a:tcPr>
                </a:tc>
                <a:tc>
                  <a:txBody>
                    <a:bodyPr/>
                    <a:lstStyle/>
                    <a:p>
                      <a:pPr algn="ctr"/>
                      <a:r>
                        <a:rPr lang="en-US" sz="2400" dirty="0">
                          <a:solidFill>
                            <a:schemeClr val="tx1"/>
                          </a:solidFill>
                        </a:rPr>
                        <a:t>KPI/ISS IS MET/UNMET</a:t>
                      </a:r>
                      <a:endParaRPr lang="en-US" sz="2400" b="0" dirty="0">
                        <a:solidFill>
                          <a:schemeClr val="tx1"/>
                        </a:solidFill>
                        <a:latin typeface="Arial Rounded MT Bold" panose="020F0704030504030204" pitchFamily="34" charset="0"/>
                      </a:endParaRPr>
                    </a:p>
                  </a:txBody>
                  <a:tcPr>
                    <a:solidFill>
                      <a:schemeClr val="bg1">
                        <a:lumMod val="95000"/>
                      </a:schemeClr>
                    </a:solidFill>
                  </a:tcPr>
                </a:tc>
                <a:tc>
                  <a:txBody>
                    <a:bodyPr/>
                    <a:lstStyle/>
                    <a:p>
                      <a:pPr algn="ctr"/>
                      <a:r>
                        <a:rPr lang="en-US" sz="2400" dirty="0">
                          <a:solidFill>
                            <a:schemeClr val="tx1"/>
                          </a:solidFill>
                        </a:rPr>
                        <a:t>ST IS MET/UNMET</a:t>
                      </a:r>
                      <a:endParaRPr lang="en-US" sz="2400" b="0" dirty="0">
                        <a:solidFill>
                          <a:schemeClr val="tx1"/>
                        </a:solidFill>
                        <a:latin typeface="Arial Rounded MT Bold" panose="020F0704030504030204" pitchFamily="34" charset="0"/>
                      </a:endParaRPr>
                    </a:p>
                  </a:txBody>
                  <a:tcPr>
                    <a:solidFill>
                      <a:schemeClr val="bg1">
                        <a:lumMod val="95000"/>
                      </a:schemeClr>
                    </a:solidFill>
                  </a:tcPr>
                </a:tc>
                <a:extLst>
                  <a:ext uri="{0D108BD9-81ED-4DB2-BD59-A6C34878D82A}">
                    <a16:rowId xmlns:a16="http://schemas.microsoft.com/office/drawing/2014/main" val="1660888233"/>
                  </a:ext>
                </a:extLst>
              </a:tr>
              <a:tr h="370840">
                <a:tc>
                  <a:txBody>
                    <a:bodyPr/>
                    <a:lstStyle/>
                    <a:p>
                      <a:r>
                        <a:rPr lang="en-US" sz="2000" b="1" dirty="0"/>
                        <a:t>ACCESS</a:t>
                      </a:r>
                      <a:endParaRPr lang="en-US" sz="2000" b="1" dirty="0">
                        <a:latin typeface="Arial Rounded MT Bold" panose="020F0704030504030204" pitchFamily="34" charset="0"/>
                      </a:endParaRPr>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2302701774"/>
                  </a:ext>
                </a:extLst>
              </a:tr>
              <a:tr h="370840">
                <a:tc>
                  <a:txBody>
                    <a:bodyPr/>
                    <a:lstStyle/>
                    <a:p>
                      <a:r>
                        <a:rPr lang="en-US" sz="1800" u="none" strike="noStrike" cap="none" dirty="0">
                          <a:effectLst/>
                          <a:sym typeface="Arial"/>
                        </a:rPr>
                        <a:t>KPI: 70% of total students are enrolled full-time</a:t>
                      </a:r>
                      <a:endParaRPr lang="en-US" sz="1800" dirty="0">
                        <a:latin typeface="Bahnschrift" panose="020B0502040204020203" pitchFamily="34" charset="0"/>
                      </a:endParaRPr>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pPr algn="ctr"/>
                      <a:r>
                        <a:rPr lang="en-US" sz="2000" b="1" dirty="0"/>
                        <a:t>X</a:t>
                      </a:r>
                    </a:p>
                  </a:txBody>
                  <a:tcPr>
                    <a:solidFill>
                      <a:schemeClr val="bg1">
                        <a:lumMod val="95000"/>
                      </a:schemeClr>
                    </a:solidFill>
                  </a:tcPr>
                </a:tc>
                <a:extLst>
                  <a:ext uri="{0D108BD9-81ED-4DB2-BD59-A6C34878D82A}">
                    <a16:rowId xmlns:a16="http://schemas.microsoft.com/office/drawing/2014/main" val="891076758"/>
                  </a:ext>
                </a:extLst>
              </a:tr>
              <a:tr h="370840">
                <a:tc>
                  <a:txBody>
                    <a:bodyPr/>
                    <a:lstStyle/>
                    <a:p>
                      <a:pPr marL="0" marR="0">
                        <a:lnSpc>
                          <a:spcPct val="107000"/>
                        </a:lnSpc>
                        <a:spcBef>
                          <a:spcPts val="0"/>
                        </a:spcBef>
                        <a:spcAft>
                          <a:spcPts val="0"/>
                        </a:spcAft>
                      </a:pPr>
                      <a:r>
                        <a:rPr lang="en-US" sz="1800" kern="100" dirty="0">
                          <a:effectLst/>
                        </a:rPr>
                        <a:t>KPI: average credits earned per student: 9</a:t>
                      </a:r>
                      <a:endParaRPr lang="en-US" sz="1800" kern="100" dirty="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US" dirty="0"/>
                    </a:p>
                  </a:txBody>
                  <a:tcPr>
                    <a:solidFill>
                      <a:schemeClr val="bg1">
                        <a:lumMod val="95000"/>
                      </a:schemeClr>
                    </a:solidFill>
                  </a:tcPr>
                </a:tc>
                <a:tc>
                  <a:txBody>
                    <a:bodyPr/>
                    <a:lstStyle/>
                    <a:p>
                      <a:pPr algn="ctr"/>
                      <a:r>
                        <a:rPr lang="en-US" sz="2000" b="1" dirty="0"/>
                        <a:t>X</a:t>
                      </a:r>
                    </a:p>
                  </a:txBody>
                  <a:tcPr>
                    <a:solidFill>
                      <a:schemeClr val="bg1">
                        <a:lumMod val="95000"/>
                      </a:schemeClr>
                    </a:solidFill>
                  </a:tcPr>
                </a:tc>
                <a:extLst>
                  <a:ext uri="{0D108BD9-81ED-4DB2-BD59-A6C34878D82A}">
                    <a16:rowId xmlns:a16="http://schemas.microsoft.com/office/drawing/2014/main" val="4213753113"/>
                  </a:ext>
                </a:extLst>
              </a:tr>
              <a:tr h="370840">
                <a:tc>
                  <a:txBody>
                    <a:bodyPr/>
                    <a:lstStyle/>
                    <a:p>
                      <a:pPr marL="0" marR="0">
                        <a:lnSpc>
                          <a:spcPct val="107000"/>
                        </a:lnSpc>
                        <a:spcBef>
                          <a:spcPts val="0"/>
                        </a:spcBef>
                        <a:spcAft>
                          <a:spcPts val="0"/>
                        </a:spcAft>
                      </a:pPr>
                      <a:r>
                        <a:rPr lang="en-US" sz="1800" kern="100" dirty="0">
                          <a:effectLst/>
                        </a:rPr>
                        <a:t>KPI: course completion percent ABC or P: 70%</a:t>
                      </a:r>
                      <a:endParaRPr lang="en-US" sz="1800" kern="100" dirty="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US" dirty="0"/>
                    </a:p>
                  </a:txBody>
                  <a:tcPr>
                    <a:solidFill>
                      <a:schemeClr val="bg1">
                        <a:lumMod val="95000"/>
                      </a:schemeClr>
                    </a:solidFill>
                  </a:tcPr>
                </a:tc>
                <a:tc>
                  <a:txBody>
                    <a:bodyPr/>
                    <a:lstStyle/>
                    <a:p>
                      <a:pPr algn="ctr"/>
                      <a:r>
                        <a:rPr lang="en-US" sz="2000" b="1" dirty="0"/>
                        <a:t>X</a:t>
                      </a:r>
                    </a:p>
                  </a:txBody>
                  <a:tcPr>
                    <a:solidFill>
                      <a:schemeClr val="bg1">
                        <a:lumMod val="95000"/>
                      </a:schemeClr>
                    </a:solidFill>
                  </a:tcPr>
                </a:tc>
                <a:extLst>
                  <a:ext uri="{0D108BD9-81ED-4DB2-BD59-A6C34878D82A}">
                    <a16:rowId xmlns:a16="http://schemas.microsoft.com/office/drawing/2014/main" val="2396478616"/>
                  </a:ext>
                </a:extLst>
              </a:tr>
              <a:tr h="370840">
                <a:tc>
                  <a:txBody>
                    <a:bodyPr/>
                    <a:lstStyle/>
                    <a:p>
                      <a:r>
                        <a:rPr lang="en-US" sz="2000" b="1" dirty="0"/>
                        <a:t>RESILIENCE</a:t>
                      </a:r>
                      <a:endParaRPr lang="en-US" sz="2000" b="1" dirty="0">
                        <a:latin typeface="Arial Rounded MT Bold" panose="020F0704030504030204" pitchFamily="34" charset="0"/>
                      </a:endParaRPr>
                    </a:p>
                  </a:txBody>
                  <a:tcPr>
                    <a:solidFill>
                      <a:schemeClr val="bg1">
                        <a:lumMod val="95000"/>
                      </a:schemeClr>
                    </a:solidFill>
                  </a:tcPr>
                </a:tc>
                <a:tc>
                  <a:txBody>
                    <a:bodyPr/>
                    <a:lstStyle/>
                    <a:p>
                      <a:endParaRPr lang="en-US"/>
                    </a:p>
                  </a:txBody>
                  <a:tcPr>
                    <a:solidFill>
                      <a:schemeClr val="bg1">
                        <a:lumMod val="95000"/>
                      </a:schemeClr>
                    </a:solidFill>
                  </a:tcPr>
                </a:tc>
                <a:tc>
                  <a:txBody>
                    <a:bodyPr/>
                    <a:lstStyle/>
                    <a:p>
                      <a:pPr algn="ctr"/>
                      <a:endParaRPr lang="en-US" sz="2000" b="1" dirty="0"/>
                    </a:p>
                  </a:txBody>
                  <a:tcPr>
                    <a:solidFill>
                      <a:schemeClr val="bg1">
                        <a:lumMod val="95000"/>
                      </a:schemeClr>
                    </a:solidFill>
                  </a:tcPr>
                </a:tc>
                <a:extLst>
                  <a:ext uri="{0D108BD9-81ED-4DB2-BD59-A6C34878D82A}">
                    <a16:rowId xmlns:a16="http://schemas.microsoft.com/office/drawing/2014/main" val="3487458319"/>
                  </a:ext>
                </a:extLst>
              </a:tr>
              <a:tr h="370840">
                <a:tc>
                  <a:txBody>
                    <a:bodyPr/>
                    <a:lstStyle/>
                    <a:p>
                      <a:pPr marL="0" marR="0">
                        <a:lnSpc>
                          <a:spcPct val="107000"/>
                        </a:lnSpc>
                        <a:spcBef>
                          <a:spcPts val="0"/>
                        </a:spcBef>
                        <a:spcAft>
                          <a:spcPts val="0"/>
                        </a:spcAft>
                      </a:pPr>
                      <a:r>
                        <a:rPr lang="en-US" sz="1800" kern="100" dirty="0">
                          <a:effectLst/>
                        </a:rPr>
                        <a:t>KPI: Persistence/retention rate for fall-spring: 80%</a:t>
                      </a:r>
                      <a:endParaRPr lang="en-US" sz="1800" kern="100" dirty="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US" dirty="0"/>
                    </a:p>
                  </a:txBody>
                  <a:tcPr>
                    <a:solidFill>
                      <a:schemeClr val="bg1">
                        <a:lumMod val="95000"/>
                      </a:schemeClr>
                    </a:solidFill>
                  </a:tcPr>
                </a:tc>
                <a:tc>
                  <a:txBody>
                    <a:bodyPr/>
                    <a:lstStyle/>
                    <a:p>
                      <a:pPr algn="ctr"/>
                      <a:r>
                        <a:rPr lang="en-US" sz="2000" b="1" dirty="0"/>
                        <a:t>X</a:t>
                      </a:r>
                    </a:p>
                  </a:txBody>
                  <a:tcPr>
                    <a:solidFill>
                      <a:schemeClr val="bg1">
                        <a:lumMod val="95000"/>
                      </a:schemeClr>
                    </a:solidFill>
                  </a:tcPr>
                </a:tc>
                <a:extLst>
                  <a:ext uri="{0D108BD9-81ED-4DB2-BD59-A6C34878D82A}">
                    <a16:rowId xmlns:a16="http://schemas.microsoft.com/office/drawing/2014/main" val="3454654969"/>
                  </a:ext>
                </a:extLst>
              </a:tr>
              <a:tr h="370840">
                <a:tc>
                  <a:txBody>
                    <a:bodyPr/>
                    <a:lstStyle/>
                    <a:p>
                      <a:pPr marL="0" marR="0">
                        <a:lnSpc>
                          <a:spcPct val="107000"/>
                        </a:lnSpc>
                        <a:spcBef>
                          <a:spcPts val="0"/>
                        </a:spcBef>
                        <a:spcAft>
                          <a:spcPts val="0"/>
                        </a:spcAft>
                      </a:pPr>
                      <a:r>
                        <a:rPr lang="en-US" sz="1800" kern="100">
                          <a:effectLst/>
                        </a:rPr>
                        <a:t>KPI: Persistence/retention rate for fall-fall: 60%</a:t>
                      </a:r>
                      <a:endParaRPr lang="en-US" sz="1800" kern="10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US" dirty="0"/>
                    </a:p>
                  </a:txBody>
                  <a:tcPr>
                    <a:solidFill>
                      <a:schemeClr val="bg1">
                        <a:lumMod val="95000"/>
                      </a:schemeClr>
                    </a:solidFill>
                  </a:tcPr>
                </a:tc>
                <a:tc>
                  <a:txBody>
                    <a:bodyPr/>
                    <a:lstStyle/>
                    <a:p>
                      <a:pPr algn="ctr"/>
                      <a:r>
                        <a:rPr lang="en-US" sz="2000" b="1" dirty="0"/>
                        <a:t>X</a:t>
                      </a:r>
                    </a:p>
                  </a:txBody>
                  <a:tcPr>
                    <a:solidFill>
                      <a:schemeClr val="bg1">
                        <a:lumMod val="95000"/>
                      </a:schemeClr>
                    </a:solidFill>
                  </a:tcPr>
                </a:tc>
                <a:extLst>
                  <a:ext uri="{0D108BD9-81ED-4DB2-BD59-A6C34878D82A}">
                    <a16:rowId xmlns:a16="http://schemas.microsoft.com/office/drawing/2014/main" val="4268342842"/>
                  </a:ext>
                </a:extLst>
              </a:tr>
              <a:tr h="370840">
                <a:tc>
                  <a:txBody>
                    <a:bodyPr/>
                    <a:lstStyle/>
                    <a:p>
                      <a:pPr marL="0" marR="0">
                        <a:lnSpc>
                          <a:spcPct val="107000"/>
                        </a:lnSpc>
                        <a:spcBef>
                          <a:spcPts val="0"/>
                        </a:spcBef>
                        <a:spcAft>
                          <a:spcPts val="0"/>
                        </a:spcAft>
                      </a:pPr>
                      <a:r>
                        <a:rPr lang="en-US" sz="1800" kern="100">
                          <a:effectLst/>
                        </a:rPr>
                        <a:t>KPI: number of bachelor’s degrees awarded: 20</a:t>
                      </a:r>
                      <a:endParaRPr lang="en-US" sz="1800" kern="10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1880000983"/>
                  </a:ext>
                </a:extLst>
              </a:tr>
              <a:tr h="370840">
                <a:tc>
                  <a:txBody>
                    <a:bodyPr/>
                    <a:lstStyle/>
                    <a:p>
                      <a:pPr marL="0" marR="0">
                        <a:lnSpc>
                          <a:spcPct val="107000"/>
                        </a:lnSpc>
                        <a:spcBef>
                          <a:spcPts val="0"/>
                        </a:spcBef>
                        <a:spcAft>
                          <a:spcPts val="0"/>
                        </a:spcAft>
                      </a:pPr>
                      <a:r>
                        <a:rPr lang="en-US" sz="1800" kern="100">
                          <a:effectLst/>
                        </a:rPr>
                        <a:t>KPI: number of associates’ degrees awarded: 260</a:t>
                      </a:r>
                      <a:endParaRPr lang="en-US" sz="1800" kern="10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US"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t>X</a:t>
                      </a:r>
                    </a:p>
                  </a:txBody>
                  <a:tcPr>
                    <a:solidFill>
                      <a:schemeClr val="bg1">
                        <a:lumMod val="95000"/>
                      </a:schemeClr>
                    </a:solidFill>
                  </a:tcPr>
                </a:tc>
                <a:extLst>
                  <a:ext uri="{0D108BD9-81ED-4DB2-BD59-A6C34878D82A}">
                    <a16:rowId xmlns:a16="http://schemas.microsoft.com/office/drawing/2014/main" val="469226619"/>
                  </a:ext>
                </a:extLst>
              </a:tr>
              <a:tr h="370840">
                <a:tc>
                  <a:txBody>
                    <a:bodyPr/>
                    <a:lstStyle/>
                    <a:p>
                      <a:pPr marL="0" marR="0">
                        <a:lnSpc>
                          <a:spcPct val="107000"/>
                        </a:lnSpc>
                        <a:spcBef>
                          <a:spcPts val="0"/>
                        </a:spcBef>
                        <a:spcAft>
                          <a:spcPts val="0"/>
                        </a:spcAft>
                      </a:pPr>
                      <a:r>
                        <a:rPr lang="en-US" sz="1800" kern="100" dirty="0">
                          <a:effectLst/>
                        </a:rPr>
                        <a:t>KPI: number of certificates awarded: 100</a:t>
                      </a:r>
                      <a:endParaRPr lang="en-US" sz="1800" kern="100" dirty="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2782200581"/>
                  </a:ext>
                </a:extLst>
              </a:tr>
            </a:tbl>
          </a:graphicData>
        </a:graphic>
      </p:graphicFrame>
      <p:sp>
        <p:nvSpPr>
          <p:cNvPr id="54" name="Google Shape;339;p10">
            <a:extLst>
              <a:ext uri="{FF2B5EF4-FFF2-40B4-BE49-F238E27FC236}">
                <a16:creationId xmlns:a16="http://schemas.microsoft.com/office/drawing/2014/main" id="{5C5733DD-E433-478A-BA54-E633F7EEFA3E}"/>
              </a:ext>
            </a:extLst>
          </p:cNvPr>
          <p:cNvSpPr txBox="1"/>
          <p:nvPr/>
        </p:nvSpPr>
        <p:spPr>
          <a:xfrm>
            <a:off x="2563339" y="266826"/>
            <a:ext cx="9336376"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SUMMARY OF AY2024-2025 COM-FSM PERFORMANCE </a:t>
            </a:r>
            <a:endParaRPr sz="2400" b="0" i="0" u="none" strike="noStrike" cap="none" dirty="0">
              <a:solidFill>
                <a:schemeClr val="lt1"/>
              </a:solidFill>
              <a:latin typeface="Arial Black"/>
              <a:ea typeface="Arial Black"/>
              <a:cs typeface="Arial Black"/>
              <a:sym typeface="Arial Black"/>
            </a:endParaRPr>
          </a:p>
        </p:txBody>
      </p:sp>
      <p:pic>
        <p:nvPicPr>
          <p:cNvPr id="63" name="Picture 62" descr="Checkmark PNG, Checkmark Transparent Background - FreeIconsPNG">
            <a:extLst>
              <a:ext uri="{FF2B5EF4-FFF2-40B4-BE49-F238E27FC236}">
                <a16:creationId xmlns:a16="http://schemas.microsoft.com/office/drawing/2014/main" id="{5C66B78D-50C1-449A-AE5F-3B2EAD0C8A3B}"/>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9728" y="5866160"/>
            <a:ext cx="385483" cy="335816"/>
          </a:xfrm>
          <a:prstGeom prst="rect">
            <a:avLst/>
          </a:prstGeom>
          <a:noFill/>
          <a:ln>
            <a:noFill/>
          </a:ln>
        </p:spPr>
      </p:pic>
      <p:pic>
        <p:nvPicPr>
          <p:cNvPr id="64" name="Picture 63" descr="Checkmark PNG, Checkmark Transparent Background - FreeIconsPNG">
            <a:extLst>
              <a:ext uri="{FF2B5EF4-FFF2-40B4-BE49-F238E27FC236}">
                <a16:creationId xmlns:a16="http://schemas.microsoft.com/office/drawing/2014/main" id="{937ABE50-BD30-4A75-B328-273FA0E19DA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9728" y="5137731"/>
            <a:ext cx="313766" cy="335816"/>
          </a:xfrm>
          <a:prstGeom prst="rect">
            <a:avLst/>
          </a:prstGeom>
          <a:noFill/>
          <a:ln>
            <a:noFill/>
          </a:ln>
        </p:spPr>
      </p:pic>
      <p:pic>
        <p:nvPicPr>
          <p:cNvPr id="65" name="Picture 64" descr="Checkmark PNG, Checkmark Transparent Background - FreeIconsPNG">
            <a:extLst>
              <a:ext uri="{FF2B5EF4-FFF2-40B4-BE49-F238E27FC236}">
                <a16:creationId xmlns:a16="http://schemas.microsoft.com/office/drawing/2014/main" id="{355AE912-4D8B-4E8D-8747-1B5BF2F5B2F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8880" y="5890737"/>
            <a:ext cx="385483" cy="335816"/>
          </a:xfrm>
          <a:prstGeom prst="rect">
            <a:avLst/>
          </a:prstGeom>
          <a:noFill/>
          <a:ln>
            <a:noFill/>
          </a:ln>
        </p:spPr>
      </p:pic>
      <p:pic>
        <p:nvPicPr>
          <p:cNvPr id="66" name="Picture 65" descr="Checkmark PNG, Checkmark Transparent Background - FreeIconsPNG">
            <a:extLst>
              <a:ext uri="{FF2B5EF4-FFF2-40B4-BE49-F238E27FC236}">
                <a16:creationId xmlns:a16="http://schemas.microsoft.com/office/drawing/2014/main" id="{7ED9D3B8-5FB7-4725-A7F0-7249DE6CD211}"/>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8880" y="5503732"/>
            <a:ext cx="385483" cy="335816"/>
          </a:xfrm>
          <a:prstGeom prst="rect">
            <a:avLst/>
          </a:prstGeom>
          <a:noFill/>
          <a:ln>
            <a:noFill/>
          </a:ln>
        </p:spPr>
      </p:pic>
      <p:pic>
        <p:nvPicPr>
          <p:cNvPr id="67" name="Picture 66" descr="Checkmark PNG, Checkmark Transparent Background - FreeIconsPNG">
            <a:extLst>
              <a:ext uri="{FF2B5EF4-FFF2-40B4-BE49-F238E27FC236}">
                <a16:creationId xmlns:a16="http://schemas.microsoft.com/office/drawing/2014/main" id="{8058B0DE-804B-44D3-9DC4-C29FF5D56FAC}"/>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19892" y="5116727"/>
            <a:ext cx="385483" cy="335816"/>
          </a:xfrm>
          <a:prstGeom prst="rect">
            <a:avLst/>
          </a:prstGeom>
          <a:noFill/>
          <a:ln>
            <a:noFill/>
          </a:ln>
        </p:spPr>
      </p:pic>
      <p:pic>
        <p:nvPicPr>
          <p:cNvPr id="68" name="Picture 67" descr="Checkmark PNG, Checkmark Transparent Background - FreeIconsPNG">
            <a:extLst>
              <a:ext uri="{FF2B5EF4-FFF2-40B4-BE49-F238E27FC236}">
                <a16:creationId xmlns:a16="http://schemas.microsoft.com/office/drawing/2014/main" id="{ABB8DBC2-3DB7-4DCD-AF63-0C771953C09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9869" y="4755317"/>
            <a:ext cx="385483" cy="335816"/>
          </a:xfrm>
          <a:prstGeom prst="rect">
            <a:avLst/>
          </a:prstGeom>
          <a:noFill/>
          <a:ln>
            <a:noFill/>
          </a:ln>
        </p:spPr>
      </p:pic>
      <p:pic>
        <p:nvPicPr>
          <p:cNvPr id="69" name="Picture 68" descr="Checkmark PNG, Checkmark Transparent Background - FreeIconsPNG">
            <a:extLst>
              <a:ext uri="{FF2B5EF4-FFF2-40B4-BE49-F238E27FC236}">
                <a16:creationId xmlns:a16="http://schemas.microsoft.com/office/drawing/2014/main" id="{53D2AABA-BC27-40E5-870D-65BFAE0DD04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81917" y="4336314"/>
            <a:ext cx="385483" cy="335816"/>
          </a:xfrm>
          <a:prstGeom prst="rect">
            <a:avLst/>
          </a:prstGeom>
          <a:noFill/>
          <a:ln>
            <a:noFill/>
          </a:ln>
        </p:spPr>
      </p:pic>
      <p:pic>
        <p:nvPicPr>
          <p:cNvPr id="70" name="Picture 69" descr="Checkmark PNG, Checkmark Transparent Background - FreeIconsPNG">
            <a:extLst>
              <a:ext uri="{FF2B5EF4-FFF2-40B4-BE49-F238E27FC236}">
                <a16:creationId xmlns:a16="http://schemas.microsoft.com/office/drawing/2014/main" id="{DD838DEF-B18F-462F-B215-06B816B368A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4044" y="3570464"/>
            <a:ext cx="385483" cy="335816"/>
          </a:xfrm>
          <a:prstGeom prst="rect">
            <a:avLst/>
          </a:prstGeom>
          <a:noFill/>
          <a:ln>
            <a:noFill/>
          </a:ln>
        </p:spPr>
      </p:pic>
      <p:pic>
        <p:nvPicPr>
          <p:cNvPr id="71" name="Picture 70" descr="Checkmark PNG, Checkmark Transparent Background - FreeIconsPNG">
            <a:extLst>
              <a:ext uri="{FF2B5EF4-FFF2-40B4-BE49-F238E27FC236}">
                <a16:creationId xmlns:a16="http://schemas.microsoft.com/office/drawing/2014/main" id="{DC2F982D-856F-4E33-AE3A-B7BD4827625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99198" y="3173673"/>
            <a:ext cx="385483" cy="335816"/>
          </a:xfrm>
          <a:prstGeom prst="rect">
            <a:avLst/>
          </a:prstGeom>
          <a:noFill/>
          <a:ln>
            <a:noFill/>
          </a:ln>
        </p:spPr>
      </p:pic>
      <p:pic>
        <p:nvPicPr>
          <p:cNvPr id="72" name="Picture 71" descr="Checkmark PNG, Checkmark Transparent Background - FreeIconsPNG">
            <a:extLst>
              <a:ext uri="{FF2B5EF4-FFF2-40B4-BE49-F238E27FC236}">
                <a16:creationId xmlns:a16="http://schemas.microsoft.com/office/drawing/2014/main" id="{1C236221-0CDD-401D-AD81-0760F063CA3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6138" y="2790748"/>
            <a:ext cx="385483" cy="3358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
                                        <p:tgtEl>
                                          <p:spTgt spid="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6"/>
          <p:cNvPicPr preferRelativeResize="0"/>
          <p:nvPr/>
        </p:nvPicPr>
        <p:blipFill rotWithShape="1">
          <a:blip r:embed="rId3">
            <a:alphaModFix/>
          </a:blip>
          <a:srcRect/>
          <a:stretch/>
        </p:blipFill>
        <p:spPr>
          <a:xfrm>
            <a:off x="-1" y="0"/>
            <a:ext cx="1861459" cy="6858001"/>
          </a:xfrm>
          <a:prstGeom prst="rect">
            <a:avLst/>
          </a:prstGeom>
          <a:noFill/>
          <a:ln>
            <a:noFill/>
          </a:ln>
        </p:spPr>
      </p:pic>
      <p:pic>
        <p:nvPicPr>
          <p:cNvPr id="532" name="Google Shape;532;p46"/>
          <p:cNvPicPr preferRelativeResize="0"/>
          <p:nvPr/>
        </p:nvPicPr>
        <p:blipFill rotWithShape="1">
          <a:blip r:embed="rId4">
            <a:alphaModFix/>
          </a:blip>
          <a:srcRect/>
          <a:stretch/>
        </p:blipFill>
        <p:spPr>
          <a:xfrm>
            <a:off x="130417" y="5155183"/>
            <a:ext cx="1600620" cy="1060102"/>
          </a:xfrm>
          <a:prstGeom prst="rect">
            <a:avLst/>
          </a:prstGeom>
          <a:noFill/>
          <a:ln>
            <a:noFill/>
          </a:ln>
        </p:spPr>
      </p:pic>
      <p:pic>
        <p:nvPicPr>
          <p:cNvPr id="533" name="Google Shape;533;p46"/>
          <p:cNvPicPr preferRelativeResize="0">
            <a:picLocks noGrp="1"/>
          </p:cNvPicPr>
          <p:nvPr>
            <p:ph type="body" idx="1"/>
          </p:nvPr>
        </p:nvPicPr>
        <p:blipFill rotWithShape="1">
          <a:blip r:embed="rId5">
            <a:alphaModFix/>
          </a:blip>
          <a:srcRect/>
          <a:stretch/>
        </p:blipFill>
        <p:spPr>
          <a:xfrm>
            <a:off x="1838183" y="950400"/>
            <a:ext cx="10364700" cy="5907600"/>
          </a:xfrm>
          <a:prstGeom prst="rect">
            <a:avLst/>
          </a:prstGeom>
          <a:noFill/>
          <a:ln>
            <a:noFill/>
          </a:ln>
        </p:spPr>
      </p:pic>
      <p:pic>
        <p:nvPicPr>
          <p:cNvPr id="534" name="Google Shape;534;p46"/>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535" name="Google Shape;535;p46"/>
          <p:cNvSpPr/>
          <p:nvPr/>
        </p:nvSpPr>
        <p:spPr>
          <a:xfrm>
            <a:off x="1861456" y="0"/>
            <a:ext cx="10330500" cy="996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46"/>
          <p:cNvSpPr txBox="1"/>
          <p:nvPr/>
        </p:nvSpPr>
        <p:spPr>
          <a:xfrm>
            <a:off x="85459" y="1495206"/>
            <a:ext cx="15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37" name="Google Shape;537;p46"/>
          <p:cNvSpPr txBox="1"/>
          <p:nvPr/>
        </p:nvSpPr>
        <p:spPr>
          <a:xfrm>
            <a:off x="80487" y="6209861"/>
            <a:ext cx="16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38" name="Google Shape;538;p46"/>
          <p:cNvSpPr/>
          <p:nvPr/>
        </p:nvSpPr>
        <p:spPr>
          <a:xfrm>
            <a:off x="1780970" y="0"/>
            <a:ext cx="79500"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46"/>
          <p:cNvSpPr/>
          <p:nvPr/>
        </p:nvSpPr>
        <p:spPr>
          <a:xfrm rot="-5400000">
            <a:off x="7003444" y="-4151060"/>
            <a:ext cx="45600" cy="103314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0" name="Google Shape;540;p46"/>
          <p:cNvPicPr preferRelativeResize="0"/>
          <p:nvPr/>
        </p:nvPicPr>
        <p:blipFill rotWithShape="1">
          <a:blip r:embed="rId7">
            <a:alphaModFix/>
          </a:blip>
          <a:srcRect/>
          <a:stretch/>
        </p:blipFill>
        <p:spPr>
          <a:xfrm>
            <a:off x="204299" y="2936972"/>
            <a:ext cx="1399500" cy="1399500"/>
          </a:xfrm>
          <a:prstGeom prst="ellipse">
            <a:avLst/>
          </a:prstGeom>
          <a:noFill/>
          <a:ln>
            <a:noFill/>
          </a:ln>
        </p:spPr>
      </p:pic>
      <p:sp>
        <p:nvSpPr>
          <p:cNvPr id="24" name="Text Box 2">
            <a:extLst>
              <a:ext uri="{FF2B5EF4-FFF2-40B4-BE49-F238E27FC236}">
                <a16:creationId xmlns:a16="http://schemas.microsoft.com/office/drawing/2014/main" id="{2672BD05-2A71-4144-982B-BBFCA2365748}"/>
              </a:ext>
            </a:extLst>
          </p:cNvPr>
          <p:cNvSpPr txBox="1">
            <a:spLocks noChangeArrowheads="1"/>
          </p:cNvSpPr>
          <p:nvPr/>
        </p:nvSpPr>
        <p:spPr bwMode="auto">
          <a:xfrm>
            <a:off x="2037641" y="1210236"/>
            <a:ext cx="10003644" cy="5324258"/>
          </a:xfrm>
          <a:prstGeom prst="rect">
            <a:avLst/>
          </a:prstGeom>
          <a:solidFill>
            <a:srgbClr val="FFFFFF"/>
          </a:solidFill>
          <a:ln w="15875">
            <a:solidFill>
              <a:sysClr val="windowText" lastClr="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2000" b="1" u="sng" dirty="0">
                <a:latin typeface="Bahnschrift" panose="020B0502040204020203" pitchFamily="34" charset="0"/>
                <a:ea typeface="Calibri" panose="020F0502020204030204" pitchFamily="34" charset="0"/>
                <a:cs typeface="Calibri" panose="020F0502020204030204" pitchFamily="34" charset="0"/>
              </a:rPr>
              <a:t>AMENDMENTS TO THE STRATEGIC PLAN 2025-2030</a:t>
            </a:r>
            <a:endParaRPr lang="en-US" sz="2000" dirty="0">
              <a:effectLst/>
              <a:latin typeface="Bahnschrift" panose="020B05020402040202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Bahnschrift" panose="020B0502040204020203" pitchFamily="34" charset="0"/>
                <a:ea typeface="Calibri" panose="020F0502020204030204" pitchFamily="34" charset="0"/>
                <a:cs typeface="Calibri" panose="020F0502020204030204" pitchFamily="34" charset="0"/>
              </a:rPr>
              <a:t>That </a:t>
            </a:r>
            <a:r>
              <a:rPr lang="en-US" sz="1800" b="1" dirty="0">
                <a:solidFill>
                  <a:srgbClr val="FF0000"/>
                </a:solidFill>
                <a:effectLst/>
                <a:latin typeface="Bahnschrift" panose="020B0502040204020203" pitchFamily="34" charset="0"/>
                <a:ea typeface="Calibri" panose="020F0502020204030204" pitchFamily="34" charset="0"/>
                <a:cs typeface="Calibri" panose="020F0502020204030204" pitchFamily="34" charset="0"/>
              </a:rPr>
              <a:t>numbers are inserted for each KPI because currently they are not numbered </a:t>
            </a:r>
            <a:r>
              <a:rPr lang="en-US" sz="1800" b="1" dirty="0">
                <a:effectLst/>
                <a:latin typeface="Bahnschrift" panose="020B0502040204020203" pitchFamily="34" charset="0"/>
                <a:ea typeface="Calibri" panose="020F0502020204030204" pitchFamily="34" charset="0"/>
                <a:cs typeface="Calibri" panose="020F0502020204030204" pitchFamily="34" charset="0"/>
              </a:rPr>
              <a:t>(there are 26 in total); </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Bahnschrift" panose="020B0502040204020203" pitchFamily="34" charset="0"/>
                <a:ea typeface="Calibri" panose="020F0502020204030204" pitchFamily="34" charset="0"/>
                <a:cs typeface="Calibri" panose="020F0502020204030204" pitchFamily="34" charset="0"/>
              </a:rPr>
              <a:t>That </a:t>
            </a:r>
            <a:r>
              <a:rPr lang="en-US" sz="1800" b="1" dirty="0">
                <a:solidFill>
                  <a:srgbClr val="FF0000"/>
                </a:solidFill>
                <a:effectLst/>
                <a:latin typeface="Bahnschrift" panose="020B0502040204020203" pitchFamily="34" charset="0"/>
                <a:ea typeface="Calibri" panose="020F0502020204030204" pitchFamily="34" charset="0"/>
                <a:cs typeface="Calibri" panose="020F0502020204030204" pitchFamily="34" charset="0"/>
              </a:rPr>
              <a:t>KPI 1 is revised to read “</a:t>
            </a:r>
            <a:r>
              <a:rPr lang="en-US" sz="1800" b="1" dirty="0">
                <a:solidFill>
                  <a:schemeClr val="tx1"/>
                </a:solidFill>
                <a:effectLst/>
                <a:latin typeface="Bahnschrift" panose="020B0502040204020203" pitchFamily="34" charset="0"/>
                <a:ea typeface="Calibri" panose="020F0502020204030204" pitchFamily="34" charset="0"/>
                <a:cs typeface="Calibri" panose="020F0502020204030204" pitchFamily="34" charset="0"/>
              </a:rPr>
              <a:t>percentage of time to degree completion for</a:t>
            </a:r>
            <a:r>
              <a:rPr lang="en-US" sz="1800" b="1" dirty="0">
                <a:solidFill>
                  <a:srgbClr val="FF0000"/>
                </a:solidFill>
                <a:effectLst/>
                <a:latin typeface="Bahnschrift" panose="020B0502040204020203" pitchFamily="34" charset="0"/>
                <a:ea typeface="Calibri" panose="020F0502020204030204" pitchFamily="34" charset="0"/>
                <a:cs typeface="Calibri" panose="020F0502020204030204" pitchFamily="34" charset="0"/>
              </a:rPr>
              <a:t> first-time,</a:t>
            </a:r>
            <a:r>
              <a:rPr lang="en-US" sz="1800" b="1" dirty="0">
                <a:effectLst/>
                <a:latin typeface="Bahnschrift" panose="020B0502040204020203" pitchFamily="34" charset="0"/>
                <a:ea typeface="Calibri" panose="020F0502020204030204" pitchFamily="34" charset="0"/>
                <a:cs typeface="Calibri" panose="020F0502020204030204" pitchFamily="34" charset="0"/>
              </a:rPr>
              <a:t> </a:t>
            </a:r>
            <a:r>
              <a:rPr lang="en-US" sz="1800" b="1" dirty="0">
                <a:solidFill>
                  <a:schemeClr val="tx1"/>
                </a:solidFill>
                <a:effectLst/>
                <a:latin typeface="Bahnschrift" panose="020B0502040204020203" pitchFamily="34" charset="0"/>
                <a:ea typeface="Calibri" panose="020F0502020204030204" pitchFamily="34" charset="0"/>
                <a:cs typeface="Calibri" panose="020F0502020204030204" pitchFamily="34" charset="0"/>
              </a:rPr>
              <a:t>full-time enrollments</a:t>
            </a:r>
            <a:r>
              <a:rPr lang="en-US" sz="1800" b="1" dirty="0">
                <a:effectLst/>
                <a:latin typeface="Bahnschrift" panose="020B0502040204020203" pitchFamily="34" charset="0"/>
                <a:ea typeface="Calibri" panose="020F0502020204030204" pitchFamily="34" charset="0"/>
                <a:cs typeface="Calibri" panose="020F0502020204030204" pitchFamily="34" charset="0"/>
              </a:rPr>
              <a:t>”</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Bahnschrift" panose="020B0502040204020203" pitchFamily="34" charset="0"/>
                <a:ea typeface="Calibri" panose="020F0502020204030204" pitchFamily="34" charset="0"/>
                <a:cs typeface="Calibri" panose="020F0502020204030204" pitchFamily="34" charset="0"/>
              </a:rPr>
              <a:t>That the following language is Inserted at the top of the section labelled “STRATEGIC PLAN 2025-2030: KEY PERFORMANCE INDICATORS &amp; ISS”.</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628650" marR="0" indent="-228600">
              <a:lnSpc>
                <a:spcPct val="107000"/>
              </a:lnSpc>
              <a:spcBef>
                <a:spcPts val="0"/>
              </a:spcBef>
              <a:spcAft>
                <a:spcPts val="0"/>
              </a:spcAft>
            </a:pPr>
            <a:r>
              <a:rPr lang="en-US" sz="1800" b="1" dirty="0">
                <a:solidFill>
                  <a:srgbClr val="FF0000"/>
                </a:solidFill>
                <a:effectLst/>
                <a:latin typeface="Bahnschrift" panose="020B0502040204020203" pitchFamily="34" charset="0"/>
                <a:ea typeface="Calibri" panose="020F0502020204030204" pitchFamily="34" charset="0"/>
                <a:cs typeface="Calibri" panose="020F0502020204030204" pitchFamily="34" charset="0"/>
              </a:rPr>
              <a:t>KPIs = Key Performance Indicators: COM-FSM’s quantifiable measures used to evaluate the college’s success in achieving the strategic goals listed in this strategic plan.</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628650" marR="0" indent="-228600">
              <a:lnSpc>
                <a:spcPct val="107000"/>
              </a:lnSpc>
              <a:spcBef>
                <a:spcPts val="0"/>
              </a:spcBef>
              <a:spcAft>
                <a:spcPts val="0"/>
              </a:spcAft>
            </a:pPr>
            <a:r>
              <a:rPr lang="en-US" sz="1800" b="1" dirty="0">
                <a:solidFill>
                  <a:srgbClr val="FF0000"/>
                </a:solidFill>
                <a:effectLst/>
                <a:latin typeface="Bahnschrift" panose="020B0502040204020203" pitchFamily="34" charset="0"/>
                <a:ea typeface="Calibri" panose="020F0502020204030204" pitchFamily="34" charset="0"/>
                <a:cs typeface="Calibri" panose="020F0502020204030204" pitchFamily="34" charset="0"/>
              </a:rPr>
              <a:t>ISSs = Institutional Set Standards: are mandatory accreditation requirements.</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628650" marR="0" indent="-228600">
              <a:lnSpc>
                <a:spcPct val="107000"/>
              </a:lnSpc>
              <a:spcBef>
                <a:spcPts val="0"/>
              </a:spcBef>
              <a:spcAft>
                <a:spcPts val="0"/>
              </a:spcAft>
            </a:pPr>
            <a:r>
              <a:rPr lang="en-US" sz="1800" b="1" dirty="0">
                <a:solidFill>
                  <a:srgbClr val="FF0000"/>
                </a:solidFill>
                <a:effectLst/>
                <a:latin typeface="Bahnschrift" panose="020B0502040204020203" pitchFamily="34" charset="0"/>
                <a:ea typeface="Calibri" panose="020F0502020204030204" pitchFamily="34" charset="0"/>
                <a:cs typeface="Calibri" panose="020F0502020204030204" pitchFamily="34" charset="0"/>
              </a:rPr>
              <a:t>Where there are both KPIs and ISSs showing in the same section, the results will be recorded as the same. The KPI is the chosen college term for measuring its achievements while the ISS is the required ACCJC measure. </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457200" marR="0" indent="-228600">
              <a:lnSpc>
                <a:spcPct val="107000"/>
              </a:lnSpc>
              <a:spcBef>
                <a:spcPts val="0"/>
              </a:spcBef>
              <a:spcAft>
                <a:spcPts val="0"/>
              </a:spcAft>
            </a:pPr>
            <a:r>
              <a:rPr lang="en-US" sz="1800" b="1" dirty="0">
                <a:effectLst/>
                <a:latin typeface="Bahnschrift" panose="020B0502040204020203" pitchFamily="34" charset="0"/>
                <a:ea typeface="Calibri" panose="020F0502020204030204" pitchFamily="34" charset="0"/>
                <a:cs typeface="Calibri" panose="020F0502020204030204" pitchFamily="34" charset="0"/>
              </a:rPr>
              <a:t>That the following KPIs/ISSs are revised to read:</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914400" marR="0" indent="-228600">
              <a:lnSpc>
                <a:spcPct val="107000"/>
              </a:lnSpc>
              <a:spcBef>
                <a:spcPts val="0"/>
              </a:spcBef>
              <a:spcAft>
                <a:spcPts val="0"/>
              </a:spcAft>
            </a:pPr>
            <a:r>
              <a:rPr lang="en-US" sz="1800" b="1" dirty="0">
                <a:effectLst/>
                <a:latin typeface="Bahnschrift" panose="020B0502040204020203" pitchFamily="34" charset="0"/>
                <a:ea typeface="Calibri" panose="020F0502020204030204" pitchFamily="34" charset="0"/>
                <a:cs typeface="Calibri" panose="020F0502020204030204" pitchFamily="34" charset="0"/>
              </a:rPr>
              <a:t>RESILIENCE: ISS 6/KPI: </a:t>
            </a:r>
            <a:r>
              <a:rPr lang="en-US" sz="1800" b="1" dirty="0">
                <a:solidFill>
                  <a:srgbClr val="FF0000"/>
                </a:solidFill>
                <a:effectLst/>
                <a:latin typeface="Bahnschrift" panose="020B0502040204020203" pitchFamily="34" charset="0"/>
                <a:ea typeface="Calibri" panose="020F0502020204030204" pitchFamily="34" charset="0"/>
                <a:cs typeface="Calibri" panose="020F0502020204030204" pitchFamily="34" charset="0"/>
              </a:rPr>
              <a:t>graduation rate of first-time, full-time students at 100%</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914400" marR="0" indent="-228600">
              <a:lnSpc>
                <a:spcPct val="107000"/>
              </a:lnSpc>
              <a:spcBef>
                <a:spcPts val="0"/>
              </a:spcBef>
              <a:spcAft>
                <a:spcPts val="0"/>
              </a:spcAft>
            </a:pPr>
            <a:r>
              <a:rPr lang="en-US" sz="1800" b="1" dirty="0">
                <a:effectLst/>
                <a:latin typeface="Bahnschrift" panose="020B0502040204020203" pitchFamily="34" charset="0"/>
                <a:ea typeface="Calibri" panose="020F0502020204030204" pitchFamily="34" charset="0"/>
                <a:cs typeface="Calibri" panose="020F0502020204030204" pitchFamily="34" charset="0"/>
              </a:rPr>
              <a:t>ISS 7/KPI: </a:t>
            </a:r>
            <a:r>
              <a:rPr lang="en-US" sz="1800" b="1" dirty="0">
                <a:solidFill>
                  <a:srgbClr val="FF0000"/>
                </a:solidFill>
                <a:effectLst/>
                <a:latin typeface="Bahnschrift" panose="020B0502040204020203" pitchFamily="34" charset="0"/>
                <a:ea typeface="Calibri" panose="020F0502020204030204" pitchFamily="34" charset="0"/>
                <a:cs typeface="Calibri" panose="020F0502020204030204" pitchFamily="34" charset="0"/>
              </a:rPr>
              <a:t>graduation rate of first-time, full-time students at 150%</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914400" marR="0" indent="-228600">
              <a:lnSpc>
                <a:spcPct val="107000"/>
              </a:lnSpc>
              <a:spcBef>
                <a:spcPts val="0"/>
              </a:spcBef>
              <a:spcAft>
                <a:spcPts val="0"/>
              </a:spcAft>
            </a:pPr>
            <a:r>
              <a:rPr lang="en-US" sz="1800" b="1" dirty="0">
                <a:effectLst/>
                <a:latin typeface="Bahnschrift" panose="020B0502040204020203" pitchFamily="34" charset="0"/>
                <a:ea typeface="Calibri" panose="020F0502020204030204" pitchFamily="34" charset="0"/>
                <a:cs typeface="Calibri" panose="020F0502020204030204" pitchFamily="34" charset="0"/>
              </a:rPr>
              <a:t>ISS 8/KPI: </a:t>
            </a:r>
            <a:r>
              <a:rPr lang="en-US" sz="1800" b="1" dirty="0">
                <a:solidFill>
                  <a:srgbClr val="FF0000"/>
                </a:solidFill>
                <a:effectLst/>
                <a:latin typeface="Bahnschrift" panose="020B0502040204020203" pitchFamily="34" charset="0"/>
                <a:ea typeface="Calibri" panose="020F0502020204030204" pitchFamily="34" charset="0"/>
                <a:cs typeface="Calibri" panose="020F0502020204030204" pitchFamily="34" charset="0"/>
              </a:rPr>
              <a:t>graduation rate of first-time, full-time students at 200%</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628650" marR="0">
              <a:lnSpc>
                <a:spcPct val="107000"/>
              </a:lnSpc>
              <a:spcBef>
                <a:spcPts val="0"/>
              </a:spcBef>
              <a:spcAft>
                <a:spcPts val="800"/>
              </a:spcAft>
            </a:pPr>
            <a:r>
              <a:rPr lang="en-US" sz="1800" dirty="0">
                <a:effectLst/>
                <a:latin typeface="Bahnschrift" panose="020B0502040204020203" pitchFamily="34" charset="0"/>
                <a:ea typeface="Calibri" panose="020F0502020204030204" pitchFamily="34" charset="0"/>
                <a:cs typeface="Calibri" panose="020F0502020204030204" pitchFamily="34" charset="0"/>
              </a:rPr>
              <a:t> </a:t>
            </a:r>
            <a:endParaRPr lang="en-US" sz="1800" dirty="0">
              <a:effectLst/>
              <a:latin typeface="Bahnschrift"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5" name="Google Shape;339;p10">
            <a:extLst>
              <a:ext uri="{FF2B5EF4-FFF2-40B4-BE49-F238E27FC236}">
                <a16:creationId xmlns:a16="http://schemas.microsoft.com/office/drawing/2014/main" id="{3C92D27C-E8E3-47C7-A909-AFBC8CF67392}"/>
              </a:ext>
            </a:extLst>
          </p:cNvPr>
          <p:cNvSpPr txBox="1"/>
          <p:nvPr/>
        </p:nvSpPr>
        <p:spPr>
          <a:xfrm>
            <a:off x="1910403" y="278684"/>
            <a:ext cx="10130882"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SUBMISSION TO THE BOARD OF REGENTS FOR APPROVAL </a:t>
            </a:r>
            <a:endParaRPr sz="2400" b="0" i="0" u="none" strike="noStrike" cap="none" dirty="0">
              <a:solidFill>
                <a:schemeClr val="lt1"/>
              </a:solidFill>
              <a:latin typeface="Arial Black"/>
              <a:ea typeface="Arial Black"/>
              <a:cs typeface="Arial Black"/>
              <a:sym typeface="Arial Black"/>
            </a:endParaRPr>
          </a:p>
        </p:txBody>
      </p:sp>
    </p:spTree>
    <p:extLst>
      <p:ext uri="{BB962C8B-B14F-4D97-AF65-F5344CB8AC3E}">
        <p14:creationId xmlns:p14="http://schemas.microsoft.com/office/powerpoint/2010/main" val="236468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
                                        <p:tgtEl>
                                          <p:spTgt spid="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107" name="Google Shape;107;p3"/>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108" name="Google Shape;108;p3"/>
          <p:cNvPicPr preferRelativeResize="0">
            <a:picLocks noGrp="1"/>
          </p:cNvPicPr>
          <p:nvPr>
            <p:ph type="body" idx="1"/>
          </p:nvPr>
        </p:nvPicPr>
        <p:blipFill rotWithShape="1">
          <a:blip r:embed="rId5">
            <a:alphaModFix/>
          </a:blip>
          <a:srcRect/>
          <a:stretch/>
        </p:blipFill>
        <p:spPr>
          <a:xfrm>
            <a:off x="1843977" y="908930"/>
            <a:ext cx="10364590" cy="5907675"/>
          </a:xfrm>
          <a:prstGeom prst="rect">
            <a:avLst/>
          </a:prstGeom>
          <a:noFill/>
          <a:ln>
            <a:noFill/>
          </a:ln>
        </p:spPr>
      </p:pic>
      <p:pic>
        <p:nvPicPr>
          <p:cNvPr id="109" name="Google Shape;109;p3"/>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110" name="Google Shape;110;p3"/>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3"/>
          <p:cNvSpPr txBox="1"/>
          <p:nvPr/>
        </p:nvSpPr>
        <p:spPr>
          <a:xfrm>
            <a:off x="3722913" y="41395"/>
            <a:ext cx="6054545"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0" i="0" u="none" strike="noStrike" cap="none">
                <a:solidFill>
                  <a:schemeClr val="lt1"/>
                </a:solidFill>
                <a:latin typeface="Times New Roman"/>
                <a:ea typeface="Times New Roman"/>
                <a:cs typeface="Times New Roman"/>
                <a:sym typeface="Times New Roman"/>
              </a:rPr>
              <a:t>Office of the President</a:t>
            </a:r>
            <a:endParaRPr sz="1400" b="0" i="0" u="none" strike="noStrike" cap="none">
              <a:solidFill>
                <a:srgbClr val="000000"/>
              </a:solidFill>
              <a:latin typeface="Arial"/>
              <a:ea typeface="Arial"/>
              <a:cs typeface="Arial"/>
              <a:sym typeface="Arial"/>
            </a:endParaRPr>
          </a:p>
        </p:txBody>
      </p:sp>
      <p:sp>
        <p:nvSpPr>
          <p:cNvPr id="112" name="Google Shape;112;p3"/>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113" name="Google Shape;113;p3"/>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114" name="Google Shape;114;p3"/>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3"/>
          <p:cNvPicPr preferRelativeResize="0"/>
          <p:nvPr/>
        </p:nvPicPr>
        <p:blipFill rotWithShape="1">
          <a:blip r:embed="rId7">
            <a:alphaModFix/>
          </a:blip>
          <a:srcRect/>
          <a:stretch/>
        </p:blipFill>
        <p:spPr>
          <a:xfrm>
            <a:off x="204299" y="2936972"/>
            <a:ext cx="1399541" cy="1399541"/>
          </a:xfrm>
          <a:prstGeom prst="ellipse">
            <a:avLst/>
          </a:prstGeom>
          <a:noFill/>
          <a:ln>
            <a:noFill/>
          </a:ln>
        </p:spPr>
      </p:pic>
      <p:grpSp>
        <p:nvGrpSpPr>
          <p:cNvPr id="117" name="Google Shape;117;p3"/>
          <p:cNvGrpSpPr/>
          <p:nvPr/>
        </p:nvGrpSpPr>
        <p:grpSpPr>
          <a:xfrm>
            <a:off x="7819114" y="1746027"/>
            <a:ext cx="4168587" cy="4403386"/>
            <a:chOff x="-50802" y="-25402"/>
            <a:chExt cx="12143891" cy="12138171"/>
          </a:xfrm>
        </p:grpSpPr>
        <p:grpSp>
          <p:nvGrpSpPr>
            <p:cNvPr id="118" name="Google Shape;118;p3"/>
            <p:cNvGrpSpPr/>
            <p:nvPr/>
          </p:nvGrpSpPr>
          <p:grpSpPr>
            <a:xfrm>
              <a:off x="-50802" y="-25402"/>
              <a:ext cx="4411509" cy="7094463"/>
              <a:chOff x="-1" y="-1"/>
              <a:chExt cx="4411507" cy="7094461"/>
            </a:xfrm>
          </p:grpSpPr>
          <p:pic>
            <p:nvPicPr>
              <p:cNvPr id="119" name="Google Shape;119;p3" descr="Image"/>
              <p:cNvPicPr preferRelativeResize="0"/>
              <p:nvPr/>
            </p:nvPicPr>
            <p:blipFill rotWithShape="1">
              <a:blip r:embed="rId8">
                <a:alphaModFix/>
              </a:blip>
              <a:srcRect l="4902" r="4898" b="2969"/>
              <a:stretch/>
            </p:blipFill>
            <p:spPr>
              <a:xfrm>
                <a:off x="50800" y="25400"/>
                <a:ext cx="4309906" cy="6967460"/>
              </a:xfrm>
              <a:prstGeom prst="rect">
                <a:avLst/>
              </a:prstGeom>
              <a:noFill/>
              <a:ln>
                <a:noFill/>
              </a:ln>
            </p:spPr>
          </p:pic>
          <p:pic>
            <p:nvPicPr>
              <p:cNvPr id="120" name="Google Shape;120;p3" descr="Image"/>
              <p:cNvPicPr preferRelativeResize="0"/>
              <p:nvPr/>
            </p:nvPicPr>
            <p:blipFill rotWithShape="1">
              <a:blip r:embed="rId9">
                <a:alphaModFix/>
              </a:blip>
              <a:srcRect/>
              <a:stretch/>
            </p:blipFill>
            <p:spPr>
              <a:xfrm>
                <a:off x="-1" y="-1"/>
                <a:ext cx="4411507" cy="7094461"/>
              </a:xfrm>
              <a:prstGeom prst="rect">
                <a:avLst/>
              </a:prstGeom>
              <a:noFill/>
              <a:ln>
                <a:noFill/>
              </a:ln>
            </p:spPr>
          </p:pic>
        </p:grpSp>
        <p:grpSp>
          <p:nvGrpSpPr>
            <p:cNvPr id="121" name="Google Shape;121;p3"/>
            <p:cNvGrpSpPr/>
            <p:nvPr/>
          </p:nvGrpSpPr>
          <p:grpSpPr>
            <a:xfrm>
              <a:off x="4427971" y="31095"/>
              <a:ext cx="7650681" cy="4859920"/>
              <a:chOff x="0" y="0"/>
              <a:chExt cx="7650680" cy="4859919"/>
            </a:xfrm>
          </p:grpSpPr>
          <p:pic>
            <p:nvPicPr>
              <p:cNvPr id="122" name="Google Shape;122;p3" descr="Image"/>
              <p:cNvPicPr preferRelativeResize="0"/>
              <p:nvPr/>
            </p:nvPicPr>
            <p:blipFill rotWithShape="1">
              <a:blip r:embed="rId10">
                <a:alphaModFix/>
              </a:blip>
              <a:srcRect/>
              <a:stretch/>
            </p:blipFill>
            <p:spPr>
              <a:xfrm>
                <a:off x="50800" y="25400"/>
                <a:ext cx="7549080" cy="4732919"/>
              </a:xfrm>
              <a:prstGeom prst="rect">
                <a:avLst/>
              </a:prstGeom>
              <a:noFill/>
              <a:ln>
                <a:noFill/>
              </a:ln>
            </p:spPr>
          </p:pic>
          <p:pic>
            <p:nvPicPr>
              <p:cNvPr id="123" name="Google Shape;123;p3" descr="Image"/>
              <p:cNvPicPr preferRelativeResize="0"/>
              <p:nvPr/>
            </p:nvPicPr>
            <p:blipFill rotWithShape="1">
              <a:blip r:embed="rId11">
                <a:alphaModFix/>
              </a:blip>
              <a:srcRect/>
              <a:stretch/>
            </p:blipFill>
            <p:spPr>
              <a:xfrm>
                <a:off x="0" y="0"/>
                <a:ext cx="7650680" cy="4859919"/>
              </a:xfrm>
              <a:prstGeom prst="rect">
                <a:avLst/>
              </a:prstGeom>
              <a:noFill/>
              <a:ln>
                <a:noFill/>
              </a:ln>
            </p:spPr>
          </p:pic>
        </p:grpSp>
        <p:grpSp>
          <p:nvGrpSpPr>
            <p:cNvPr id="124" name="Google Shape;124;p3"/>
            <p:cNvGrpSpPr/>
            <p:nvPr/>
          </p:nvGrpSpPr>
          <p:grpSpPr>
            <a:xfrm>
              <a:off x="8113580" y="4877229"/>
              <a:ext cx="3947759" cy="2123418"/>
              <a:chOff x="0" y="0"/>
              <a:chExt cx="3947758" cy="2123417"/>
            </a:xfrm>
          </p:grpSpPr>
          <p:pic>
            <p:nvPicPr>
              <p:cNvPr id="125" name="Google Shape;125;p3" descr="Image"/>
              <p:cNvPicPr preferRelativeResize="0"/>
              <p:nvPr/>
            </p:nvPicPr>
            <p:blipFill rotWithShape="1">
              <a:blip r:embed="rId12">
                <a:alphaModFix/>
              </a:blip>
              <a:srcRect/>
              <a:stretch/>
            </p:blipFill>
            <p:spPr>
              <a:xfrm>
                <a:off x="50800" y="25400"/>
                <a:ext cx="3846158" cy="1996417"/>
              </a:xfrm>
              <a:prstGeom prst="rect">
                <a:avLst/>
              </a:prstGeom>
              <a:noFill/>
              <a:ln>
                <a:noFill/>
              </a:ln>
            </p:spPr>
          </p:pic>
          <p:pic>
            <p:nvPicPr>
              <p:cNvPr id="126" name="Google Shape;126;p3" descr="Image"/>
              <p:cNvPicPr preferRelativeResize="0"/>
              <p:nvPr/>
            </p:nvPicPr>
            <p:blipFill rotWithShape="1">
              <a:blip r:embed="rId13">
                <a:alphaModFix/>
              </a:blip>
              <a:srcRect/>
              <a:stretch/>
            </p:blipFill>
            <p:spPr>
              <a:xfrm>
                <a:off x="0" y="0"/>
                <a:ext cx="3947758" cy="2123417"/>
              </a:xfrm>
              <a:prstGeom prst="rect">
                <a:avLst/>
              </a:prstGeom>
              <a:noFill/>
              <a:ln>
                <a:noFill/>
              </a:ln>
            </p:spPr>
          </p:pic>
        </p:grpSp>
        <p:grpSp>
          <p:nvGrpSpPr>
            <p:cNvPr id="127" name="Google Shape;127;p3"/>
            <p:cNvGrpSpPr/>
            <p:nvPr/>
          </p:nvGrpSpPr>
          <p:grpSpPr>
            <a:xfrm>
              <a:off x="4401335" y="4874733"/>
              <a:ext cx="3701090" cy="2117447"/>
              <a:chOff x="0" y="0"/>
              <a:chExt cx="3701089" cy="2117446"/>
            </a:xfrm>
          </p:grpSpPr>
          <p:pic>
            <p:nvPicPr>
              <p:cNvPr id="128" name="Google Shape;128;p3" descr="Image"/>
              <p:cNvPicPr preferRelativeResize="0"/>
              <p:nvPr/>
            </p:nvPicPr>
            <p:blipFill rotWithShape="1">
              <a:blip r:embed="rId14">
                <a:alphaModFix/>
              </a:blip>
              <a:srcRect/>
              <a:stretch/>
            </p:blipFill>
            <p:spPr>
              <a:xfrm>
                <a:off x="50800" y="25400"/>
                <a:ext cx="3599489" cy="1990446"/>
              </a:xfrm>
              <a:prstGeom prst="rect">
                <a:avLst/>
              </a:prstGeom>
              <a:noFill/>
              <a:ln>
                <a:noFill/>
              </a:ln>
            </p:spPr>
          </p:pic>
          <p:pic>
            <p:nvPicPr>
              <p:cNvPr id="129" name="Google Shape;129;p3" descr="Image"/>
              <p:cNvPicPr preferRelativeResize="0"/>
              <p:nvPr/>
            </p:nvPicPr>
            <p:blipFill rotWithShape="1">
              <a:blip r:embed="rId15">
                <a:alphaModFix/>
              </a:blip>
              <a:srcRect/>
              <a:stretch/>
            </p:blipFill>
            <p:spPr>
              <a:xfrm>
                <a:off x="0" y="0"/>
                <a:ext cx="3701089" cy="2117446"/>
              </a:xfrm>
              <a:prstGeom prst="rect">
                <a:avLst/>
              </a:prstGeom>
              <a:noFill/>
              <a:ln>
                <a:noFill/>
              </a:ln>
            </p:spPr>
          </p:pic>
        </p:grpSp>
        <p:grpSp>
          <p:nvGrpSpPr>
            <p:cNvPr id="130" name="Google Shape;130;p3"/>
            <p:cNvGrpSpPr/>
            <p:nvPr/>
          </p:nvGrpSpPr>
          <p:grpSpPr>
            <a:xfrm>
              <a:off x="8113580" y="6998079"/>
              <a:ext cx="3947759" cy="2413549"/>
              <a:chOff x="0" y="0"/>
              <a:chExt cx="3947758" cy="2413548"/>
            </a:xfrm>
          </p:grpSpPr>
          <p:pic>
            <p:nvPicPr>
              <p:cNvPr id="131" name="Google Shape;131;p3" descr="Image"/>
              <p:cNvPicPr preferRelativeResize="0"/>
              <p:nvPr/>
            </p:nvPicPr>
            <p:blipFill rotWithShape="1">
              <a:blip r:embed="rId16">
                <a:alphaModFix/>
              </a:blip>
              <a:srcRect/>
              <a:stretch/>
            </p:blipFill>
            <p:spPr>
              <a:xfrm>
                <a:off x="50800" y="25400"/>
                <a:ext cx="3846158" cy="2286548"/>
              </a:xfrm>
              <a:prstGeom prst="rect">
                <a:avLst/>
              </a:prstGeom>
              <a:noFill/>
              <a:ln>
                <a:noFill/>
              </a:ln>
            </p:spPr>
          </p:pic>
          <p:pic>
            <p:nvPicPr>
              <p:cNvPr id="132" name="Google Shape;132;p3" descr="Image"/>
              <p:cNvPicPr preferRelativeResize="0"/>
              <p:nvPr/>
            </p:nvPicPr>
            <p:blipFill rotWithShape="1">
              <a:blip r:embed="rId17">
                <a:alphaModFix/>
              </a:blip>
              <a:srcRect/>
              <a:stretch/>
            </p:blipFill>
            <p:spPr>
              <a:xfrm>
                <a:off x="0" y="0"/>
                <a:ext cx="3947758" cy="2413548"/>
              </a:xfrm>
              <a:prstGeom prst="rect">
                <a:avLst/>
              </a:prstGeom>
              <a:noFill/>
              <a:ln>
                <a:noFill/>
              </a:ln>
            </p:spPr>
          </p:pic>
        </p:grpSp>
        <p:grpSp>
          <p:nvGrpSpPr>
            <p:cNvPr id="133" name="Google Shape;133;p3"/>
            <p:cNvGrpSpPr/>
            <p:nvPr/>
          </p:nvGrpSpPr>
          <p:grpSpPr>
            <a:xfrm>
              <a:off x="4396374" y="6965611"/>
              <a:ext cx="3703081" cy="2487522"/>
              <a:chOff x="0" y="0"/>
              <a:chExt cx="3703080" cy="2487521"/>
            </a:xfrm>
          </p:grpSpPr>
          <p:pic>
            <p:nvPicPr>
              <p:cNvPr id="134" name="Google Shape;134;p3" descr="Image"/>
              <p:cNvPicPr preferRelativeResize="0"/>
              <p:nvPr/>
            </p:nvPicPr>
            <p:blipFill rotWithShape="1">
              <a:blip r:embed="rId18">
                <a:alphaModFix/>
              </a:blip>
              <a:srcRect/>
              <a:stretch/>
            </p:blipFill>
            <p:spPr>
              <a:xfrm>
                <a:off x="50800" y="25400"/>
                <a:ext cx="3601480" cy="2360521"/>
              </a:xfrm>
              <a:prstGeom prst="rect">
                <a:avLst/>
              </a:prstGeom>
              <a:noFill/>
              <a:ln>
                <a:noFill/>
              </a:ln>
            </p:spPr>
          </p:pic>
          <p:pic>
            <p:nvPicPr>
              <p:cNvPr id="135" name="Google Shape;135;p3" descr="Image"/>
              <p:cNvPicPr preferRelativeResize="0"/>
              <p:nvPr/>
            </p:nvPicPr>
            <p:blipFill rotWithShape="1">
              <a:blip r:embed="rId19">
                <a:alphaModFix/>
              </a:blip>
              <a:srcRect/>
              <a:stretch/>
            </p:blipFill>
            <p:spPr>
              <a:xfrm>
                <a:off x="0" y="0"/>
                <a:ext cx="3703080" cy="2487521"/>
              </a:xfrm>
              <a:prstGeom prst="rect">
                <a:avLst/>
              </a:prstGeom>
              <a:noFill/>
              <a:ln>
                <a:noFill/>
              </a:ln>
            </p:spPr>
          </p:pic>
        </p:grpSp>
        <p:grpSp>
          <p:nvGrpSpPr>
            <p:cNvPr id="136" name="Google Shape;136;p3"/>
            <p:cNvGrpSpPr/>
            <p:nvPr/>
          </p:nvGrpSpPr>
          <p:grpSpPr>
            <a:xfrm>
              <a:off x="8081830" y="9379329"/>
              <a:ext cx="4011259" cy="2733440"/>
              <a:chOff x="0" y="0"/>
              <a:chExt cx="4011258" cy="2733438"/>
            </a:xfrm>
          </p:grpSpPr>
          <p:pic>
            <p:nvPicPr>
              <p:cNvPr id="137" name="Google Shape;137;p3" descr="Image"/>
              <p:cNvPicPr preferRelativeResize="0"/>
              <p:nvPr/>
            </p:nvPicPr>
            <p:blipFill rotWithShape="1">
              <a:blip r:embed="rId20">
                <a:alphaModFix/>
              </a:blip>
              <a:srcRect/>
              <a:stretch/>
            </p:blipFill>
            <p:spPr>
              <a:xfrm>
                <a:off x="50800" y="25400"/>
                <a:ext cx="3909658" cy="2606438"/>
              </a:xfrm>
              <a:prstGeom prst="rect">
                <a:avLst/>
              </a:prstGeom>
              <a:noFill/>
              <a:ln>
                <a:noFill/>
              </a:ln>
            </p:spPr>
          </p:pic>
          <p:pic>
            <p:nvPicPr>
              <p:cNvPr id="138" name="Google Shape;138;p3" descr="Image"/>
              <p:cNvPicPr preferRelativeResize="0"/>
              <p:nvPr/>
            </p:nvPicPr>
            <p:blipFill rotWithShape="1">
              <a:blip r:embed="rId21">
                <a:alphaModFix/>
              </a:blip>
              <a:srcRect/>
              <a:stretch/>
            </p:blipFill>
            <p:spPr>
              <a:xfrm>
                <a:off x="0" y="0"/>
                <a:ext cx="4011258" cy="2733438"/>
              </a:xfrm>
              <a:prstGeom prst="rect">
                <a:avLst/>
              </a:prstGeom>
              <a:noFill/>
              <a:ln>
                <a:noFill/>
              </a:ln>
            </p:spPr>
          </p:pic>
        </p:grpSp>
        <p:grpSp>
          <p:nvGrpSpPr>
            <p:cNvPr id="139" name="Google Shape;139;p3"/>
            <p:cNvGrpSpPr/>
            <p:nvPr/>
          </p:nvGrpSpPr>
          <p:grpSpPr>
            <a:xfrm>
              <a:off x="4396374" y="9415901"/>
              <a:ext cx="3701090" cy="2685694"/>
              <a:chOff x="0" y="-1"/>
              <a:chExt cx="3701089" cy="2685692"/>
            </a:xfrm>
          </p:grpSpPr>
          <p:pic>
            <p:nvPicPr>
              <p:cNvPr id="140" name="Google Shape;140;p3" descr="Image"/>
              <p:cNvPicPr preferRelativeResize="0"/>
              <p:nvPr/>
            </p:nvPicPr>
            <p:blipFill rotWithShape="1">
              <a:blip r:embed="rId22">
                <a:alphaModFix/>
              </a:blip>
              <a:srcRect r="2501"/>
              <a:stretch/>
            </p:blipFill>
            <p:spPr>
              <a:xfrm>
                <a:off x="50800" y="25400"/>
                <a:ext cx="3599489" cy="2558691"/>
              </a:xfrm>
              <a:prstGeom prst="rect">
                <a:avLst/>
              </a:prstGeom>
              <a:noFill/>
              <a:ln>
                <a:noFill/>
              </a:ln>
            </p:spPr>
          </p:pic>
          <p:pic>
            <p:nvPicPr>
              <p:cNvPr id="141" name="Google Shape;141;p3" descr="Image"/>
              <p:cNvPicPr preferRelativeResize="0"/>
              <p:nvPr/>
            </p:nvPicPr>
            <p:blipFill rotWithShape="1">
              <a:blip r:embed="rId23">
                <a:alphaModFix/>
              </a:blip>
              <a:srcRect/>
              <a:stretch/>
            </p:blipFill>
            <p:spPr>
              <a:xfrm>
                <a:off x="0" y="-1"/>
                <a:ext cx="3701089" cy="2685692"/>
              </a:xfrm>
              <a:prstGeom prst="rect">
                <a:avLst/>
              </a:prstGeom>
              <a:noFill/>
              <a:ln>
                <a:noFill/>
              </a:ln>
            </p:spPr>
          </p:pic>
        </p:grpSp>
        <p:grpSp>
          <p:nvGrpSpPr>
            <p:cNvPr id="142" name="Google Shape;142;p3"/>
            <p:cNvGrpSpPr/>
            <p:nvPr/>
          </p:nvGrpSpPr>
          <p:grpSpPr>
            <a:xfrm>
              <a:off x="-48923" y="7036815"/>
              <a:ext cx="4411508" cy="2540549"/>
              <a:chOff x="0" y="0"/>
              <a:chExt cx="4411506" cy="2540548"/>
            </a:xfrm>
          </p:grpSpPr>
          <p:pic>
            <p:nvPicPr>
              <p:cNvPr id="143" name="Google Shape;143;p3" descr="Image"/>
              <p:cNvPicPr preferRelativeResize="0"/>
              <p:nvPr/>
            </p:nvPicPr>
            <p:blipFill rotWithShape="1">
              <a:blip r:embed="rId24">
                <a:alphaModFix/>
              </a:blip>
              <a:srcRect/>
              <a:stretch/>
            </p:blipFill>
            <p:spPr>
              <a:xfrm>
                <a:off x="50800" y="25400"/>
                <a:ext cx="4309906" cy="2413548"/>
              </a:xfrm>
              <a:prstGeom prst="rect">
                <a:avLst/>
              </a:prstGeom>
              <a:noFill/>
              <a:ln>
                <a:noFill/>
              </a:ln>
            </p:spPr>
          </p:pic>
          <p:pic>
            <p:nvPicPr>
              <p:cNvPr id="144" name="Google Shape;144;p3" descr="Image"/>
              <p:cNvPicPr preferRelativeResize="0"/>
              <p:nvPr/>
            </p:nvPicPr>
            <p:blipFill rotWithShape="1">
              <a:blip r:embed="rId25">
                <a:alphaModFix/>
              </a:blip>
              <a:srcRect/>
              <a:stretch/>
            </p:blipFill>
            <p:spPr>
              <a:xfrm>
                <a:off x="0" y="0"/>
                <a:ext cx="4411506" cy="2540548"/>
              </a:xfrm>
              <a:prstGeom prst="rect">
                <a:avLst/>
              </a:prstGeom>
              <a:noFill/>
              <a:ln>
                <a:noFill/>
              </a:ln>
            </p:spPr>
          </p:pic>
        </p:grpSp>
        <p:grpSp>
          <p:nvGrpSpPr>
            <p:cNvPr id="145" name="Google Shape;145;p3"/>
            <p:cNvGrpSpPr/>
            <p:nvPr/>
          </p:nvGrpSpPr>
          <p:grpSpPr>
            <a:xfrm>
              <a:off x="-48923" y="9569829"/>
              <a:ext cx="4411508" cy="2540549"/>
              <a:chOff x="0" y="0"/>
              <a:chExt cx="4411506" cy="2540548"/>
            </a:xfrm>
          </p:grpSpPr>
          <p:pic>
            <p:nvPicPr>
              <p:cNvPr id="146" name="Google Shape;146;p3" descr="Image"/>
              <p:cNvPicPr preferRelativeResize="0"/>
              <p:nvPr/>
            </p:nvPicPr>
            <p:blipFill rotWithShape="1">
              <a:blip r:embed="rId26">
                <a:alphaModFix/>
              </a:blip>
              <a:srcRect/>
              <a:stretch/>
            </p:blipFill>
            <p:spPr>
              <a:xfrm>
                <a:off x="50800" y="25400"/>
                <a:ext cx="4309906" cy="2413548"/>
              </a:xfrm>
              <a:prstGeom prst="rect">
                <a:avLst/>
              </a:prstGeom>
              <a:noFill/>
              <a:ln>
                <a:noFill/>
              </a:ln>
            </p:spPr>
          </p:pic>
          <p:pic>
            <p:nvPicPr>
              <p:cNvPr id="147" name="Google Shape;147;p3" descr="Image"/>
              <p:cNvPicPr preferRelativeResize="0"/>
              <p:nvPr/>
            </p:nvPicPr>
            <p:blipFill rotWithShape="1">
              <a:blip r:embed="rId25">
                <a:alphaModFix/>
              </a:blip>
              <a:srcRect/>
              <a:stretch/>
            </p:blipFill>
            <p:spPr>
              <a:xfrm>
                <a:off x="0" y="0"/>
                <a:ext cx="4411506" cy="2540548"/>
              </a:xfrm>
              <a:prstGeom prst="rect">
                <a:avLst/>
              </a:prstGeom>
              <a:noFill/>
              <a:ln>
                <a:noFill/>
              </a:ln>
            </p:spPr>
          </p:pic>
        </p:grpSp>
      </p:grpSp>
      <p:sp>
        <p:nvSpPr>
          <p:cNvPr id="148" name="Google Shape;148;p3"/>
          <p:cNvSpPr txBox="1"/>
          <p:nvPr/>
        </p:nvSpPr>
        <p:spPr>
          <a:xfrm>
            <a:off x="1905687" y="1061071"/>
            <a:ext cx="3593272" cy="53347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D5D5D5"/>
              </a:buClr>
              <a:buSzPts val="4600"/>
              <a:buFont typeface="Impact"/>
              <a:buNone/>
            </a:pPr>
            <a:r>
              <a:rPr lang="en-US" sz="2800" b="0" i="0" u="none" strike="noStrike" cap="none">
                <a:solidFill>
                  <a:srgbClr val="D5D5D5"/>
                </a:solidFill>
                <a:latin typeface="Impact"/>
                <a:ea typeface="Impact"/>
                <a:cs typeface="Impact"/>
                <a:sym typeface="Impact"/>
              </a:rPr>
              <a:t>EDUCATIONAL MISSION</a:t>
            </a:r>
            <a:endParaRPr sz="2800" b="0" i="0" u="none" strike="noStrike" cap="none">
              <a:solidFill>
                <a:schemeClr val="dk1"/>
              </a:solidFill>
              <a:latin typeface="Calibri"/>
              <a:ea typeface="Calibri"/>
              <a:cs typeface="Calibri"/>
              <a:sym typeface="Calibri"/>
            </a:endParaRPr>
          </a:p>
        </p:txBody>
      </p:sp>
      <p:sp>
        <p:nvSpPr>
          <p:cNvPr id="149" name="Google Shape;149;p3"/>
          <p:cNvSpPr txBox="1"/>
          <p:nvPr/>
        </p:nvSpPr>
        <p:spPr>
          <a:xfrm>
            <a:off x="1973079" y="1529221"/>
            <a:ext cx="5694129"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2300"/>
              <a:buFont typeface="Calibri"/>
              <a:buNone/>
            </a:pPr>
            <a:r>
              <a:rPr lang="en-US" sz="1600" b="1" i="0" u="none" strike="noStrike" cap="none" dirty="0">
                <a:solidFill>
                  <a:schemeClr val="accent4">
                    <a:lumMod val="40000"/>
                    <a:lumOff val="60000"/>
                  </a:schemeClr>
                </a:solidFill>
                <a:latin typeface="Calibri"/>
                <a:ea typeface="Calibri"/>
                <a:cs typeface="Calibri"/>
                <a:sym typeface="Calibri"/>
              </a:rPr>
              <a:t>The College of Micronesia-FSM is a learner-centered institution of higher education that is committed to the success of the Federated States of Micronesia by providing academic and career &amp; technical educational programs characterized by continuous improvement and best practices.</a:t>
            </a:r>
            <a:endParaRPr sz="1600" b="1" i="0" u="none" strike="noStrike" cap="none" dirty="0">
              <a:solidFill>
                <a:schemeClr val="accent4">
                  <a:lumMod val="40000"/>
                  <a:lumOff val="60000"/>
                </a:schemeClr>
              </a:solidFill>
              <a:latin typeface="Calibri"/>
              <a:ea typeface="Calibri"/>
              <a:cs typeface="Calibri"/>
              <a:sym typeface="Calibri"/>
            </a:endParaRPr>
          </a:p>
        </p:txBody>
      </p:sp>
      <p:sp>
        <p:nvSpPr>
          <p:cNvPr id="150" name="Google Shape;150;p3"/>
          <p:cNvSpPr/>
          <p:nvPr/>
        </p:nvSpPr>
        <p:spPr>
          <a:xfrm>
            <a:off x="1985451" y="3006345"/>
            <a:ext cx="331212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D5D5D5"/>
                </a:solidFill>
                <a:latin typeface="Impact"/>
                <a:ea typeface="Impact"/>
                <a:cs typeface="Impact"/>
                <a:sym typeface="Impact"/>
              </a:rPr>
              <a:t>INSTITUTIONAL VISION</a:t>
            </a:r>
            <a:endParaRPr sz="2800" b="0" i="0" u="none" strike="noStrike" cap="none">
              <a:solidFill>
                <a:schemeClr val="dk1"/>
              </a:solidFill>
              <a:latin typeface="Calibri"/>
              <a:ea typeface="Calibri"/>
              <a:cs typeface="Calibri"/>
              <a:sym typeface="Calibri"/>
            </a:endParaRPr>
          </a:p>
        </p:txBody>
      </p:sp>
      <p:sp>
        <p:nvSpPr>
          <p:cNvPr id="151" name="Google Shape;151;p3"/>
          <p:cNvSpPr txBox="1"/>
          <p:nvPr/>
        </p:nvSpPr>
        <p:spPr>
          <a:xfrm>
            <a:off x="2001508" y="3498584"/>
            <a:ext cx="5443117" cy="34881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2300"/>
              <a:buFont typeface="Calibri"/>
              <a:buNone/>
            </a:pPr>
            <a:r>
              <a:rPr lang="en-US" sz="1600" b="0" i="0" u="none" strike="noStrike" cap="none">
                <a:solidFill>
                  <a:srgbClr val="FFFFFF"/>
                </a:solidFill>
                <a:latin typeface="Calibri"/>
                <a:ea typeface="Calibri"/>
                <a:cs typeface="Calibri"/>
                <a:sym typeface="Calibri"/>
              </a:rPr>
              <a:t>We provide quality education today for a successful tomorrow.</a:t>
            </a:r>
            <a:endParaRPr sz="1600" b="0" i="0" u="none" strike="noStrike" cap="none">
              <a:solidFill>
                <a:schemeClr val="dk1"/>
              </a:solidFill>
              <a:latin typeface="Calibri"/>
              <a:ea typeface="Calibri"/>
              <a:cs typeface="Calibri"/>
              <a:sym typeface="Calibri"/>
            </a:endParaRPr>
          </a:p>
        </p:txBody>
      </p:sp>
      <p:sp>
        <p:nvSpPr>
          <p:cNvPr id="152" name="Google Shape;152;p3"/>
          <p:cNvSpPr txBox="1"/>
          <p:nvPr/>
        </p:nvSpPr>
        <p:spPr>
          <a:xfrm>
            <a:off x="1948644" y="4050474"/>
            <a:ext cx="5794517" cy="5334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D5D5D5"/>
              </a:buClr>
              <a:buSzPts val="4600"/>
              <a:buFont typeface="Impact"/>
              <a:buNone/>
            </a:pPr>
            <a:r>
              <a:rPr lang="en-US" sz="2800" b="0" i="0" u="none" strike="noStrike" cap="none">
                <a:solidFill>
                  <a:srgbClr val="D5D5D5"/>
                </a:solidFill>
                <a:latin typeface="Impact"/>
                <a:ea typeface="Impact"/>
                <a:cs typeface="Impact"/>
                <a:sym typeface="Impact"/>
              </a:rPr>
              <a:t>INSTITUTIONAL CORE VALUES</a:t>
            </a:r>
            <a:endParaRPr sz="2800" b="0" i="0" u="none" strike="noStrike" cap="none">
              <a:solidFill>
                <a:schemeClr val="dk1"/>
              </a:solidFill>
              <a:latin typeface="Calibri"/>
              <a:ea typeface="Calibri"/>
              <a:cs typeface="Calibri"/>
              <a:sym typeface="Calibri"/>
            </a:endParaRPr>
          </a:p>
        </p:txBody>
      </p:sp>
      <p:sp>
        <p:nvSpPr>
          <p:cNvPr id="153" name="Google Shape;153;p3"/>
          <p:cNvSpPr/>
          <p:nvPr/>
        </p:nvSpPr>
        <p:spPr>
          <a:xfrm>
            <a:off x="2176237" y="4542362"/>
            <a:ext cx="4123374" cy="1938952"/>
          </a:xfrm>
          <a:prstGeom prst="rect">
            <a:avLst/>
          </a:prstGeom>
          <a:noFill/>
          <a:ln>
            <a:noFill/>
          </a:ln>
        </p:spPr>
        <p:txBody>
          <a:bodyPr spcFirstLastPara="1" wrap="square" lIns="91425" tIns="45700" rIns="91425" bIns="45700" anchor="t" anchorCtr="0">
            <a:spAutoFit/>
          </a:bodyPr>
          <a:lstStyle/>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Commitment</a:t>
            </a:r>
            <a:endParaRPr sz="20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Excellence</a:t>
            </a:r>
            <a:endParaRPr sz="20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Learner-Centeredness</a:t>
            </a:r>
            <a:endParaRPr sz="20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Professionalism</a:t>
            </a:r>
            <a:endParaRPr sz="20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Teamwork</a:t>
            </a:r>
          </a:p>
          <a:p>
            <a:pPr marL="457200" marR="0" lvl="0" indent="-228600" algn="l" rtl="0">
              <a:lnSpc>
                <a:spcPct val="100000"/>
              </a:lnSpc>
              <a:spcBef>
                <a:spcPts val="0"/>
              </a:spcBef>
              <a:spcAft>
                <a:spcPts val="0"/>
              </a:spcAft>
              <a:buClr>
                <a:srgbClr val="000000"/>
              </a:buClr>
              <a:buSzPts val="2000"/>
              <a:buFont typeface="Arial"/>
              <a:buNone/>
            </a:pPr>
            <a:r>
              <a:rPr lang="en-US" sz="2000" dirty="0">
                <a:solidFill>
                  <a:srgbClr val="FFFFFF"/>
                </a:solidFill>
                <a:latin typeface="Calibri"/>
                <a:cs typeface="Calibri"/>
                <a:sym typeface="Calibri"/>
              </a:rPr>
              <a:t>Respect</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6"/>
          <p:cNvPicPr preferRelativeResize="0"/>
          <p:nvPr/>
        </p:nvPicPr>
        <p:blipFill rotWithShape="1">
          <a:blip r:embed="rId3">
            <a:alphaModFix/>
          </a:blip>
          <a:srcRect/>
          <a:stretch/>
        </p:blipFill>
        <p:spPr>
          <a:xfrm>
            <a:off x="-1" y="0"/>
            <a:ext cx="1861459" cy="6858001"/>
          </a:xfrm>
          <a:prstGeom prst="rect">
            <a:avLst/>
          </a:prstGeom>
          <a:noFill/>
          <a:ln>
            <a:noFill/>
          </a:ln>
        </p:spPr>
      </p:pic>
      <p:pic>
        <p:nvPicPr>
          <p:cNvPr id="532" name="Google Shape;532;p46"/>
          <p:cNvPicPr preferRelativeResize="0"/>
          <p:nvPr/>
        </p:nvPicPr>
        <p:blipFill rotWithShape="1">
          <a:blip r:embed="rId4">
            <a:alphaModFix/>
          </a:blip>
          <a:srcRect/>
          <a:stretch/>
        </p:blipFill>
        <p:spPr>
          <a:xfrm>
            <a:off x="130417" y="5155183"/>
            <a:ext cx="1600620" cy="1060102"/>
          </a:xfrm>
          <a:prstGeom prst="rect">
            <a:avLst/>
          </a:prstGeom>
          <a:noFill/>
          <a:ln>
            <a:noFill/>
          </a:ln>
        </p:spPr>
      </p:pic>
      <p:pic>
        <p:nvPicPr>
          <p:cNvPr id="533" name="Google Shape;533;p46"/>
          <p:cNvPicPr preferRelativeResize="0">
            <a:picLocks noGrp="1"/>
          </p:cNvPicPr>
          <p:nvPr>
            <p:ph type="body" idx="1"/>
          </p:nvPr>
        </p:nvPicPr>
        <p:blipFill rotWithShape="1">
          <a:blip r:embed="rId5">
            <a:alphaModFix/>
          </a:blip>
          <a:srcRect/>
          <a:stretch/>
        </p:blipFill>
        <p:spPr>
          <a:xfrm>
            <a:off x="1838183" y="950400"/>
            <a:ext cx="10364700" cy="5907600"/>
          </a:xfrm>
          <a:prstGeom prst="rect">
            <a:avLst/>
          </a:prstGeom>
          <a:noFill/>
          <a:ln>
            <a:noFill/>
          </a:ln>
        </p:spPr>
      </p:pic>
      <p:pic>
        <p:nvPicPr>
          <p:cNvPr id="534" name="Google Shape;534;p46"/>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535" name="Google Shape;535;p46"/>
          <p:cNvSpPr/>
          <p:nvPr/>
        </p:nvSpPr>
        <p:spPr>
          <a:xfrm>
            <a:off x="1861456" y="0"/>
            <a:ext cx="10330500" cy="996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46"/>
          <p:cNvSpPr txBox="1"/>
          <p:nvPr/>
        </p:nvSpPr>
        <p:spPr>
          <a:xfrm>
            <a:off x="85459" y="1495206"/>
            <a:ext cx="15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37" name="Google Shape;537;p46"/>
          <p:cNvSpPr txBox="1"/>
          <p:nvPr/>
        </p:nvSpPr>
        <p:spPr>
          <a:xfrm>
            <a:off x="80487" y="6209861"/>
            <a:ext cx="16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38" name="Google Shape;538;p46"/>
          <p:cNvSpPr/>
          <p:nvPr/>
        </p:nvSpPr>
        <p:spPr>
          <a:xfrm>
            <a:off x="1780970" y="0"/>
            <a:ext cx="79500"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46"/>
          <p:cNvSpPr/>
          <p:nvPr/>
        </p:nvSpPr>
        <p:spPr>
          <a:xfrm rot="-5400000">
            <a:off x="7003444" y="-4151060"/>
            <a:ext cx="45600" cy="103314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0" name="Google Shape;540;p46"/>
          <p:cNvPicPr preferRelativeResize="0"/>
          <p:nvPr/>
        </p:nvPicPr>
        <p:blipFill rotWithShape="1">
          <a:blip r:embed="rId7">
            <a:alphaModFix/>
          </a:blip>
          <a:srcRect/>
          <a:stretch/>
        </p:blipFill>
        <p:spPr>
          <a:xfrm>
            <a:off x="204299" y="2936972"/>
            <a:ext cx="1399500" cy="1399500"/>
          </a:xfrm>
          <a:prstGeom prst="ellipse">
            <a:avLst/>
          </a:prstGeom>
          <a:noFill/>
          <a:ln>
            <a:noFill/>
          </a:ln>
        </p:spPr>
      </p:pic>
      <p:sp>
        <p:nvSpPr>
          <p:cNvPr id="25" name="Google Shape;339;p10">
            <a:extLst>
              <a:ext uri="{FF2B5EF4-FFF2-40B4-BE49-F238E27FC236}">
                <a16:creationId xmlns:a16="http://schemas.microsoft.com/office/drawing/2014/main" id="{3C92D27C-E8E3-47C7-A909-AFBC8CF67392}"/>
              </a:ext>
            </a:extLst>
          </p:cNvPr>
          <p:cNvSpPr txBox="1"/>
          <p:nvPr/>
        </p:nvSpPr>
        <p:spPr>
          <a:xfrm>
            <a:off x="2762050" y="244388"/>
            <a:ext cx="8963785"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b="0" i="0" u="none" strike="noStrike" cap="none" dirty="0">
                <a:solidFill>
                  <a:schemeClr val="lt1"/>
                </a:solidFill>
                <a:latin typeface="Arial Black"/>
                <a:ea typeface="Arial Black"/>
                <a:cs typeface="Arial Black"/>
                <a:sym typeface="Arial Black"/>
              </a:rPr>
              <a:t>OFFICE OF COMPACT MANAGEMENT: AN UPDATE</a:t>
            </a:r>
            <a:endParaRPr sz="2400" b="0" i="0" u="none" strike="noStrike" cap="none" dirty="0">
              <a:solidFill>
                <a:schemeClr val="lt1"/>
              </a:solidFill>
              <a:latin typeface="Arial Black"/>
              <a:ea typeface="Arial Black"/>
              <a:cs typeface="Arial Black"/>
              <a:sym typeface="Arial Black"/>
            </a:endParaRPr>
          </a:p>
        </p:txBody>
      </p:sp>
      <p:sp>
        <p:nvSpPr>
          <p:cNvPr id="7" name="Rectangle 6">
            <a:extLst>
              <a:ext uri="{FF2B5EF4-FFF2-40B4-BE49-F238E27FC236}">
                <a16:creationId xmlns:a16="http://schemas.microsoft.com/office/drawing/2014/main" id="{3E6B93CB-047A-49A0-8860-F2CD4D6E00C6}"/>
              </a:ext>
            </a:extLst>
          </p:cNvPr>
          <p:cNvSpPr/>
          <p:nvPr/>
        </p:nvSpPr>
        <p:spPr>
          <a:xfrm>
            <a:off x="1946918" y="1032444"/>
            <a:ext cx="10069707" cy="5324535"/>
          </a:xfrm>
          <a:prstGeom prst="rect">
            <a:avLst/>
          </a:prstGeom>
          <a:solidFill>
            <a:schemeClr val="accent3">
              <a:lumMod val="20000"/>
              <a:lumOff val="80000"/>
            </a:schemeClr>
          </a:solidFill>
        </p:spPr>
        <p:txBody>
          <a:bodyPr wrap="square">
            <a:spAutoFit/>
          </a:bodyPr>
          <a:lstStyle/>
          <a:p>
            <a:pPr marL="285750" indent="-285750">
              <a:buFont typeface="Arial" panose="020B0604020202020204" pitchFamily="34" charset="0"/>
              <a:buChar char="•"/>
            </a:pPr>
            <a:r>
              <a:rPr lang="en-US" sz="2000" b="1" u="sng" dirty="0">
                <a:latin typeface="Bahnschrift" panose="020B0502040204020203" pitchFamily="34" charset="0"/>
                <a:ea typeface="Calibri" panose="020F0502020204030204" pitchFamily="34" charset="0"/>
              </a:rPr>
              <a:t>March 5, 2026</a:t>
            </a:r>
            <a:r>
              <a:rPr lang="en-US" sz="2000" dirty="0">
                <a:latin typeface="Bahnschrift" panose="020B0502040204020203" pitchFamily="34" charset="0"/>
                <a:ea typeface="Calibri" panose="020F0502020204030204" pitchFamily="34" charset="0"/>
              </a:rPr>
              <a:t>: the Office of Compact Management (OCM) reached out to COM-FSM requesting college input in relation to rescinding a resolution from 2011, effective FY2013 to reduce Compact sector funds (to the college) to $1 million. </a:t>
            </a:r>
          </a:p>
          <a:p>
            <a:endParaRPr lang="en-US" sz="2000" dirty="0">
              <a:latin typeface="Bahnschrift" panose="020B0502040204020203" pitchFamily="34" charset="0"/>
              <a:ea typeface="Calibri" panose="020F0502020204030204" pitchFamily="34" charset="0"/>
            </a:endParaRPr>
          </a:p>
          <a:p>
            <a:pPr marL="285750" indent="-285750">
              <a:buFont typeface="Arial" panose="020B0604020202020204" pitchFamily="34" charset="0"/>
              <a:buChar char="•"/>
            </a:pPr>
            <a:r>
              <a:rPr lang="en-US" sz="2000" b="1" u="sng" dirty="0">
                <a:latin typeface="Bahnschrift" panose="020B0502040204020203" pitchFamily="34" charset="0"/>
                <a:ea typeface="Calibri" panose="020F0502020204030204" pitchFamily="34" charset="0"/>
              </a:rPr>
              <a:t>In FY2025 </a:t>
            </a:r>
            <a:r>
              <a:rPr lang="en-US" sz="2000" dirty="0">
                <a:latin typeface="Bahnschrift" panose="020B0502040204020203" pitchFamily="34" charset="0"/>
                <a:ea typeface="Calibri" panose="020F0502020204030204" pitchFamily="34" charset="0"/>
              </a:rPr>
              <a:t>the resolution was suspended which allowed an increase from $1 million to $5.018 million in FY2026 (to COM-FSM). </a:t>
            </a:r>
          </a:p>
          <a:p>
            <a:endParaRPr lang="en-US" sz="2000" dirty="0">
              <a:latin typeface="Bahnschrift" panose="020B0502040204020203" pitchFamily="34" charset="0"/>
              <a:ea typeface="Calibri" panose="020F0502020204030204" pitchFamily="34" charset="0"/>
            </a:endParaRPr>
          </a:p>
          <a:p>
            <a:pPr marL="285750" indent="-285750">
              <a:buFont typeface="Arial" panose="020B0604020202020204" pitchFamily="34" charset="0"/>
              <a:buChar char="•"/>
            </a:pPr>
            <a:r>
              <a:rPr lang="en-US" sz="2000" dirty="0">
                <a:latin typeface="Bahnschrift" panose="020B0502040204020203" pitchFamily="34" charset="0"/>
                <a:ea typeface="Calibri" panose="020F0502020204030204" pitchFamily="34" charset="0"/>
              </a:rPr>
              <a:t>The OCM is currently preparing submissions to rescind five legacy resolutions </a:t>
            </a:r>
            <a:r>
              <a:rPr lang="en-US" sz="2000" b="1" u="sng" dirty="0">
                <a:latin typeface="Bahnschrift" panose="020B0502040204020203" pitchFamily="34" charset="0"/>
                <a:ea typeface="Calibri" panose="020F0502020204030204" pitchFamily="34" charset="0"/>
              </a:rPr>
              <a:t>including the $1 million cap for Compact funds to CO</a:t>
            </a:r>
            <a:r>
              <a:rPr lang="en-US" sz="2000" dirty="0">
                <a:latin typeface="Bahnschrift" panose="020B0502040204020203" pitchFamily="34" charset="0"/>
                <a:ea typeface="Calibri" panose="020F0502020204030204" pitchFamily="34" charset="0"/>
              </a:rPr>
              <a:t>M-FSM. </a:t>
            </a:r>
          </a:p>
          <a:p>
            <a:endParaRPr lang="en-US" sz="2000" dirty="0">
              <a:latin typeface="Bahnschrift" panose="020B0502040204020203" pitchFamily="34" charset="0"/>
              <a:ea typeface="Calibri" panose="020F0502020204030204" pitchFamily="34" charset="0"/>
            </a:endParaRPr>
          </a:p>
          <a:p>
            <a:pPr marL="285750" indent="-285750">
              <a:buFont typeface="Arial" panose="020B0604020202020204" pitchFamily="34" charset="0"/>
              <a:buChar char="•"/>
            </a:pPr>
            <a:r>
              <a:rPr lang="en-US" sz="2000" b="1" u="sng" dirty="0">
                <a:latin typeface="Bahnschrift" panose="020B0502040204020203" pitchFamily="34" charset="0"/>
                <a:ea typeface="Calibri" panose="020F0502020204030204" pitchFamily="34" charset="0"/>
              </a:rPr>
              <a:t>March 20, 2026</a:t>
            </a:r>
            <a:r>
              <a:rPr lang="en-US" sz="2000" dirty="0">
                <a:latin typeface="Bahnschrift" panose="020B0502040204020203" pitchFamily="34" charset="0"/>
                <a:ea typeface="Calibri" panose="020F0502020204030204" pitchFamily="34" charset="0"/>
              </a:rPr>
              <a:t>: The college input was submitted to the OCM in draft form requesting (OCM) feedback.</a:t>
            </a:r>
          </a:p>
          <a:p>
            <a:r>
              <a:rPr lang="en-US" sz="2000" dirty="0">
                <a:latin typeface="Bahnschrift" panose="020B0502040204020203" pitchFamily="34" charset="0"/>
                <a:ea typeface="Calibri" panose="020F0502020204030204" pitchFamily="34" charset="0"/>
              </a:rPr>
              <a:t> </a:t>
            </a:r>
          </a:p>
          <a:p>
            <a:pPr marL="285750" indent="-285750">
              <a:buFont typeface="Arial" panose="020B0604020202020204" pitchFamily="34" charset="0"/>
              <a:buChar char="•"/>
            </a:pPr>
            <a:r>
              <a:rPr lang="en-US" sz="2000" b="1" u="sng" dirty="0">
                <a:latin typeface="Bahnschrift" panose="020B0502040204020203" pitchFamily="34" charset="0"/>
                <a:ea typeface="Calibri" panose="020F0502020204030204" pitchFamily="34" charset="0"/>
              </a:rPr>
              <a:t>April 2, 2026</a:t>
            </a:r>
            <a:r>
              <a:rPr lang="en-US" sz="2000" dirty="0">
                <a:latin typeface="Bahnschrift" panose="020B0502040204020203" pitchFamily="34" charset="0"/>
                <a:ea typeface="Calibri" panose="020F0502020204030204" pitchFamily="34" charset="0"/>
              </a:rPr>
              <a:t>: More information was requested by the OCM.</a:t>
            </a:r>
          </a:p>
          <a:p>
            <a:endParaRPr lang="en-US" sz="2000" dirty="0">
              <a:latin typeface="Bahnschrift" panose="020B0502040204020203" pitchFamily="34" charset="0"/>
              <a:ea typeface="Calibri" panose="020F0502020204030204" pitchFamily="34" charset="0"/>
            </a:endParaRPr>
          </a:p>
          <a:p>
            <a:pPr marL="285750" indent="-285750">
              <a:buFont typeface="Arial" panose="020B0604020202020204" pitchFamily="34" charset="0"/>
              <a:buChar char="•"/>
            </a:pPr>
            <a:r>
              <a:rPr lang="en-US" sz="2000" b="1" u="sng" dirty="0">
                <a:latin typeface="Bahnschrift" panose="020B0502040204020203" pitchFamily="34" charset="0"/>
                <a:ea typeface="Calibri" panose="020F0502020204030204" pitchFamily="34" charset="0"/>
              </a:rPr>
              <a:t>April 10, 2026:</a:t>
            </a:r>
            <a:r>
              <a:rPr lang="en-US" sz="2000" dirty="0">
                <a:latin typeface="Bahnschrift" panose="020B0502040204020203" pitchFamily="34" charset="0"/>
                <a:ea typeface="Calibri" panose="020F0502020204030204" pitchFamily="34" charset="0"/>
              </a:rPr>
              <a:t> COM-FSM will submit the requested information.</a:t>
            </a:r>
          </a:p>
          <a:p>
            <a:endParaRPr lang="en-US" sz="2000" dirty="0">
              <a:latin typeface="Bahnschrift" panose="020B0502040204020203" pitchFamily="34" charset="0"/>
              <a:ea typeface="Calibri" panose="020F0502020204030204" pitchFamily="34" charset="0"/>
            </a:endParaRPr>
          </a:p>
        </p:txBody>
      </p:sp>
      <p:sp>
        <p:nvSpPr>
          <p:cNvPr id="8" name="TextBox 7">
            <a:extLst>
              <a:ext uri="{FF2B5EF4-FFF2-40B4-BE49-F238E27FC236}">
                <a16:creationId xmlns:a16="http://schemas.microsoft.com/office/drawing/2014/main" id="{63C01A5E-DC07-4F2F-8494-B0538A314F1D}"/>
              </a:ext>
            </a:extLst>
          </p:cNvPr>
          <p:cNvSpPr txBox="1"/>
          <p:nvPr/>
        </p:nvSpPr>
        <p:spPr>
          <a:xfrm>
            <a:off x="9762564" y="4891937"/>
            <a:ext cx="2034987" cy="1015663"/>
          </a:xfrm>
          <a:prstGeom prst="rect">
            <a:avLst/>
          </a:prstGeom>
          <a:solidFill>
            <a:schemeClr val="accent4">
              <a:lumMod val="20000"/>
              <a:lumOff val="80000"/>
            </a:schemeClr>
          </a:solidFill>
          <a:ln>
            <a:solidFill>
              <a:srgbClr val="FF0000"/>
            </a:solidFill>
          </a:ln>
        </p:spPr>
        <p:txBody>
          <a:bodyPr wrap="square" rtlCol="0">
            <a:spAutoFit/>
          </a:bodyPr>
          <a:lstStyle/>
          <a:p>
            <a:r>
              <a:rPr lang="en-US" sz="2000" b="1" u="sng" dirty="0">
                <a:latin typeface="Bahnschrift" panose="020B0502040204020203" pitchFamily="34" charset="0"/>
                <a:ea typeface="Calibri" panose="020F0502020204030204" pitchFamily="34" charset="0"/>
              </a:rPr>
              <a:t>April 23, 2026</a:t>
            </a:r>
            <a:r>
              <a:rPr lang="en-US" sz="2000" dirty="0">
                <a:latin typeface="Bahnschrift" panose="020B0502040204020203" pitchFamily="34" charset="0"/>
                <a:ea typeface="Calibri" panose="020F0502020204030204" pitchFamily="34" charset="0"/>
              </a:rPr>
              <a:t>: Mid-year JEMCO meeting</a:t>
            </a:r>
            <a:r>
              <a:rPr lang="en-US" dirty="0">
                <a:latin typeface="Bahnschrift" panose="020B0502040204020203" pitchFamily="34" charset="0"/>
                <a:ea typeface="Calibri" panose="020F0502020204030204" pitchFamily="34" charset="0"/>
              </a:rPr>
              <a:t>.</a:t>
            </a:r>
            <a:endParaRPr lang="en-US" dirty="0">
              <a:latin typeface="Bahnschrift" panose="020B0502040204020203" pitchFamily="34" charset="0"/>
            </a:endParaRPr>
          </a:p>
        </p:txBody>
      </p:sp>
    </p:spTree>
    <p:extLst>
      <p:ext uri="{BB962C8B-B14F-4D97-AF65-F5344CB8AC3E}">
        <p14:creationId xmlns:p14="http://schemas.microsoft.com/office/powerpoint/2010/main" val="393873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
                                        <p:tgtEl>
                                          <p:spTgt spid="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6"/>
          <p:cNvPicPr preferRelativeResize="0"/>
          <p:nvPr/>
        </p:nvPicPr>
        <p:blipFill rotWithShape="1">
          <a:blip r:embed="rId3">
            <a:alphaModFix/>
          </a:blip>
          <a:srcRect/>
          <a:stretch/>
        </p:blipFill>
        <p:spPr>
          <a:xfrm>
            <a:off x="-1" y="0"/>
            <a:ext cx="1861459" cy="6858001"/>
          </a:xfrm>
          <a:prstGeom prst="rect">
            <a:avLst/>
          </a:prstGeom>
          <a:noFill/>
          <a:ln>
            <a:noFill/>
          </a:ln>
        </p:spPr>
      </p:pic>
      <p:pic>
        <p:nvPicPr>
          <p:cNvPr id="532" name="Google Shape;532;p46"/>
          <p:cNvPicPr preferRelativeResize="0"/>
          <p:nvPr/>
        </p:nvPicPr>
        <p:blipFill rotWithShape="1">
          <a:blip r:embed="rId4">
            <a:alphaModFix/>
          </a:blip>
          <a:srcRect/>
          <a:stretch/>
        </p:blipFill>
        <p:spPr>
          <a:xfrm>
            <a:off x="130417" y="5155183"/>
            <a:ext cx="1600620" cy="1060102"/>
          </a:xfrm>
          <a:prstGeom prst="rect">
            <a:avLst/>
          </a:prstGeom>
          <a:noFill/>
          <a:ln>
            <a:noFill/>
          </a:ln>
        </p:spPr>
      </p:pic>
      <p:pic>
        <p:nvPicPr>
          <p:cNvPr id="533" name="Google Shape;533;p46"/>
          <p:cNvPicPr preferRelativeResize="0">
            <a:picLocks noGrp="1"/>
          </p:cNvPicPr>
          <p:nvPr>
            <p:ph type="body" idx="1"/>
          </p:nvPr>
        </p:nvPicPr>
        <p:blipFill rotWithShape="1">
          <a:blip r:embed="rId5">
            <a:alphaModFix/>
          </a:blip>
          <a:srcRect/>
          <a:stretch/>
        </p:blipFill>
        <p:spPr>
          <a:xfrm>
            <a:off x="1838183" y="950400"/>
            <a:ext cx="10364700" cy="5907600"/>
          </a:xfrm>
          <a:prstGeom prst="rect">
            <a:avLst/>
          </a:prstGeom>
          <a:noFill/>
          <a:ln>
            <a:noFill/>
          </a:ln>
        </p:spPr>
      </p:pic>
      <p:pic>
        <p:nvPicPr>
          <p:cNvPr id="534" name="Google Shape;534;p46"/>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535" name="Google Shape;535;p46"/>
          <p:cNvSpPr/>
          <p:nvPr/>
        </p:nvSpPr>
        <p:spPr>
          <a:xfrm>
            <a:off x="1861456" y="0"/>
            <a:ext cx="10330500" cy="996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46"/>
          <p:cNvSpPr txBox="1"/>
          <p:nvPr/>
        </p:nvSpPr>
        <p:spPr>
          <a:xfrm>
            <a:off x="85459" y="1495206"/>
            <a:ext cx="15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37" name="Google Shape;537;p46"/>
          <p:cNvSpPr txBox="1"/>
          <p:nvPr/>
        </p:nvSpPr>
        <p:spPr>
          <a:xfrm>
            <a:off x="80487" y="6209861"/>
            <a:ext cx="16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38" name="Google Shape;538;p46"/>
          <p:cNvSpPr/>
          <p:nvPr/>
        </p:nvSpPr>
        <p:spPr>
          <a:xfrm>
            <a:off x="1780970" y="0"/>
            <a:ext cx="79500"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46"/>
          <p:cNvSpPr/>
          <p:nvPr/>
        </p:nvSpPr>
        <p:spPr>
          <a:xfrm rot="-5400000">
            <a:off x="7003444" y="-4151060"/>
            <a:ext cx="45600" cy="103314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0" name="Google Shape;540;p46"/>
          <p:cNvPicPr preferRelativeResize="0"/>
          <p:nvPr/>
        </p:nvPicPr>
        <p:blipFill rotWithShape="1">
          <a:blip r:embed="rId7">
            <a:alphaModFix/>
          </a:blip>
          <a:srcRect/>
          <a:stretch/>
        </p:blipFill>
        <p:spPr>
          <a:xfrm>
            <a:off x="204299" y="2936972"/>
            <a:ext cx="1399500" cy="1399500"/>
          </a:xfrm>
          <a:prstGeom prst="ellipse">
            <a:avLst/>
          </a:prstGeom>
          <a:noFill/>
          <a:ln>
            <a:noFill/>
          </a:ln>
        </p:spPr>
      </p:pic>
      <p:graphicFrame>
        <p:nvGraphicFramePr>
          <p:cNvPr id="15" name="Chart 14">
            <a:extLst>
              <a:ext uri="{FF2B5EF4-FFF2-40B4-BE49-F238E27FC236}">
                <a16:creationId xmlns:a16="http://schemas.microsoft.com/office/drawing/2014/main" id="{96779EE3-3EAC-1FAB-63FF-0360F5F59D68}"/>
              </a:ext>
            </a:extLst>
          </p:cNvPr>
          <p:cNvGraphicFramePr/>
          <p:nvPr>
            <p:extLst>
              <p:ext uri="{D42A27DB-BD31-4B8C-83A1-F6EECF244321}">
                <p14:modId xmlns:p14="http://schemas.microsoft.com/office/powerpoint/2010/main" val="1703540409"/>
              </p:ext>
            </p:extLst>
          </p:nvPr>
        </p:nvGraphicFramePr>
        <p:xfrm>
          <a:off x="1905653" y="1451344"/>
          <a:ext cx="10297230" cy="4708824"/>
        </p:xfrm>
        <a:graphic>
          <a:graphicData uri="http://schemas.openxmlformats.org/drawingml/2006/chart">
            <c:chart xmlns:c="http://schemas.openxmlformats.org/drawingml/2006/chart" xmlns:r="http://schemas.openxmlformats.org/officeDocument/2006/relationships" r:id="rId8"/>
          </a:graphicData>
        </a:graphic>
      </p:graphicFrame>
      <p:sp>
        <p:nvSpPr>
          <p:cNvPr id="16" name="Google Shape;339;p10">
            <a:extLst>
              <a:ext uri="{FF2B5EF4-FFF2-40B4-BE49-F238E27FC236}">
                <a16:creationId xmlns:a16="http://schemas.microsoft.com/office/drawing/2014/main" id="{04CB0831-D974-4FB3-AF8C-4B75E1290E3F}"/>
              </a:ext>
            </a:extLst>
          </p:cNvPr>
          <p:cNvSpPr txBox="1"/>
          <p:nvPr/>
        </p:nvSpPr>
        <p:spPr>
          <a:xfrm>
            <a:off x="4181676" y="200153"/>
            <a:ext cx="6148868"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DIVERSITY AT COM-FSM</a:t>
            </a:r>
            <a:endParaRPr sz="3200" b="0" i="0" u="none" strike="noStrike" cap="none" dirty="0">
              <a:solidFill>
                <a:schemeClr val="lt1"/>
              </a:solidFill>
              <a:latin typeface="Arial Black"/>
              <a:ea typeface="Arial Black"/>
              <a:cs typeface="Arial Black"/>
              <a:sym typeface="Arial Black"/>
            </a:endParaRPr>
          </a:p>
        </p:txBody>
      </p:sp>
    </p:spTree>
    <p:extLst>
      <p:ext uri="{BB962C8B-B14F-4D97-AF65-F5344CB8AC3E}">
        <p14:creationId xmlns:p14="http://schemas.microsoft.com/office/powerpoint/2010/main" val="382142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
                                        <p:tgtEl>
                                          <p:spTgt spid="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6158" name="Picture 14" descr="May be an image of one or more people and street">
            <a:extLst>
              <a:ext uri="{FF2B5EF4-FFF2-40B4-BE49-F238E27FC236}">
                <a16:creationId xmlns:a16="http://schemas.microsoft.com/office/drawing/2014/main" id="{4A637AF1-C580-4ECB-AF7D-183766A08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51" y="1042141"/>
            <a:ext cx="3881662" cy="25945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31" name="Google Shape;531;p46"/>
          <p:cNvPicPr preferRelativeResize="0"/>
          <p:nvPr/>
        </p:nvPicPr>
        <p:blipFill rotWithShape="1">
          <a:blip r:embed="rId4">
            <a:alphaModFix/>
          </a:blip>
          <a:srcRect/>
          <a:stretch/>
        </p:blipFill>
        <p:spPr>
          <a:xfrm>
            <a:off x="-1" y="0"/>
            <a:ext cx="1861459" cy="6858001"/>
          </a:xfrm>
          <a:prstGeom prst="rect">
            <a:avLst/>
          </a:prstGeom>
          <a:noFill/>
          <a:ln>
            <a:noFill/>
          </a:ln>
        </p:spPr>
      </p:pic>
      <p:pic>
        <p:nvPicPr>
          <p:cNvPr id="532" name="Google Shape;532;p46"/>
          <p:cNvPicPr preferRelativeResize="0"/>
          <p:nvPr/>
        </p:nvPicPr>
        <p:blipFill rotWithShape="1">
          <a:blip r:embed="rId5">
            <a:alphaModFix/>
          </a:blip>
          <a:srcRect/>
          <a:stretch/>
        </p:blipFill>
        <p:spPr>
          <a:xfrm>
            <a:off x="130417" y="5155183"/>
            <a:ext cx="1600620" cy="1060102"/>
          </a:xfrm>
          <a:prstGeom prst="rect">
            <a:avLst/>
          </a:prstGeom>
          <a:noFill/>
          <a:ln>
            <a:noFill/>
          </a:ln>
        </p:spPr>
      </p:pic>
      <p:pic>
        <p:nvPicPr>
          <p:cNvPr id="534" name="Google Shape;534;p46"/>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535" name="Google Shape;535;p46"/>
          <p:cNvSpPr/>
          <p:nvPr/>
        </p:nvSpPr>
        <p:spPr>
          <a:xfrm>
            <a:off x="1910403" y="-4160"/>
            <a:ext cx="10330500" cy="996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46"/>
          <p:cNvSpPr txBox="1"/>
          <p:nvPr/>
        </p:nvSpPr>
        <p:spPr>
          <a:xfrm>
            <a:off x="85459" y="1495206"/>
            <a:ext cx="15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37" name="Google Shape;537;p46"/>
          <p:cNvSpPr txBox="1"/>
          <p:nvPr/>
        </p:nvSpPr>
        <p:spPr>
          <a:xfrm>
            <a:off x="80487" y="6209861"/>
            <a:ext cx="16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38" name="Google Shape;538;p46"/>
          <p:cNvSpPr/>
          <p:nvPr/>
        </p:nvSpPr>
        <p:spPr>
          <a:xfrm>
            <a:off x="1780970" y="0"/>
            <a:ext cx="79500"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46"/>
          <p:cNvSpPr/>
          <p:nvPr/>
        </p:nvSpPr>
        <p:spPr>
          <a:xfrm rot="-5400000">
            <a:off x="7003444" y="-4151060"/>
            <a:ext cx="45600" cy="103314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0" name="Google Shape;540;p46"/>
          <p:cNvPicPr preferRelativeResize="0"/>
          <p:nvPr/>
        </p:nvPicPr>
        <p:blipFill rotWithShape="1">
          <a:blip r:embed="rId7">
            <a:alphaModFix/>
          </a:blip>
          <a:srcRect/>
          <a:stretch/>
        </p:blipFill>
        <p:spPr>
          <a:xfrm>
            <a:off x="204299" y="2936972"/>
            <a:ext cx="1399500" cy="1399500"/>
          </a:xfrm>
          <a:prstGeom prst="ellipse">
            <a:avLst/>
          </a:prstGeom>
          <a:noFill/>
          <a:ln>
            <a:noFill/>
          </a:ln>
        </p:spPr>
      </p:pic>
      <p:pic>
        <p:nvPicPr>
          <p:cNvPr id="6150" name="Picture 6" descr="No photo description available.">
            <a:extLst>
              <a:ext uri="{FF2B5EF4-FFF2-40B4-BE49-F238E27FC236}">
                <a16:creationId xmlns:a16="http://schemas.microsoft.com/office/drawing/2014/main" id="{7EA733F8-42FA-4D34-96C7-134D75CBB1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318" y="944232"/>
            <a:ext cx="2949388" cy="22120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54" name="Picture 10" descr="May be an image of one or more people and text">
            <a:extLst>
              <a:ext uri="{FF2B5EF4-FFF2-40B4-BE49-F238E27FC236}">
                <a16:creationId xmlns:a16="http://schemas.microsoft.com/office/drawing/2014/main" id="{19CEA06E-D35A-4BFD-BD0C-241C93E2FE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593"/>
          <a:stretch/>
        </p:blipFill>
        <p:spPr bwMode="auto">
          <a:xfrm>
            <a:off x="4465395" y="1030227"/>
            <a:ext cx="4185253" cy="2932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2" name="Picture 8" descr="May be an image of football and text">
            <a:extLst>
              <a:ext uri="{FF2B5EF4-FFF2-40B4-BE49-F238E27FC236}">
                <a16:creationId xmlns:a16="http://schemas.microsoft.com/office/drawing/2014/main" id="{918BA7EA-A026-4174-B038-50B3865AB5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8612" y="2950094"/>
            <a:ext cx="3094444" cy="20623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60" name="Picture 16" descr="May be an image of one or more people, frisbee, grass and street">
            <a:extLst>
              <a:ext uri="{FF2B5EF4-FFF2-40B4-BE49-F238E27FC236}">
                <a16:creationId xmlns:a16="http://schemas.microsoft.com/office/drawing/2014/main" id="{2FE96880-ED1A-4BF5-AD82-3784BD80461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3984" t="31229" r="19760" b="16526"/>
          <a:stretch/>
        </p:blipFill>
        <p:spPr bwMode="auto">
          <a:xfrm>
            <a:off x="8320096" y="3337891"/>
            <a:ext cx="1911915" cy="2542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62" name="Picture 18" descr="May be an image of one or more people and text">
            <a:extLst>
              <a:ext uri="{FF2B5EF4-FFF2-40B4-BE49-F238E27FC236}">
                <a16:creationId xmlns:a16="http://schemas.microsoft.com/office/drawing/2014/main" id="{CF902F27-07EB-4029-91F3-C4B29A4F79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50209" y="3670626"/>
            <a:ext cx="3169887" cy="211881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64" name="Picture 20" descr="May be an image of football and grass">
            <a:extLst>
              <a:ext uri="{FF2B5EF4-FFF2-40B4-BE49-F238E27FC236}">
                <a16:creationId xmlns:a16="http://schemas.microsoft.com/office/drawing/2014/main" id="{F1B61366-FCDA-46A9-A4C0-9CC0C70D7F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0420" y="4925945"/>
            <a:ext cx="2990827" cy="19991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66" name="Picture 22" descr="No photo description available.">
            <a:extLst>
              <a:ext uri="{FF2B5EF4-FFF2-40B4-BE49-F238E27FC236}">
                <a16:creationId xmlns:a16="http://schemas.microsoft.com/office/drawing/2014/main" id="{BE9E9955-FD81-4B5F-A6AA-181F056F85A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1842" t="14372" r="39196" b="14435"/>
          <a:stretch/>
        </p:blipFill>
        <p:spPr bwMode="auto">
          <a:xfrm>
            <a:off x="10201765" y="3520109"/>
            <a:ext cx="1990235" cy="3270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68" name="Picture 24" descr="May be an image of football and soccer">
            <a:extLst>
              <a:ext uri="{FF2B5EF4-FFF2-40B4-BE49-F238E27FC236}">
                <a16:creationId xmlns:a16="http://schemas.microsoft.com/office/drawing/2014/main" id="{3FE5C286-1085-4C1A-BBEA-79547A40F45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186" t="42826" r="7168" b="26459"/>
          <a:stretch/>
        </p:blipFill>
        <p:spPr bwMode="auto">
          <a:xfrm>
            <a:off x="4998077" y="5866160"/>
            <a:ext cx="4185253" cy="1039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Google Shape;339;p10">
            <a:extLst>
              <a:ext uri="{FF2B5EF4-FFF2-40B4-BE49-F238E27FC236}">
                <a16:creationId xmlns:a16="http://schemas.microsoft.com/office/drawing/2014/main" id="{80D18DC8-FACA-44DE-B9CA-6980980F1021}"/>
              </a:ext>
            </a:extLst>
          </p:cNvPr>
          <p:cNvSpPr txBox="1"/>
          <p:nvPr/>
        </p:nvSpPr>
        <p:spPr>
          <a:xfrm>
            <a:off x="2784034" y="187325"/>
            <a:ext cx="9197789"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3200" dirty="0">
                <a:solidFill>
                  <a:schemeClr val="lt1"/>
                </a:solidFill>
                <a:latin typeface="Arial Black"/>
                <a:ea typeface="Arial Black"/>
                <a:cs typeface="Arial Black"/>
                <a:sym typeface="Arial Black"/>
              </a:rPr>
              <a:t>33</a:t>
            </a:r>
            <a:r>
              <a:rPr lang="en-US" sz="3200" baseline="30000" dirty="0">
                <a:solidFill>
                  <a:schemeClr val="lt1"/>
                </a:solidFill>
                <a:latin typeface="Arial Black"/>
                <a:ea typeface="Arial Black"/>
                <a:cs typeface="Arial Black"/>
                <a:sym typeface="Arial Black"/>
              </a:rPr>
              <a:t>RD</a:t>
            </a:r>
            <a:r>
              <a:rPr lang="en-US" sz="3200" dirty="0">
                <a:solidFill>
                  <a:schemeClr val="lt1"/>
                </a:solidFill>
                <a:latin typeface="Arial Black"/>
                <a:ea typeface="Arial Black"/>
                <a:cs typeface="Arial Black"/>
                <a:sym typeface="Arial Black"/>
              </a:rPr>
              <a:t> FOUNDING DAY CELEBRATIONS</a:t>
            </a:r>
            <a:endParaRPr sz="3200" b="0" i="0" u="none" strike="noStrike" cap="none" dirty="0">
              <a:solidFill>
                <a:schemeClr val="lt1"/>
              </a:solidFill>
              <a:latin typeface="Arial Black"/>
              <a:ea typeface="Arial Black"/>
              <a:cs typeface="Arial Black"/>
              <a:sym typeface="Arial Black"/>
            </a:endParaRPr>
          </a:p>
        </p:txBody>
      </p:sp>
      <p:sp>
        <p:nvSpPr>
          <p:cNvPr id="3" name="TextBox 2">
            <a:extLst>
              <a:ext uri="{FF2B5EF4-FFF2-40B4-BE49-F238E27FC236}">
                <a16:creationId xmlns:a16="http://schemas.microsoft.com/office/drawing/2014/main" id="{17587D29-DD3B-4DD2-936B-BAF3B01710EF}"/>
              </a:ext>
            </a:extLst>
          </p:cNvPr>
          <p:cNvSpPr txBox="1"/>
          <p:nvPr/>
        </p:nvSpPr>
        <p:spPr>
          <a:xfrm>
            <a:off x="6178508" y="738730"/>
            <a:ext cx="117301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a:t>POHNPEI</a:t>
            </a:r>
          </a:p>
        </p:txBody>
      </p:sp>
    </p:spTree>
    <p:extLst>
      <p:ext uri="{BB962C8B-B14F-4D97-AF65-F5344CB8AC3E}">
        <p14:creationId xmlns:p14="http://schemas.microsoft.com/office/powerpoint/2010/main" val="1050323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6"/>
          <p:cNvPicPr preferRelativeResize="0"/>
          <p:nvPr/>
        </p:nvPicPr>
        <p:blipFill rotWithShape="1">
          <a:blip r:embed="rId3">
            <a:alphaModFix/>
          </a:blip>
          <a:srcRect/>
          <a:stretch/>
        </p:blipFill>
        <p:spPr>
          <a:xfrm>
            <a:off x="-1" y="0"/>
            <a:ext cx="1861459" cy="6858001"/>
          </a:xfrm>
          <a:prstGeom prst="rect">
            <a:avLst/>
          </a:prstGeom>
          <a:noFill/>
          <a:ln>
            <a:noFill/>
          </a:ln>
        </p:spPr>
      </p:pic>
      <p:pic>
        <p:nvPicPr>
          <p:cNvPr id="532" name="Google Shape;532;p46"/>
          <p:cNvPicPr preferRelativeResize="0"/>
          <p:nvPr/>
        </p:nvPicPr>
        <p:blipFill rotWithShape="1">
          <a:blip r:embed="rId4">
            <a:alphaModFix/>
          </a:blip>
          <a:srcRect/>
          <a:stretch/>
        </p:blipFill>
        <p:spPr>
          <a:xfrm>
            <a:off x="130417" y="5155183"/>
            <a:ext cx="1600620" cy="1060102"/>
          </a:xfrm>
          <a:prstGeom prst="rect">
            <a:avLst/>
          </a:prstGeom>
          <a:noFill/>
          <a:ln>
            <a:noFill/>
          </a:ln>
        </p:spPr>
      </p:pic>
      <p:pic>
        <p:nvPicPr>
          <p:cNvPr id="534" name="Google Shape;534;p46"/>
          <p:cNvPicPr preferRelativeResize="0"/>
          <p:nvPr/>
        </p:nvPicPr>
        <p:blipFill rotWithShape="1">
          <a:blip r:embed="rId5">
            <a:alphaModFix/>
          </a:blip>
          <a:srcRect/>
          <a:stretch/>
        </p:blipFill>
        <p:spPr>
          <a:xfrm>
            <a:off x="210177" y="187325"/>
            <a:ext cx="1255099" cy="1265919"/>
          </a:xfrm>
          <a:prstGeom prst="rect">
            <a:avLst/>
          </a:prstGeom>
          <a:noFill/>
          <a:ln>
            <a:noFill/>
          </a:ln>
        </p:spPr>
      </p:pic>
      <p:sp>
        <p:nvSpPr>
          <p:cNvPr id="535" name="Google Shape;535;p46"/>
          <p:cNvSpPr/>
          <p:nvPr/>
        </p:nvSpPr>
        <p:spPr>
          <a:xfrm>
            <a:off x="1861456" y="0"/>
            <a:ext cx="10330500" cy="996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46"/>
          <p:cNvSpPr txBox="1"/>
          <p:nvPr/>
        </p:nvSpPr>
        <p:spPr>
          <a:xfrm>
            <a:off x="85459" y="1495206"/>
            <a:ext cx="15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37" name="Google Shape;537;p46"/>
          <p:cNvSpPr txBox="1"/>
          <p:nvPr/>
        </p:nvSpPr>
        <p:spPr>
          <a:xfrm>
            <a:off x="80487" y="6209861"/>
            <a:ext cx="16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38" name="Google Shape;538;p46"/>
          <p:cNvSpPr/>
          <p:nvPr/>
        </p:nvSpPr>
        <p:spPr>
          <a:xfrm>
            <a:off x="1780970" y="0"/>
            <a:ext cx="79500"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46"/>
          <p:cNvSpPr/>
          <p:nvPr/>
        </p:nvSpPr>
        <p:spPr>
          <a:xfrm rot="-5400000">
            <a:off x="7003444" y="-4151060"/>
            <a:ext cx="45600" cy="103314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0" name="Google Shape;540;p46"/>
          <p:cNvPicPr preferRelativeResize="0"/>
          <p:nvPr/>
        </p:nvPicPr>
        <p:blipFill rotWithShape="1">
          <a:blip r:embed="rId6">
            <a:alphaModFix/>
          </a:blip>
          <a:srcRect/>
          <a:stretch/>
        </p:blipFill>
        <p:spPr>
          <a:xfrm>
            <a:off x="204299" y="2936972"/>
            <a:ext cx="1399500" cy="1399500"/>
          </a:xfrm>
          <a:prstGeom prst="ellipse">
            <a:avLst/>
          </a:prstGeom>
          <a:noFill/>
          <a:ln>
            <a:noFill/>
          </a:ln>
        </p:spPr>
      </p:pic>
      <p:pic>
        <p:nvPicPr>
          <p:cNvPr id="5124" name="Picture 4" descr="May be an image of text">
            <a:extLst>
              <a:ext uri="{FF2B5EF4-FFF2-40B4-BE49-F238E27FC236}">
                <a16:creationId xmlns:a16="http://schemas.microsoft.com/office/drawing/2014/main" id="{40B1F437-2272-4D70-A7B7-DAA50AF45B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009" t="26551" r="12460"/>
          <a:stretch/>
        </p:blipFill>
        <p:spPr bwMode="auto">
          <a:xfrm>
            <a:off x="5038413" y="1714938"/>
            <a:ext cx="3415553" cy="4043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Google Shape;339;p10">
            <a:extLst>
              <a:ext uri="{FF2B5EF4-FFF2-40B4-BE49-F238E27FC236}">
                <a16:creationId xmlns:a16="http://schemas.microsoft.com/office/drawing/2014/main" id="{E9A505DA-CBDE-47C9-BF4F-28C41B2CF69F}"/>
              </a:ext>
            </a:extLst>
          </p:cNvPr>
          <p:cNvSpPr txBox="1"/>
          <p:nvPr/>
        </p:nvSpPr>
        <p:spPr>
          <a:xfrm>
            <a:off x="2784034" y="77914"/>
            <a:ext cx="9197789"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COM-FSM ENDOWMENT FUND-RAISING</a:t>
            </a:r>
            <a:endParaRPr sz="3200" b="0" i="0" u="none" strike="noStrike" cap="none" dirty="0">
              <a:solidFill>
                <a:schemeClr val="lt1"/>
              </a:solidFill>
              <a:latin typeface="Arial Black"/>
              <a:ea typeface="Arial Black"/>
              <a:cs typeface="Arial Black"/>
              <a:sym typeface="Arial Black"/>
            </a:endParaRPr>
          </a:p>
        </p:txBody>
      </p:sp>
      <p:pic>
        <p:nvPicPr>
          <p:cNvPr id="5126" name="Picture 6" descr="Raffle Prize Stock Illustrations – 3,334 Raffle Prize Stock Illustrations,  Vectors &amp; Clipart - Dreamstime">
            <a:extLst>
              <a:ext uri="{FF2B5EF4-FFF2-40B4-BE49-F238E27FC236}">
                <a16:creationId xmlns:a16="http://schemas.microsoft.com/office/drawing/2014/main" id="{E8A5421E-161C-4A63-98D8-34AB6626FE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5144" y="4945846"/>
            <a:ext cx="2080007" cy="186160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o photo description available.">
            <a:extLst>
              <a:ext uri="{FF2B5EF4-FFF2-40B4-BE49-F238E27FC236}">
                <a16:creationId xmlns:a16="http://schemas.microsoft.com/office/drawing/2014/main" id="{904D7C21-4E09-4F56-90A0-BBABDB0F59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6953" y="5085235"/>
            <a:ext cx="1428236" cy="1515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78E05E-2867-4D8B-9C3E-AA2C44B9470D}"/>
              </a:ext>
            </a:extLst>
          </p:cNvPr>
          <p:cNvSpPr txBox="1"/>
          <p:nvPr/>
        </p:nvSpPr>
        <p:spPr>
          <a:xfrm>
            <a:off x="4803720" y="1114579"/>
            <a:ext cx="3843233" cy="523220"/>
          </a:xfrm>
          <a:prstGeom prst="rect">
            <a:avLst/>
          </a:prstGeom>
          <a:solidFill>
            <a:srgbClr val="76E3FF"/>
          </a:solidFill>
        </p:spPr>
        <p:txBody>
          <a:bodyPr wrap="square" rtlCol="0">
            <a:spAutoFit/>
          </a:bodyPr>
          <a:lstStyle/>
          <a:p>
            <a:pPr algn="ctr"/>
            <a:r>
              <a:rPr lang="en-US" sz="2800" dirty="0">
                <a:latin typeface="Arial Rounded MT Bold" panose="020F0704030504030204" pitchFamily="34" charset="0"/>
              </a:rPr>
              <a:t>DONATION: $10,000</a:t>
            </a:r>
          </a:p>
        </p:txBody>
      </p:sp>
      <p:pic>
        <p:nvPicPr>
          <p:cNvPr id="5132" name="Picture 12" descr="No photo description available.">
            <a:extLst>
              <a:ext uri="{FF2B5EF4-FFF2-40B4-BE49-F238E27FC236}">
                <a16:creationId xmlns:a16="http://schemas.microsoft.com/office/drawing/2014/main" id="{551D8378-13FB-45E6-8309-D826A2AE39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9327" y="5352499"/>
            <a:ext cx="2509266" cy="141146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Employee Contributions | Meaning, Types, Factors, Pros, &amp; Cons">
            <a:extLst>
              <a:ext uri="{FF2B5EF4-FFF2-40B4-BE49-F238E27FC236}">
                <a16:creationId xmlns:a16="http://schemas.microsoft.com/office/drawing/2014/main" id="{5BA38985-1301-4A4D-A89B-41023A5955C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000" t="25123" r="1724" b="39342"/>
          <a:stretch/>
        </p:blipFill>
        <p:spPr bwMode="auto">
          <a:xfrm>
            <a:off x="2061080" y="2382096"/>
            <a:ext cx="2743200" cy="11353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815A519C-ABBA-4B54-A5D5-BF018CA153EE}"/>
              </a:ext>
            </a:extLst>
          </p:cNvPr>
          <p:cNvSpPr txBox="1"/>
          <p:nvPr/>
        </p:nvSpPr>
        <p:spPr>
          <a:xfrm>
            <a:off x="2129108" y="1100925"/>
            <a:ext cx="2509266" cy="1077218"/>
          </a:xfrm>
          <a:prstGeom prst="rect">
            <a:avLst/>
          </a:prstGeom>
          <a:solidFill>
            <a:schemeClr val="accent2">
              <a:lumMod val="40000"/>
              <a:lumOff val="60000"/>
            </a:schemeClr>
          </a:solidFill>
          <a:ln>
            <a:solidFill>
              <a:schemeClr val="accent5">
                <a:lumMod val="75000"/>
              </a:schemeClr>
            </a:solidFill>
          </a:ln>
        </p:spPr>
        <p:txBody>
          <a:bodyPr wrap="square" rtlCol="0">
            <a:spAutoFit/>
          </a:bodyPr>
          <a:lstStyle/>
          <a:p>
            <a:pPr algn="ctr"/>
            <a:r>
              <a:rPr lang="en-US" sz="3200" dirty="0">
                <a:solidFill>
                  <a:srgbClr val="0070C0"/>
                </a:solidFill>
                <a:latin typeface="Britannic Bold" panose="020B0903060703020204" pitchFamily="34" charset="0"/>
              </a:rPr>
              <a:t>2026 GOAL $100,000</a:t>
            </a:r>
          </a:p>
        </p:txBody>
      </p:sp>
      <p:pic>
        <p:nvPicPr>
          <p:cNvPr id="7" name="Picture 6">
            <a:extLst>
              <a:ext uri="{FF2B5EF4-FFF2-40B4-BE49-F238E27FC236}">
                <a16:creationId xmlns:a16="http://schemas.microsoft.com/office/drawing/2014/main" id="{BDB1FA6A-464D-4456-9600-122C08E996D1}"/>
              </a:ext>
            </a:extLst>
          </p:cNvPr>
          <p:cNvPicPr>
            <a:picLocks noChangeAspect="1"/>
          </p:cNvPicPr>
          <p:nvPr/>
        </p:nvPicPr>
        <p:blipFill rotWithShape="1">
          <a:blip r:embed="rId12">
            <a:extLst>
              <a:ext uri="{BEBA8EAE-BF5A-486C-A8C5-ECC9F3942E4B}">
                <a14:imgProps xmlns:a14="http://schemas.microsoft.com/office/drawing/2010/main">
                  <a14:imgLayer r:embed="rId13">
                    <a14:imgEffect>
                      <a14:artisticCement/>
                    </a14:imgEffect>
                  </a14:imgLayer>
                </a14:imgProps>
              </a:ext>
            </a:extLst>
          </a:blip>
          <a:srcRect l="17735" t="11240" r="18302"/>
          <a:stretch/>
        </p:blipFill>
        <p:spPr>
          <a:xfrm>
            <a:off x="8646953" y="1215780"/>
            <a:ext cx="3334870" cy="2421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C7782E1C-9B50-4D6A-9F86-86F27B789954}"/>
              </a:ext>
            </a:extLst>
          </p:cNvPr>
          <p:cNvSpPr txBox="1"/>
          <p:nvPr/>
        </p:nvSpPr>
        <p:spPr>
          <a:xfrm>
            <a:off x="9573433" y="3107561"/>
            <a:ext cx="1625606" cy="523220"/>
          </a:xfrm>
          <a:prstGeom prst="rect">
            <a:avLst/>
          </a:prstGeom>
          <a:noFill/>
        </p:spPr>
        <p:txBody>
          <a:bodyPr wrap="square" rtlCol="0">
            <a:spAutoFit/>
          </a:bodyPr>
          <a:lstStyle/>
          <a:p>
            <a:r>
              <a:rPr lang="en-US" sz="2800" dirty="0">
                <a:solidFill>
                  <a:schemeClr val="accent2">
                    <a:lumMod val="20000"/>
                    <a:lumOff val="80000"/>
                  </a:schemeClr>
                </a:solidFill>
                <a:latin typeface="Britannic Bold" panose="020B0903060703020204" pitchFamily="34" charset="0"/>
              </a:rPr>
              <a:t>DONORS</a:t>
            </a:r>
          </a:p>
        </p:txBody>
      </p:sp>
      <p:pic>
        <p:nvPicPr>
          <p:cNvPr id="10" name="Picture 9">
            <a:extLst>
              <a:ext uri="{FF2B5EF4-FFF2-40B4-BE49-F238E27FC236}">
                <a16:creationId xmlns:a16="http://schemas.microsoft.com/office/drawing/2014/main" id="{4D7F5F54-7B00-4F42-9083-CE0B5CE159ED}"/>
              </a:ext>
            </a:extLst>
          </p:cNvPr>
          <p:cNvPicPr>
            <a:picLocks noChangeAspect="1"/>
          </p:cNvPicPr>
          <p:nvPr/>
        </p:nvPicPr>
        <p:blipFill>
          <a:blip r:embed="rId14"/>
          <a:stretch>
            <a:fillRect/>
          </a:stretch>
        </p:blipFill>
        <p:spPr>
          <a:xfrm>
            <a:off x="2530279" y="3476840"/>
            <a:ext cx="1569717" cy="1569717"/>
          </a:xfrm>
          <a:prstGeom prst="rect">
            <a:avLst/>
          </a:prstGeom>
        </p:spPr>
      </p:pic>
      <p:sp>
        <p:nvSpPr>
          <p:cNvPr id="12" name="TextBox 11">
            <a:extLst>
              <a:ext uri="{FF2B5EF4-FFF2-40B4-BE49-F238E27FC236}">
                <a16:creationId xmlns:a16="http://schemas.microsoft.com/office/drawing/2014/main" id="{BD5771EB-38F4-4B94-B969-06C9860858E0}"/>
              </a:ext>
            </a:extLst>
          </p:cNvPr>
          <p:cNvSpPr txBox="1"/>
          <p:nvPr/>
        </p:nvSpPr>
        <p:spPr>
          <a:xfrm>
            <a:off x="2367368" y="3868628"/>
            <a:ext cx="268440" cy="1077218"/>
          </a:xfrm>
          <a:prstGeom prst="rect">
            <a:avLst/>
          </a:prstGeom>
          <a:solidFill>
            <a:schemeClr val="accent1"/>
          </a:solidFill>
        </p:spPr>
        <p:txBody>
          <a:bodyPr wrap="square" rtlCol="0">
            <a:spAutoFit/>
          </a:bodyPr>
          <a:lstStyle/>
          <a:p>
            <a:r>
              <a:rPr lang="en-US" sz="1600" dirty="0">
                <a:solidFill>
                  <a:schemeClr val="bg1"/>
                </a:solidFill>
                <a:latin typeface="Britannic Bold" panose="020B0903060703020204" pitchFamily="34" charset="0"/>
              </a:rPr>
              <a:t>GOVT</a:t>
            </a:r>
          </a:p>
        </p:txBody>
      </p:sp>
      <p:sp>
        <p:nvSpPr>
          <p:cNvPr id="31" name="TextBox 30">
            <a:extLst>
              <a:ext uri="{FF2B5EF4-FFF2-40B4-BE49-F238E27FC236}">
                <a16:creationId xmlns:a16="http://schemas.microsoft.com/office/drawing/2014/main" id="{0D3AC069-6789-4F2B-8D4F-F94A71F13969}"/>
              </a:ext>
            </a:extLst>
          </p:cNvPr>
          <p:cNvSpPr txBox="1"/>
          <p:nvPr/>
        </p:nvSpPr>
        <p:spPr>
          <a:xfrm>
            <a:off x="2367368" y="4917842"/>
            <a:ext cx="1586114" cy="338554"/>
          </a:xfrm>
          <a:prstGeom prst="rect">
            <a:avLst/>
          </a:prstGeom>
          <a:solidFill>
            <a:schemeClr val="accent1"/>
          </a:solidFill>
        </p:spPr>
        <p:txBody>
          <a:bodyPr wrap="square" rtlCol="0">
            <a:spAutoFit/>
          </a:bodyPr>
          <a:lstStyle/>
          <a:p>
            <a:r>
              <a:rPr lang="en-US" sz="1600" dirty="0">
                <a:solidFill>
                  <a:schemeClr val="bg1"/>
                </a:solidFill>
                <a:latin typeface="Britannic Bold" panose="020B0903060703020204" pitchFamily="34" charset="0"/>
              </a:rPr>
              <a:t>CONTRIBUTION</a:t>
            </a:r>
          </a:p>
        </p:txBody>
      </p:sp>
      <p:pic>
        <p:nvPicPr>
          <p:cNvPr id="5136" name="Picture 16" descr="Annual Fundraising Dinner Ticket">
            <a:extLst>
              <a:ext uri="{FF2B5EF4-FFF2-40B4-BE49-F238E27FC236}">
                <a16:creationId xmlns:a16="http://schemas.microsoft.com/office/drawing/2014/main" id="{F9675197-308A-4EDA-9EEC-95B6A255D47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0833" t="43170" r="48174" b="28296"/>
          <a:stretch/>
        </p:blipFill>
        <p:spPr bwMode="auto">
          <a:xfrm>
            <a:off x="9121655" y="3980936"/>
            <a:ext cx="2509266" cy="7610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3" name="TextBox 32">
            <a:extLst>
              <a:ext uri="{FF2B5EF4-FFF2-40B4-BE49-F238E27FC236}">
                <a16:creationId xmlns:a16="http://schemas.microsoft.com/office/drawing/2014/main" id="{55844977-7402-451D-ADE9-BD1B6AFFF69B}"/>
              </a:ext>
            </a:extLst>
          </p:cNvPr>
          <p:cNvSpPr txBox="1"/>
          <p:nvPr/>
        </p:nvSpPr>
        <p:spPr>
          <a:xfrm>
            <a:off x="5180758" y="6024344"/>
            <a:ext cx="3130862" cy="646331"/>
          </a:xfrm>
          <a:prstGeom prst="rect">
            <a:avLst/>
          </a:prstGeom>
          <a:solidFill>
            <a:schemeClr val="accent6">
              <a:lumMod val="40000"/>
              <a:lumOff val="60000"/>
            </a:schemeClr>
          </a:solidFill>
        </p:spPr>
        <p:txBody>
          <a:bodyPr wrap="square" rtlCol="0">
            <a:spAutoFit/>
          </a:bodyPr>
          <a:lstStyle/>
          <a:p>
            <a:r>
              <a:rPr lang="en-US" sz="3600" b="1" dirty="0">
                <a:latin typeface="Brush Script MT" panose="03060802040406070304" pitchFamily="66" charset="0"/>
              </a:rPr>
              <a:t>THANK YOU!!!</a:t>
            </a:r>
          </a:p>
        </p:txBody>
      </p:sp>
    </p:spTree>
    <p:extLst>
      <p:ext uri="{BB962C8B-B14F-4D97-AF65-F5344CB8AC3E}">
        <p14:creationId xmlns:p14="http://schemas.microsoft.com/office/powerpoint/2010/main" val="1745520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6"/>
          <p:cNvPicPr preferRelativeResize="0"/>
          <p:nvPr/>
        </p:nvPicPr>
        <p:blipFill rotWithShape="1">
          <a:blip r:embed="rId3">
            <a:alphaModFix/>
          </a:blip>
          <a:srcRect/>
          <a:stretch/>
        </p:blipFill>
        <p:spPr>
          <a:xfrm>
            <a:off x="-1" y="0"/>
            <a:ext cx="1861459" cy="6858001"/>
          </a:xfrm>
          <a:prstGeom prst="rect">
            <a:avLst/>
          </a:prstGeom>
          <a:noFill/>
          <a:ln>
            <a:noFill/>
          </a:ln>
        </p:spPr>
      </p:pic>
      <p:pic>
        <p:nvPicPr>
          <p:cNvPr id="532" name="Google Shape;532;p46"/>
          <p:cNvPicPr preferRelativeResize="0"/>
          <p:nvPr/>
        </p:nvPicPr>
        <p:blipFill rotWithShape="1">
          <a:blip r:embed="rId4">
            <a:alphaModFix/>
          </a:blip>
          <a:srcRect/>
          <a:stretch/>
        </p:blipFill>
        <p:spPr>
          <a:xfrm>
            <a:off x="130417" y="5155183"/>
            <a:ext cx="1600620" cy="1060102"/>
          </a:xfrm>
          <a:prstGeom prst="rect">
            <a:avLst/>
          </a:prstGeom>
          <a:noFill/>
          <a:ln>
            <a:noFill/>
          </a:ln>
        </p:spPr>
      </p:pic>
      <p:pic>
        <p:nvPicPr>
          <p:cNvPr id="533" name="Google Shape;533;p46"/>
          <p:cNvPicPr preferRelativeResize="0">
            <a:picLocks noGrp="1"/>
          </p:cNvPicPr>
          <p:nvPr>
            <p:ph type="body" idx="1"/>
          </p:nvPr>
        </p:nvPicPr>
        <p:blipFill rotWithShape="1">
          <a:blip r:embed="rId5">
            <a:alphaModFix/>
          </a:blip>
          <a:srcRect/>
          <a:stretch/>
        </p:blipFill>
        <p:spPr>
          <a:xfrm>
            <a:off x="1838183" y="950400"/>
            <a:ext cx="10364700" cy="5907600"/>
          </a:xfrm>
          <a:prstGeom prst="rect">
            <a:avLst/>
          </a:prstGeom>
          <a:noFill/>
          <a:ln>
            <a:noFill/>
          </a:ln>
        </p:spPr>
      </p:pic>
      <p:pic>
        <p:nvPicPr>
          <p:cNvPr id="534" name="Google Shape;534;p46"/>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535" name="Google Shape;535;p46"/>
          <p:cNvSpPr/>
          <p:nvPr/>
        </p:nvSpPr>
        <p:spPr>
          <a:xfrm>
            <a:off x="1861456" y="0"/>
            <a:ext cx="10330500" cy="996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46"/>
          <p:cNvSpPr txBox="1"/>
          <p:nvPr/>
        </p:nvSpPr>
        <p:spPr>
          <a:xfrm>
            <a:off x="85459" y="1495206"/>
            <a:ext cx="15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37" name="Google Shape;537;p46"/>
          <p:cNvSpPr txBox="1"/>
          <p:nvPr/>
        </p:nvSpPr>
        <p:spPr>
          <a:xfrm>
            <a:off x="80487" y="6209861"/>
            <a:ext cx="16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38" name="Google Shape;538;p46"/>
          <p:cNvSpPr/>
          <p:nvPr/>
        </p:nvSpPr>
        <p:spPr>
          <a:xfrm>
            <a:off x="1780970" y="0"/>
            <a:ext cx="79500"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46"/>
          <p:cNvSpPr/>
          <p:nvPr/>
        </p:nvSpPr>
        <p:spPr>
          <a:xfrm rot="-5400000">
            <a:off x="7003444" y="-4151060"/>
            <a:ext cx="45600" cy="103314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0" name="Google Shape;540;p46"/>
          <p:cNvPicPr preferRelativeResize="0"/>
          <p:nvPr/>
        </p:nvPicPr>
        <p:blipFill rotWithShape="1">
          <a:blip r:embed="rId7">
            <a:alphaModFix/>
          </a:blip>
          <a:srcRect/>
          <a:stretch/>
        </p:blipFill>
        <p:spPr>
          <a:xfrm>
            <a:off x="204299" y="2936972"/>
            <a:ext cx="1399500" cy="1399500"/>
          </a:xfrm>
          <a:prstGeom prst="ellipse">
            <a:avLst/>
          </a:prstGeom>
          <a:noFill/>
          <a:ln>
            <a:noFill/>
          </a:ln>
        </p:spPr>
      </p:pic>
      <p:sp>
        <p:nvSpPr>
          <p:cNvPr id="16" name="Google Shape;339;p10">
            <a:extLst>
              <a:ext uri="{FF2B5EF4-FFF2-40B4-BE49-F238E27FC236}">
                <a16:creationId xmlns:a16="http://schemas.microsoft.com/office/drawing/2014/main" id="{04CB0831-D974-4FB3-AF8C-4B75E1290E3F}"/>
              </a:ext>
            </a:extLst>
          </p:cNvPr>
          <p:cNvSpPr txBox="1"/>
          <p:nvPr/>
        </p:nvSpPr>
        <p:spPr>
          <a:xfrm>
            <a:off x="2071636" y="205632"/>
            <a:ext cx="9978482" cy="52318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800" b="0" i="0" u="none" strike="noStrike" cap="none" dirty="0">
                <a:solidFill>
                  <a:schemeClr val="lt1"/>
                </a:solidFill>
                <a:latin typeface="Arial Black"/>
                <a:ea typeface="Arial Black"/>
                <a:cs typeface="Arial Black"/>
                <a:sym typeface="Arial Black"/>
              </a:rPr>
              <a:t>ARTIFICIAL INTELLIGENCE @ WORK @ COM-FSM</a:t>
            </a:r>
            <a:endParaRPr sz="2800" b="0" i="0" u="none" strike="noStrike" cap="none" dirty="0">
              <a:solidFill>
                <a:schemeClr val="lt1"/>
              </a:solidFill>
              <a:latin typeface="Arial Black"/>
              <a:ea typeface="Arial Black"/>
              <a:cs typeface="Arial Black"/>
              <a:sym typeface="Arial Black"/>
            </a:endParaRPr>
          </a:p>
        </p:txBody>
      </p:sp>
      <p:sp>
        <p:nvSpPr>
          <p:cNvPr id="2" name="Rectangle 1">
            <a:extLst>
              <a:ext uri="{FF2B5EF4-FFF2-40B4-BE49-F238E27FC236}">
                <a16:creationId xmlns:a16="http://schemas.microsoft.com/office/drawing/2014/main" id="{444880FF-BD54-4702-9120-FBB739D54248}"/>
              </a:ext>
            </a:extLst>
          </p:cNvPr>
          <p:cNvSpPr/>
          <p:nvPr/>
        </p:nvSpPr>
        <p:spPr>
          <a:xfrm>
            <a:off x="3942361" y="3116350"/>
            <a:ext cx="5974713" cy="312650"/>
          </a:xfrm>
          <a:prstGeom prst="rect">
            <a:avLst/>
          </a:prstGeom>
        </p:spPr>
        <p:txBody>
          <a:bodyPr wrap="none">
            <a:spAutoFit/>
          </a:bodyPr>
          <a:lstStyle/>
          <a:p>
            <a:pPr>
              <a:lnSpc>
                <a:spcPct val="107000"/>
              </a:lnSpc>
            </a:pP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8"/>
              </a:rPr>
              <a:t>https://drive.google.com/drive/folders/1quBXzVh_5zNLlBPFj-MNf867jDcBx76u</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527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
                                        <p:tgtEl>
                                          <p:spTgt spid="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9"/>
        <p:cNvGrpSpPr/>
        <p:nvPr/>
      </p:nvGrpSpPr>
      <p:grpSpPr>
        <a:xfrm>
          <a:off x="0" y="0"/>
          <a:ext cx="0" cy="0"/>
          <a:chOff x="0" y="0"/>
          <a:chExt cx="0" cy="0"/>
        </a:xfrm>
      </p:grpSpPr>
      <p:sp>
        <p:nvSpPr>
          <p:cNvPr id="560" name="Google Shape;560;p25"/>
          <p:cNvSpPr/>
          <p:nvPr/>
        </p:nvSpPr>
        <p:spPr>
          <a:xfrm>
            <a:off x="0" y="-1"/>
            <a:ext cx="12192000" cy="3567599"/>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1" name="Google Shape;561;p25"/>
          <p:cNvSpPr/>
          <p:nvPr/>
        </p:nvSpPr>
        <p:spPr>
          <a:xfrm>
            <a:off x="0" y="3331779"/>
            <a:ext cx="12192000" cy="620111"/>
          </a:xfrm>
          <a:prstGeom prst="rect">
            <a:avLst/>
          </a:prstGeom>
          <a:solidFill>
            <a:srgbClr val="8DA9D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25"/>
          <p:cNvSpPr txBox="1"/>
          <p:nvPr/>
        </p:nvSpPr>
        <p:spPr>
          <a:xfrm>
            <a:off x="1460937" y="777766"/>
            <a:ext cx="927012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Times New Roman"/>
                <a:ea typeface="Times New Roman"/>
                <a:cs typeface="Times New Roman"/>
                <a:sym typeface="Times New Roman"/>
              </a:rPr>
              <a:t>End of Presentation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Times New Roman"/>
                <a:ea typeface="Times New Roman"/>
                <a:cs typeface="Times New Roman"/>
                <a:sym typeface="Times New Roman"/>
              </a:rPr>
              <a:t>Thank you!</a:t>
            </a:r>
            <a:endParaRPr sz="1400" b="0" i="0" u="none" strike="noStrike" cap="none">
              <a:solidFill>
                <a:srgbClr val="000000"/>
              </a:solidFill>
              <a:latin typeface="Arial"/>
              <a:ea typeface="Arial"/>
              <a:cs typeface="Arial"/>
              <a:sym typeface="Arial"/>
            </a:endParaRPr>
          </a:p>
        </p:txBody>
      </p:sp>
      <p:sp>
        <p:nvSpPr>
          <p:cNvPr id="563" name="Google Shape;563;p25"/>
          <p:cNvSpPr/>
          <p:nvPr/>
        </p:nvSpPr>
        <p:spPr>
          <a:xfrm>
            <a:off x="0" y="6505903"/>
            <a:ext cx="12192000" cy="393475"/>
          </a:xfrm>
          <a:prstGeom prst="rect">
            <a:avLst/>
          </a:prstGeom>
          <a:solidFill>
            <a:srgbClr val="00206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64" name="Google Shape;564;p25"/>
          <p:cNvPicPr preferRelativeResize="0"/>
          <p:nvPr/>
        </p:nvPicPr>
        <p:blipFill rotWithShape="1">
          <a:blip r:embed="rId3">
            <a:alphaModFix/>
          </a:blip>
          <a:srcRect/>
          <a:stretch/>
        </p:blipFill>
        <p:spPr>
          <a:xfrm>
            <a:off x="0" y="3855592"/>
            <a:ext cx="2617076" cy="2617076"/>
          </a:xfrm>
          <a:prstGeom prst="rect">
            <a:avLst/>
          </a:prstGeom>
          <a:noFill/>
          <a:ln>
            <a:noFill/>
          </a:ln>
        </p:spPr>
      </p:pic>
      <p:sp>
        <p:nvSpPr>
          <p:cNvPr id="565" name="Google Shape;565;p25"/>
          <p:cNvSpPr txBox="1"/>
          <p:nvPr/>
        </p:nvSpPr>
        <p:spPr>
          <a:xfrm>
            <a:off x="2243958" y="4531873"/>
            <a:ext cx="927012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2060"/>
                </a:solidFill>
                <a:latin typeface="Times New Roman"/>
                <a:ea typeface="Times New Roman"/>
                <a:cs typeface="Times New Roman"/>
                <a:sym typeface="Times New Roman"/>
              </a:rPr>
              <a:t>College of Micronesia-FSM</a:t>
            </a:r>
            <a:endParaRPr sz="1400" b="0" i="0" u="none" strike="noStrike" cap="none">
              <a:solidFill>
                <a:srgbClr val="000000"/>
              </a:solidFill>
              <a:latin typeface="Arial"/>
              <a:ea typeface="Arial"/>
              <a:cs typeface="Arial"/>
              <a:sym typeface="Arial"/>
            </a:endParaRPr>
          </a:p>
        </p:txBody>
      </p:sp>
      <p:sp>
        <p:nvSpPr>
          <p:cNvPr id="566" name="Google Shape;566;p25"/>
          <p:cNvSpPr txBox="1"/>
          <p:nvPr/>
        </p:nvSpPr>
        <p:spPr>
          <a:xfrm>
            <a:off x="2317530" y="5067575"/>
            <a:ext cx="92701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Monda"/>
                <a:ea typeface="Monda"/>
                <a:cs typeface="Monda"/>
                <a:sym typeface="Monda"/>
              </a:rPr>
              <a:t>Yap | Chuuk | Pohnpei | Kosrae</a:t>
            </a:r>
            <a:endParaRPr sz="1400" b="0" i="0" u="none" strike="noStrike" cap="none">
              <a:solidFill>
                <a:srgbClr val="000000"/>
              </a:solidFill>
              <a:latin typeface="Arial"/>
              <a:ea typeface="Arial"/>
              <a:cs typeface="Arial"/>
              <a:sym typeface="Arial"/>
            </a:endParaRPr>
          </a:p>
        </p:txBody>
      </p:sp>
      <p:sp>
        <p:nvSpPr>
          <p:cNvPr id="567" name="Google Shape;567;p25"/>
          <p:cNvSpPr txBox="1"/>
          <p:nvPr/>
        </p:nvSpPr>
        <p:spPr>
          <a:xfrm>
            <a:off x="2527737" y="6575682"/>
            <a:ext cx="927012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College of Micronesia-FSM is accredited by the Accrediting Commission for Community and Junior Colleges</a:t>
            </a:r>
            <a:endParaRPr sz="1050" b="0" i="0" u="none" strike="noStrike" cap="none">
              <a:solidFill>
                <a:schemeClr val="lt1"/>
              </a:solidFill>
              <a:latin typeface="Monda"/>
              <a:ea typeface="Monda"/>
              <a:cs typeface="Monda"/>
              <a:sym typeface="Mond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44"/>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573" name="Google Shape;573;p44"/>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574" name="Google Shape;574;p44"/>
          <p:cNvPicPr preferRelativeResize="0">
            <a:picLocks noGrp="1"/>
          </p:cNvPicPr>
          <p:nvPr>
            <p:ph type="body" idx="1"/>
          </p:nvPr>
        </p:nvPicPr>
        <p:blipFill rotWithShape="1">
          <a:blip r:embed="rId5">
            <a:alphaModFix/>
          </a:blip>
          <a:srcRect/>
          <a:stretch/>
        </p:blipFill>
        <p:spPr>
          <a:xfrm>
            <a:off x="1843056" y="969731"/>
            <a:ext cx="10330544" cy="5888269"/>
          </a:xfrm>
          <a:prstGeom prst="rect">
            <a:avLst/>
          </a:prstGeom>
          <a:noFill/>
          <a:ln>
            <a:noFill/>
          </a:ln>
        </p:spPr>
      </p:pic>
      <p:pic>
        <p:nvPicPr>
          <p:cNvPr id="575" name="Google Shape;575;p44"/>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576" name="Google Shape;576;p44"/>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p44"/>
          <p:cNvSpPr txBox="1"/>
          <p:nvPr/>
        </p:nvSpPr>
        <p:spPr>
          <a:xfrm>
            <a:off x="5153582" y="235549"/>
            <a:ext cx="332826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3200" b="0" i="0" u="none" strike="noStrike" cap="none">
                <a:solidFill>
                  <a:schemeClr val="lt1"/>
                </a:solidFill>
                <a:latin typeface="Arial Black"/>
                <a:ea typeface="Arial Black"/>
                <a:cs typeface="Arial Black"/>
                <a:sym typeface="Arial Black"/>
              </a:rPr>
              <a:t>REFERENCES</a:t>
            </a:r>
            <a:endParaRPr sz="3200" b="0" i="0" u="none" strike="noStrike" cap="none">
              <a:solidFill>
                <a:schemeClr val="lt1"/>
              </a:solidFill>
              <a:latin typeface="Arial Black"/>
              <a:ea typeface="Arial Black"/>
              <a:cs typeface="Arial Black"/>
              <a:sym typeface="Arial Black"/>
            </a:endParaRPr>
          </a:p>
        </p:txBody>
      </p:sp>
      <p:sp>
        <p:nvSpPr>
          <p:cNvPr id="578" name="Google Shape;578;p44"/>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79" name="Google Shape;579;p44"/>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80" name="Google Shape;580;p44"/>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1" name="Google Shape;581;p44"/>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2" name="Google Shape;582;p44"/>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583" name="Google Shape;583;p44"/>
          <p:cNvSpPr txBox="1"/>
          <p:nvPr/>
        </p:nvSpPr>
        <p:spPr>
          <a:xfrm>
            <a:off x="2071634" y="1401695"/>
            <a:ext cx="755037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sng" strike="noStrike" cap="none" dirty="0">
                <a:solidFill>
                  <a:schemeClr val="lt1"/>
                </a:solidFill>
                <a:latin typeface="Avenir"/>
                <a:ea typeface="Avenir"/>
                <a:cs typeface="Avenir"/>
                <a:sym typeface="Avenir"/>
              </a:rPr>
              <a:t>Slide 4</a:t>
            </a:r>
          </a:p>
          <a:p>
            <a:pPr lvl="0"/>
            <a:r>
              <a:rPr lang="en-US" b="1" u="sng" dirty="0">
                <a:solidFill>
                  <a:schemeClr val="lt1"/>
                </a:solidFill>
                <a:latin typeface="Avenir"/>
                <a:ea typeface="Avenir"/>
                <a:cs typeface="Avenir"/>
                <a:sym typeface="Avenir"/>
                <a:hlinkClick r:id="rId8"/>
              </a:rPr>
              <a:t>https://www.zabala.eu/news/artificial-intelligence-and-consultancy/</a:t>
            </a:r>
            <a:endParaRPr lang="en-US" b="1" u="sng" dirty="0">
              <a:solidFill>
                <a:schemeClr val="lt1"/>
              </a:solidFill>
              <a:latin typeface="Avenir"/>
              <a:ea typeface="Avenir"/>
              <a:cs typeface="Avenir"/>
              <a:sym typeface="Avenir"/>
            </a:endParaRPr>
          </a:p>
          <a:p>
            <a:pPr lvl="0"/>
            <a:r>
              <a:rPr lang="en-US" b="1" u="sng" dirty="0">
                <a:solidFill>
                  <a:schemeClr val="lt1"/>
                </a:solidFill>
                <a:latin typeface="Avenir"/>
                <a:ea typeface="Avenir"/>
                <a:cs typeface="Avenir"/>
                <a:sym typeface="Avenir"/>
                <a:hlinkClick r:id="rId9"/>
              </a:rPr>
              <a:t>https://comlandgrant.org/</a:t>
            </a:r>
            <a:r>
              <a:rPr lang="en-US" b="1" u="sng" dirty="0">
                <a:solidFill>
                  <a:schemeClr val="lt1"/>
                </a:solidFill>
                <a:latin typeface="Avenir"/>
                <a:ea typeface="Avenir"/>
                <a:cs typeface="Avenir"/>
                <a:sym typeface="Avenir"/>
              </a:rPr>
              <a:t>  </a:t>
            </a:r>
          </a:p>
          <a:p>
            <a:pPr lvl="0"/>
            <a:r>
              <a:rPr lang="en-US" sz="1400" b="1" i="0" u="sng" strike="noStrike" cap="none" dirty="0">
                <a:solidFill>
                  <a:schemeClr val="lt1"/>
                </a:solidFill>
                <a:latin typeface="Avenir"/>
                <a:ea typeface="Avenir"/>
                <a:cs typeface="Avenir"/>
                <a:sym typeface="Avenir"/>
              </a:rPr>
              <a:t> </a:t>
            </a:r>
            <a:endParaRPr sz="1400" b="1" i="0" u="sng" strike="noStrike" cap="none" dirty="0">
              <a:solidFill>
                <a:schemeClr val="lt1"/>
              </a:solidFill>
              <a:latin typeface="Avenir"/>
              <a:ea typeface="Avenir"/>
              <a:cs typeface="Avenir"/>
              <a:sym typeface="Avenir"/>
              <a:hlinkClick r:id="rId10">
                <a:extLst>
                  <a:ext uri="{A12FA001-AC4F-418D-AE19-62706E023703}">
                    <ahyp:hlinkClr xmlns:ahyp="http://schemas.microsoft.com/office/drawing/2018/hyperlinkcolor" val="tx"/>
                  </a:ext>
                </a:extLst>
              </a:hlinkClick>
            </a:endParaRPr>
          </a:p>
        </p:txBody>
      </p:sp>
      <p:sp>
        <p:nvSpPr>
          <p:cNvPr id="584" name="Google Shape;584;p44"/>
          <p:cNvSpPr txBox="1"/>
          <p:nvPr/>
        </p:nvSpPr>
        <p:spPr>
          <a:xfrm>
            <a:off x="2176237" y="2657639"/>
            <a:ext cx="6119648"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sng" strike="noStrike" cap="none" dirty="0">
                <a:solidFill>
                  <a:schemeClr val="lt1"/>
                </a:solidFill>
                <a:latin typeface="Avenir"/>
                <a:sym typeface="Arial"/>
              </a:rPr>
              <a:t>Slide 8</a:t>
            </a:r>
          </a:p>
          <a:p>
            <a:pPr lvl="0"/>
            <a:r>
              <a:rPr lang="en-US" u="sng" dirty="0">
                <a:solidFill>
                  <a:schemeClr val="lt1"/>
                </a:solidFill>
                <a:hlinkClick r:id="rId11"/>
              </a:rPr>
              <a:t>https://www.researchgate.net/figure/The-relationship-between-Data-driven-Data-Aware-and-Data-informed-approaches-Adapted_fig2_338410352</a:t>
            </a:r>
            <a:r>
              <a:rPr lang="en-US" u="sng" dirty="0">
                <a:solidFill>
                  <a:schemeClr val="lt1"/>
                </a:solidFill>
              </a:rPr>
              <a:t> </a:t>
            </a:r>
            <a:r>
              <a:rPr lang="en-US" sz="1400" b="0" i="0" u="sng" strike="noStrike" cap="none" dirty="0">
                <a:solidFill>
                  <a:schemeClr val="lt1"/>
                </a:solidFill>
                <a:latin typeface="Arial"/>
                <a:ea typeface="Arial"/>
                <a:cs typeface="Arial"/>
                <a:sym typeface="Arial"/>
              </a:rPr>
              <a:t> </a:t>
            </a:r>
            <a:endParaRPr dirty="0"/>
          </a:p>
          <a:p>
            <a:pPr marL="0" marR="0" lvl="0" indent="0" algn="l"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 name="Rectangle 2">
            <a:extLst>
              <a:ext uri="{FF2B5EF4-FFF2-40B4-BE49-F238E27FC236}">
                <a16:creationId xmlns:a16="http://schemas.microsoft.com/office/drawing/2014/main" id="{1DC40F6F-91BA-410F-9CF4-F7B4C017CE57}"/>
              </a:ext>
            </a:extLst>
          </p:cNvPr>
          <p:cNvSpPr/>
          <p:nvPr/>
        </p:nvSpPr>
        <p:spPr>
          <a:xfrm>
            <a:off x="2176237" y="3908995"/>
            <a:ext cx="9811464" cy="1600438"/>
          </a:xfrm>
          <a:prstGeom prst="rect">
            <a:avLst/>
          </a:prstGeom>
        </p:spPr>
        <p:txBody>
          <a:bodyPr wrap="square">
            <a:spAutoFit/>
          </a:bodyPr>
          <a:lstStyle/>
          <a:p>
            <a:pPr lvl="0"/>
            <a:r>
              <a:rPr lang="en-US" b="1" u="sng" dirty="0">
                <a:solidFill>
                  <a:schemeClr val="lt1"/>
                </a:solidFill>
                <a:latin typeface="Avenir"/>
              </a:rPr>
              <a:t>Slide 23</a:t>
            </a:r>
          </a:p>
          <a:p>
            <a:r>
              <a:rPr lang="en-US" dirty="0">
                <a:hlinkClick r:id="rId12"/>
              </a:rPr>
              <a:t>https://www.dreamstime.com/illustration/raffle-prize.html</a:t>
            </a:r>
            <a:endParaRPr lang="en-US" dirty="0"/>
          </a:p>
          <a:p>
            <a:r>
              <a:rPr lang="en-US" dirty="0">
                <a:hlinkClick r:id="rId13"/>
              </a:rPr>
              <a:t>https://www.facebook.com/photo/?fbid=526769317804281&amp;set=pb.100069327524689.-2207520000</a:t>
            </a:r>
            <a:r>
              <a:rPr lang="en-US" dirty="0"/>
              <a:t> </a:t>
            </a:r>
          </a:p>
          <a:p>
            <a:r>
              <a:rPr lang="en-US" u="sng" dirty="0">
                <a:solidFill>
                  <a:schemeClr val="lt1"/>
                </a:solidFill>
                <a:latin typeface="Avenir"/>
                <a:hlinkClick r:id="rId14"/>
              </a:rPr>
              <a:t>https://www.facebook.com/StellarRichmond/posts/-city-of-richmond-auctionthe-city-of-richmond-is-currently-holding-an-online-auc/1191061589717036/</a:t>
            </a:r>
            <a:r>
              <a:rPr lang="en-US" u="sng" dirty="0">
                <a:solidFill>
                  <a:schemeClr val="lt1"/>
                </a:solidFill>
                <a:latin typeface="Avenir"/>
              </a:rPr>
              <a:t>  </a:t>
            </a:r>
          </a:p>
          <a:p>
            <a:r>
              <a:rPr lang="en-US" dirty="0">
                <a:hlinkClick r:id="rId15"/>
              </a:rPr>
              <a:t>https://labyrinthinc.com/creating-a-network-of-donors/</a:t>
            </a:r>
            <a:r>
              <a:rPr lang="en-US" dirty="0"/>
              <a:t> </a:t>
            </a:r>
          </a:p>
          <a:p>
            <a:r>
              <a:rPr lang="en-US" dirty="0">
                <a:hlinkClick r:id="rId16"/>
              </a:rPr>
              <a:t>https://online.visual-paradigm.com/infoart/templates/tickets/annual-fundraising-dinner-ticket/</a:t>
            </a:r>
            <a:r>
              <a:rPr lang="en-US"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 descr="Image"/>
          <p:cNvPicPr preferRelativeResize="0"/>
          <p:nvPr/>
        </p:nvPicPr>
        <p:blipFill rotWithShape="1">
          <a:blip r:embed="rId3">
            <a:alphaModFix amt="17715"/>
          </a:blip>
          <a:srcRect l="46912"/>
          <a:stretch/>
        </p:blipFill>
        <p:spPr>
          <a:xfrm>
            <a:off x="-12701" y="2019300"/>
            <a:ext cx="12192001" cy="4951238"/>
          </a:xfrm>
          <a:prstGeom prst="rect">
            <a:avLst/>
          </a:prstGeom>
          <a:noFill/>
          <a:ln>
            <a:noFill/>
          </a:ln>
        </p:spPr>
      </p:pic>
      <p:pic>
        <p:nvPicPr>
          <p:cNvPr id="159" name="Google Shape;159;p2" descr="Image"/>
          <p:cNvPicPr preferRelativeResize="0"/>
          <p:nvPr/>
        </p:nvPicPr>
        <p:blipFill rotWithShape="1">
          <a:blip r:embed="rId3">
            <a:alphaModFix/>
          </a:blip>
          <a:srcRect/>
          <a:stretch/>
        </p:blipFill>
        <p:spPr>
          <a:xfrm flipH="1">
            <a:off x="-2" y="1"/>
            <a:ext cx="12172950" cy="2019300"/>
          </a:xfrm>
          <a:prstGeom prst="rect">
            <a:avLst/>
          </a:prstGeom>
          <a:noFill/>
          <a:ln>
            <a:noFill/>
          </a:ln>
        </p:spPr>
      </p:pic>
      <p:grpSp>
        <p:nvGrpSpPr>
          <p:cNvPr id="160" name="Google Shape;160;p2"/>
          <p:cNvGrpSpPr/>
          <p:nvPr/>
        </p:nvGrpSpPr>
        <p:grpSpPr>
          <a:xfrm>
            <a:off x="753691" y="2217735"/>
            <a:ext cx="9944845" cy="3386998"/>
            <a:chOff x="0" y="-1112928"/>
            <a:chExt cx="19889689" cy="6773978"/>
          </a:xfrm>
        </p:grpSpPr>
        <p:sp>
          <p:nvSpPr>
            <p:cNvPr id="161" name="Google Shape;161;p2"/>
            <p:cNvSpPr txBox="1"/>
            <p:nvPr/>
          </p:nvSpPr>
          <p:spPr>
            <a:xfrm>
              <a:off x="0" y="-1024222"/>
              <a:ext cx="5157690" cy="2687908"/>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National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159, Palikir, Pohnpei FM 96941</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320-2480 |  Fax: (691) 320-2479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national@comfsm.fm</a:t>
              </a:r>
              <a:endParaRPr sz="900" b="0" i="0" u="none" strike="noStrike" cap="none">
                <a:solidFill>
                  <a:schemeClr val="dk1"/>
                </a:solidFill>
                <a:latin typeface="Calibri"/>
                <a:ea typeface="Calibri"/>
                <a:cs typeface="Calibri"/>
                <a:sym typeface="Calibri"/>
              </a:endParaRPr>
            </a:p>
          </p:txBody>
        </p:sp>
        <p:sp>
          <p:nvSpPr>
            <p:cNvPr id="162" name="Google Shape;162;p2"/>
            <p:cNvSpPr txBox="1"/>
            <p:nvPr/>
          </p:nvSpPr>
          <p:spPr>
            <a:xfrm>
              <a:off x="6976418" y="-1112928"/>
              <a:ext cx="5157690" cy="3118793"/>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Career &amp; Technical Education Center</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614, Kolonia, Pohnpei FM 96941</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320-3795 |  Fax: (691) 320-3799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pnisite@comfsm.fm</a:t>
              </a:r>
              <a:endParaRPr sz="900" b="0" i="0" u="none" strike="noStrike" cap="none">
                <a:solidFill>
                  <a:schemeClr val="dk1"/>
                </a:solidFill>
                <a:latin typeface="Calibri"/>
                <a:ea typeface="Calibri"/>
                <a:cs typeface="Calibri"/>
                <a:sym typeface="Calibri"/>
              </a:endParaRPr>
            </a:p>
          </p:txBody>
        </p:sp>
        <p:sp>
          <p:nvSpPr>
            <p:cNvPr id="163" name="Google Shape;163;p2"/>
            <p:cNvSpPr txBox="1"/>
            <p:nvPr/>
          </p:nvSpPr>
          <p:spPr>
            <a:xfrm>
              <a:off x="14731999" y="-844951"/>
              <a:ext cx="5157690" cy="2687909"/>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Chuuk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879, Went, Chuuk FM 96942</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330-3689  |  Fax: (691) 330-2740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chksite@comfsm.fm</a:t>
              </a:r>
              <a:endParaRPr sz="900" b="0" i="0" u="none" strike="noStrike" cap="none">
                <a:solidFill>
                  <a:schemeClr val="dk1"/>
                </a:solidFill>
                <a:latin typeface="Calibri"/>
                <a:ea typeface="Calibri"/>
                <a:cs typeface="Calibri"/>
                <a:sym typeface="Calibri"/>
              </a:endParaRPr>
            </a:p>
          </p:txBody>
        </p:sp>
        <p:sp>
          <p:nvSpPr>
            <p:cNvPr id="164" name="Google Shape;164;p2"/>
            <p:cNvSpPr txBox="1"/>
            <p:nvPr/>
          </p:nvSpPr>
          <p:spPr>
            <a:xfrm>
              <a:off x="7090720" y="2973141"/>
              <a:ext cx="5157690" cy="2687909"/>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Kosrae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37, Tofol, Kosrae FM 96944</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370-3191|  Fax: (691) 370-3193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ksasite@comfsm.fm</a:t>
              </a:r>
              <a:endParaRPr sz="900" b="0" i="0" u="none" strike="noStrike" cap="none">
                <a:solidFill>
                  <a:schemeClr val="dk1"/>
                </a:solidFill>
                <a:latin typeface="Calibri"/>
                <a:ea typeface="Calibri"/>
                <a:cs typeface="Calibri"/>
                <a:sym typeface="Calibri"/>
              </a:endParaRPr>
            </a:p>
          </p:txBody>
        </p:sp>
      </p:grpSp>
      <p:grpSp>
        <p:nvGrpSpPr>
          <p:cNvPr id="165" name="Google Shape;165;p2"/>
          <p:cNvGrpSpPr/>
          <p:nvPr/>
        </p:nvGrpSpPr>
        <p:grpSpPr>
          <a:xfrm>
            <a:off x="689259" y="4175043"/>
            <a:ext cx="10293439" cy="1559402"/>
            <a:chOff x="-4640536" y="-320019"/>
            <a:chExt cx="20586874" cy="3118794"/>
          </a:xfrm>
        </p:grpSpPr>
        <p:sp>
          <p:nvSpPr>
            <p:cNvPr id="166" name="Google Shape;166;p2"/>
            <p:cNvSpPr txBox="1"/>
            <p:nvPr/>
          </p:nvSpPr>
          <p:spPr>
            <a:xfrm>
              <a:off x="-4640536" y="-320019"/>
              <a:ext cx="5157689" cy="2687907"/>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Yap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286, Colonia, Yap FM 96943</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350-2296 |  Fax: (691) 350-5150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yapsite@comfsm.fm</a:t>
              </a:r>
              <a:endParaRPr sz="900" b="0" i="0" u="none" strike="noStrike" cap="none">
                <a:solidFill>
                  <a:schemeClr val="dk1"/>
                </a:solidFill>
                <a:latin typeface="Calibri"/>
                <a:ea typeface="Calibri"/>
                <a:cs typeface="Calibri"/>
                <a:sym typeface="Calibri"/>
              </a:endParaRPr>
            </a:p>
          </p:txBody>
        </p:sp>
        <p:sp>
          <p:nvSpPr>
            <p:cNvPr id="167" name="Google Shape;167;p2"/>
            <p:cNvSpPr txBox="1"/>
            <p:nvPr/>
          </p:nvSpPr>
          <p:spPr>
            <a:xfrm>
              <a:off x="10788649" y="-320017"/>
              <a:ext cx="5157689" cy="3118792"/>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FSM Fisheries &amp; Maritime Institute</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1056, Colonia, Yap FM 96943</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350-3544 |  Fax: (691) 350-3545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fmi@comfsm.fm</a:t>
              </a:r>
              <a:endParaRPr sz="900" b="0" i="0" u="none" strike="noStrike" cap="none">
                <a:solidFill>
                  <a:schemeClr val="dk1"/>
                </a:solidFill>
                <a:latin typeface="Calibri"/>
                <a:ea typeface="Calibri"/>
                <a:cs typeface="Calibri"/>
                <a:sym typeface="Calibri"/>
              </a:endParaRPr>
            </a:p>
          </p:txBody>
        </p:sp>
      </p:grpSp>
      <p:pic>
        <p:nvPicPr>
          <p:cNvPr id="168" name="Google Shape;168;p2" descr="Image"/>
          <p:cNvPicPr preferRelativeResize="0"/>
          <p:nvPr/>
        </p:nvPicPr>
        <p:blipFill rotWithShape="1">
          <a:blip r:embed="rId3">
            <a:alphaModFix/>
          </a:blip>
          <a:srcRect t="92631"/>
          <a:stretch/>
        </p:blipFill>
        <p:spPr>
          <a:xfrm>
            <a:off x="0" y="6604858"/>
            <a:ext cx="12192000" cy="348259"/>
          </a:xfrm>
          <a:prstGeom prst="rect">
            <a:avLst/>
          </a:prstGeom>
          <a:noFill/>
          <a:ln>
            <a:noFill/>
          </a:ln>
        </p:spPr>
      </p:pic>
      <p:sp>
        <p:nvSpPr>
          <p:cNvPr id="169" name="Google Shape;169;p2"/>
          <p:cNvSpPr txBox="1"/>
          <p:nvPr/>
        </p:nvSpPr>
        <p:spPr>
          <a:xfrm>
            <a:off x="111465" y="6679270"/>
            <a:ext cx="11969071" cy="135935"/>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550"/>
              <a:buFont typeface="Arial"/>
              <a:buNone/>
            </a:pPr>
            <a:r>
              <a:rPr lang="en-US" sz="550" b="0" i="0" u="none" strike="noStrike" cap="none">
                <a:solidFill>
                  <a:srgbClr val="FFFFFF"/>
                </a:solidFill>
                <a:latin typeface="Calibri"/>
                <a:ea typeface="Calibri"/>
                <a:cs typeface="Calibri"/>
                <a:sym typeface="Calibri"/>
              </a:rPr>
              <a:t>College of Micronesia-FSM is accredited by the Accrediting Commission for Community and Junior Colleges, Western Association of Schools and Colleges, 331 J Street Suite 200 Sacramento, CA 95814,(415) 506-0234, an institutional accrediting body recognized by the Council for Higher Education Accreditation and the U.S. Department of Education.</a:t>
            </a:r>
            <a:endParaRPr sz="900" b="0" i="0" u="none" strike="noStrike" cap="none">
              <a:solidFill>
                <a:schemeClr val="dk1"/>
              </a:solidFill>
              <a:latin typeface="Calibri"/>
              <a:ea typeface="Calibri"/>
              <a:cs typeface="Calibri"/>
              <a:sym typeface="Calibri"/>
            </a:endParaRPr>
          </a:p>
        </p:txBody>
      </p:sp>
      <p:pic>
        <p:nvPicPr>
          <p:cNvPr id="170" name="Google Shape;170;p2" descr="Image"/>
          <p:cNvPicPr preferRelativeResize="0"/>
          <p:nvPr/>
        </p:nvPicPr>
        <p:blipFill rotWithShape="1">
          <a:blip r:embed="rId5">
            <a:alphaModFix/>
          </a:blip>
          <a:srcRect/>
          <a:stretch/>
        </p:blipFill>
        <p:spPr>
          <a:xfrm>
            <a:off x="111465" y="206271"/>
            <a:ext cx="1444537" cy="1444536"/>
          </a:xfrm>
          <a:custGeom>
            <a:avLst/>
            <a:gdLst/>
            <a:ahLst/>
            <a:cxnLst/>
            <a:rect l="l" t="t" r="r" b="b"/>
            <a:pathLst>
              <a:path w="21600" h="21600" extrusionOk="0">
                <a:moveTo>
                  <a:pt x="10801" y="0"/>
                </a:moveTo>
                <a:cubicBezTo>
                  <a:pt x="8037" y="0"/>
                  <a:pt x="5271" y="1054"/>
                  <a:pt x="3162" y="3162"/>
                </a:cubicBezTo>
                <a:cubicBezTo>
                  <a:pt x="1054" y="5271"/>
                  <a:pt x="0" y="8037"/>
                  <a:pt x="0" y="10801"/>
                </a:cubicBezTo>
                <a:cubicBezTo>
                  <a:pt x="0" y="13565"/>
                  <a:pt x="1054" y="16329"/>
                  <a:pt x="3162" y="18438"/>
                </a:cubicBezTo>
                <a:cubicBezTo>
                  <a:pt x="5271" y="20546"/>
                  <a:pt x="8037" y="21600"/>
                  <a:pt x="10801" y="21600"/>
                </a:cubicBezTo>
                <a:cubicBezTo>
                  <a:pt x="13565" y="21600"/>
                  <a:pt x="16329" y="20546"/>
                  <a:pt x="18438" y="18438"/>
                </a:cubicBezTo>
                <a:cubicBezTo>
                  <a:pt x="20546" y="16329"/>
                  <a:pt x="21600" y="13565"/>
                  <a:pt x="21600" y="10801"/>
                </a:cubicBezTo>
                <a:cubicBezTo>
                  <a:pt x="21600" y="8037"/>
                  <a:pt x="20546" y="5271"/>
                  <a:pt x="18438" y="3162"/>
                </a:cubicBezTo>
                <a:cubicBezTo>
                  <a:pt x="16329" y="1054"/>
                  <a:pt x="13565" y="0"/>
                  <a:pt x="10801" y="0"/>
                </a:cubicBezTo>
                <a:close/>
              </a:path>
            </a:pathLst>
          </a:custGeom>
          <a:noFill/>
          <a:ln>
            <a:noFill/>
          </a:ln>
        </p:spPr>
      </p:pic>
      <p:sp>
        <p:nvSpPr>
          <p:cNvPr id="171" name="Google Shape;171;p2"/>
          <p:cNvSpPr/>
          <p:nvPr/>
        </p:nvSpPr>
        <p:spPr>
          <a:xfrm>
            <a:off x="6350" y="19050"/>
            <a:ext cx="12172950" cy="6836320"/>
          </a:xfrm>
          <a:prstGeom prst="rect">
            <a:avLst/>
          </a:prstGeom>
          <a:noFill/>
          <a:ln w="38100" cap="flat" cmpd="sng">
            <a:solidFill>
              <a:srgbClr val="FFFFFF"/>
            </a:solidFill>
            <a:prstDash val="solid"/>
            <a:miter lim="400000"/>
            <a:headEnd type="none" w="sm" len="sm"/>
            <a:tailEnd type="none" w="sm" len="sm"/>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Helvetica Neue"/>
              <a:ea typeface="Helvetica Neue"/>
              <a:cs typeface="Helvetica Neue"/>
              <a:sym typeface="Helvetica Neue"/>
            </a:endParaRPr>
          </a:p>
        </p:txBody>
      </p:sp>
      <p:sp>
        <p:nvSpPr>
          <p:cNvPr id="172" name="Google Shape;172;p2"/>
          <p:cNvSpPr txBox="1"/>
          <p:nvPr/>
        </p:nvSpPr>
        <p:spPr>
          <a:xfrm>
            <a:off x="1978682" y="676153"/>
            <a:ext cx="9796463" cy="605294"/>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Impact"/>
                <a:ea typeface="Impact"/>
                <a:cs typeface="Impact"/>
                <a:sym typeface="Impact"/>
              </a:rPr>
              <a:t>4 States, 6 Campuses, 1,000,000+ sq. miles of ocean</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4"/>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178" name="Google Shape;178;p4"/>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179" name="Google Shape;179;p4"/>
          <p:cNvPicPr preferRelativeResize="0">
            <a:picLocks noGrp="1"/>
          </p:cNvPicPr>
          <p:nvPr>
            <p:ph type="body" idx="1"/>
          </p:nvPr>
        </p:nvPicPr>
        <p:blipFill rotWithShape="1">
          <a:blip r:embed="rId5">
            <a:alphaModFix/>
          </a:blip>
          <a:srcRect/>
          <a:stretch/>
        </p:blipFill>
        <p:spPr>
          <a:xfrm>
            <a:off x="1803269" y="969731"/>
            <a:ext cx="10330544" cy="5888269"/>
          </a:xfrm>
          <a:prstGeom prst="rect">
            <a:avLst/>
          </a:prstGeom>
          <a:noFill/>
          <a:ln>
            <a:noFill/>
          </a:ln>
        </p:spPr>
      </p:pic>
      <p:pic>
        <p:nvPicPr>
          <p:cNvPr id="180" name="Google Shape;180;p4"/>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181" name="Google Shape;181;p4"/>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4"/>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183" name="Google Shape;183;p4"/>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184" name="Google Shape;184;p4"/>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4"/>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87" name="Google Shape;187;p4"/>
          <p:cNvSpPr txBox="1"/>
          <p:nvPr/>
        </p:nvSpPr>
        <p:spPr>
          <a:xfrm>
            <a:off x="5423807" y="293974"/>
            <a:ext cx="271747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2800" b="0" i="0" u="none" strike="noStrike" cap="none">
                <a:solidFill>
                  <a:schemeClr val="lt1"/>
                </a:solidFill>
                <a:latin typeface="Arial Black"/>
                <a:ea typeface="Arial Black"/>
                <a:cs typeface="Arial Black"/>
                <a:sym typeface="Arial Black"/>
              </a:rPr>
              <a:t>OVERVIEW</a:t>
            </a:r>
            <a:endParaRPr sz="2800" b="0" i="0" u="none" strike="noStrike" cap="none">
              <a:solidFill>
                <a:schemeClr val="lt1"/>
              </a:solidFill>
              <a:latin typeface="Arial Black"/>
              <a:ea typeface="Arial Black"/>
              <a:cs typeface="Arial Black"/>
              <a:sym typeface="Arial Black"/>
            </a:endParaRPr>
          </a:p>
        </p:txBody>
      </p:sp>
      <p:sp>
        <p:nvSpPr>
          <p:cNvPr id="188" name="Google Shape;188;p4"/>
          <p:cNvSpPr txBox="1"/>
          <p:nvPr/>
        </p:nvSpPr>
        <p:spPr>
          <a:xfrm>
            <a:off x="2608576" y="1144297"/>
            <a:ext cx="4296029" cy="1015622"/>
          </a:xfrm>
          <a:prstGeom prst="rect">
            <a:avLst/>
          </a:prstGeom>
          <a:solidFill>
            <a:schemeClr val="accent6"/>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Training for Transformation: ACCJC, Complete College America &amp; ACCT </a:t>
            </a:r>
          </a:p>
        </p:txBody>
      </p:sp>
      <p:pic>
        <p:nvPicPr>
          <p:cNvPr id="5" name="Picture 4">
            <a:extLst>
              <a:ext uri="{FF2B5EF4-FFF2-40B4-BE49-F238E27FC236}">
                <a16:creationId xmlns:a16="http://schemas.microsoft.com/office/drawing/2014/main" id="{5EEB74FE-9BE0-D1AE-C898-62F66DCB9E3C}"/>
              </a:ext>
            </a:extLst>
          </p:cNvPr>
          <p:cNvPicPr>
            <a:picLocks noChangeAspect="1"/>
          </p:cNvPicPr>
          <p:nvPr/>
        </p:nvPicPr>
        <p:blipFill>
          <a:blip r:embed="rId8"/>
          <a:stretch>
            <a:fillRect/>
          </a:stretch>
        </p:blipFill>
        <p:spPr>
          <a:xfrm>
            <a:off x="6992472" y="2338148"/>
            <a:ext cx="5328971" cy="39967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65E10AE0-E6D5-C471-160B-4775406F929A}"/>
              </a:ext>
            </a:extLst>
          </p:cNvPr>
          <p:cNvPicPr>
            <a:picLocks noChangeAspect="1"/>
          </p:cNvPicPr>
          <p:nvPr/>
        </p:nvPicPr>
        <p:blipFill>
          <a:blip r:embed="rId9"/>
          <a:stretch>
            <a:fillRect/>
          </a:stretch>
        </p:blipFill>
        <p:spPr>
          <a:xfrm>
            <a:off x="2120898" y="2845189"/>
            <a:ext cx="6020686" cy="40128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E0DBB583-866B-C191-6787-8DCEC94BE02D}"/>
              </a:ext>
            </a:extLst>
          </p:cNvPr>
          <p:cNvPicPr>
            <a:picLocks noChangeAspect="1"/>
          </p:cNvPicPr>
          <p:nvPr/>
        </p:nvPicPr>
        <p:blipFill>
          <a:blip r:embed="rId10"/>
          <a:stretch>
            <a:fillRect/>
          </a:stretch>
        </p:blipFill>
        <p:spPr>
          <a:xfrm>
            <a:off x="5663433" y="2117862"/>
            <a:ext cx="1962336" cy="1098908"/>
          </a:xfrm>
          <a:prstGeom prst="rect">
            <a:avLst/>
          </a:prstGeom>
          <a:ln>
            <a:noFill/>
          </a:ln>
          <a:effectLst>
            <a:softEdge rad="112500"/>
          </a:effectLst>
        </p:spPr>
      </p:pic>
      <p:pic>
        <p:nvPicPr>
          <p:cNvPr id="10" name="Picture 9">
            <a:extLst>
              <a:ext uri="{FF2B5EF4-FFF2-40B4-BE49-F238E27FC236}">
                <a16:creationId xmlns:a16="http://schemas.microsoft.com/office/drawing/2014/main" id="{EBF13193-7F99-E2FB-213D-C75772BCE299}"/>
              </a:ext>
            </a:extLst>
          </p:cNvPr>
          <p:cNvPicPr>
            <a:picLocks noChangeAspect="1"/>
          </p:cNvPicPr>
          <p:nvPr/>
        </p:nvPicPr>
        <p:blipFill rotWithShape="1">
          <a:blip r:embed="rId11"/>
          <a:srcRect l="62237" t="19218" r="13292" b="29656"/>
          <a:stretch>
            <a:fillRect/>
          </a:stretch>
        </p:blipFill>
        <p:spPr bwMode="auto">
          <a:xfrm>
            <a:off x="3700183" y="2172125"/>
            <a:ext cx="1962337" cy="1153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2" name="Google Shape;188;p4">
            <a:extLst>
              <a:ext uri="{FF2B5EF4-FFF2-40B4-BE49-F238E27FC236}">
                <a16:creationId xmlns:a16="http://schemas.microsoft.com/office/drawing/2014/main" id="{64741293-D587-3AF6-534B-B55E2EF22B14}"/>
              </a:ext>
            </a:extLst>
          </p:cNvPr>
          <p:cNvSpPr txBox="1"/>
          <p:nvPr/>
        </p:nvSpPr>
        <p:spPr>
          <a:xfrm>
            <a:off x="6968541" y="1128692"/>
            <a:ext cx="3973060" cy="1785064"/>
          </a:xfrm>
          <a:prstGeom prst="rect">
            <a:avLst/>
          </a:prstGeom>
          <a:solidFill>
            <a:schemeClr val="accent6"/>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Updates: </a:t>
            </a:r>
          </a:p>
          <a:p>
            <a:pPr marL="342900" lvl="3" indent="-342900">
              <a:buSzPts val="2800"/>
              <a:buFont typeface="Wingdings" panose="05000000000000000000" pitchFamily="2" charset="2"/>
              <a:buChar char="Ø"/>
            </a:pPr>
            <a:r>
              <a:rPr lang="en-US" sz="1800" dirty="0">
                <a:solidFill>
                  <a:schemeClr val="bg1"/>
                </a:solidFill>
                <a:latin typeface="Arial Rounded MT Bold" panose="020F0704030504030204" pitchFamily="34" charset="0"/>
              </a:rPr>
              <a:t>Workforce Needs Assessment &amp; the Curriculum Review</a:t>
            </a:r>
          </a:p>
          <a:p>
            <a:pPr marL="342900" lvl="3" indent="-342900">
              <a:buSzPts val="2800"/>
              <a:buFont typeface="Wingdings" panose="05000000000000000000" pitchFamily="2" charset="2"/>
              <a:buChar char="Ø"/>
            </a:pPr>
            <a:r>
              <a:rPr lang="en-US" sz="1800" dirty="0">
                <a:solidFill>
                  <a:schemeClr val="bg1"/>
                </a:solidFill>
                <a:latin typeface="Arial Rounded MT Bold" panose="020F0704030504030204" pitchFamily="34" charset="0"/>
              </a:rPr>
              <a:t>Strategic Plan KPIs &amp; ISSs</a:t>
            </a:r>
          </a:p>
          <a:p>
            <a:pPr marL="342900" lvl="3" indent="-342900">
              <a:buSzPts val="2800"/>
              <a:buFont typeface="Wingdings" panose="05000000000000000000" pitchFamily="2" charset="2"/>
              <a:buChar char="Ø"/>
            </a:pPr>
            <a:r>
              <a:rPr lang="en-US" sz="1800" dirty="0">
                <a:solidFill>
                  <a:schemeClr val="bg1"/>
                </a:solidFill>
                <a:latin typeface="Arial Rounded MT Bold" panose="020F0704030504030204" pitchFamily="34" charset="0"/>
              </a:rPr>
              <a:t>OCM</a:t>
            </a:r>
          </a:p>
          <a:p>
            <a:pPr marL="342900" lvl="3" indent="-342900">
              <a:buSzPts val="2800"/>
              <a:buFont typeface="Wingdings" panose="05000000000000000000" pitchFamily="2" charset="2"/>
              <a:buChar char="Ø"/>
            </a:pPr>
            <a:r>
              <a:rPr lang="en-US" sz="1800" dirty="0">
                <a:solidFill>
                  <a:schemeClr val="bg1"/>
                </a:solidFill>
                <a:latin typeface="Arial Rounded MT Bold" panose="020F0704030504030204" pitchFamily="34" charset="0"/>
              </a:rPr>
              <a:t>HRO, IAEA </a:t>
            </a:r>
            <a:endParaRPr sz="1800" dirty="0">
              <a:solidFill>
                <a:schemeClr val="bg1"/>
              </a:solidFill>
              <a:latin typeface="Arial Rounded MT Bold" panose="020F07040305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5"/>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195" name="Google Shape;195;p5"/>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196" name="Google Shape;196;p5"/>
          <p:cNvPicPr preferRelativeResize="0">
            <a:picLocks noGrp="1"/>
          </p:cNvPicPr>
          <p:nvPr>
            <p:ph type="body" idx="1"/>
          </p:nvPr>
        </p:nvPicPr>
        <p:blipFill rotWithShape="1">
          <a:blip r:embed="rId5">
            <a:alphaModFix/>
          </a:blip>
          <a:srcRect/>
          <a:stretch/>
        </p:blipFill>
        <p:spPr>
          <a:xfrm>
            <a:off x="1820756" y="969731"/>
            <a:ext cx="10330544" cy="5888269"/>
          </a:xfrm>
          <a:prstGeom prst="rect">
            <a:avLst/>
          </a:prstGeom>
          <a:noFill/>
          <a:ln>
            <a:noFill/>
          </a:ln>
        </p:spPr>
      </p:pic>
      <p:pic>
        <p:nvPicPr>
          <p:cNvPr id="197" name="Google Shape;197;p5"/>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198" name="Google Shape;198;p5"/>
          <p:cNvSpPr/>
          <p:nvPr/>
        </p:nvSpPr>
        <p:spPr>
          <a:xfrm>
            <a:off x="1851281" y="41396"/>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5"/>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00" name="Google Shape;200;p5"/>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01" name="Google Shape;201;p5"/>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5"/>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 name="Google Shape;203;p5"/>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207" name="Google Shape;207;p5"/>
          <p:cNvSpPr txBox="1"/>
          <p:nvPr/>
        </p:nvSpPr>
        <p:spPr>
          <a:xfrm>
            <a:off x="2724161" y="162595"/>
            <a:ext cx="209268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ACCJC </a:t>
            </a:r>
          </a:p>
        </p:txBody>
      </p:sp>
      <p:sp>
        <p:nvSpPr>
          <p:cNvPr id="3" name="Google Shape;207;p5">
            <a:extLst>
              <a:ext uri="{FF2B5EF4-FFF2-40B4-BE49-F238E27FC236}">
                <a16:creationId xmlns:a16="http://schemas.microsoft.com/office/drawing/2014/main" id="{C27E005B-3FEE-CD0E-B903-AD005CA0C43D}"/>
              </a:ext>
            </a:extLst>
          </p:cNvPr>
          <p:cNvSpPr txBox="1"/>
          <p:nvPr/>
        </p:nvSpPr>
        <p:spPr>
          <a:xfrm>
            <a:off x="5898341" y="41396"/>
            <a:ext cx="6353795"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COMPLETE COLLEGE AMERICA </a:t>
            </a:r>
          </a:p>
        </p:txBody>
      </p:sp>
      <p:sp>
        <p:nvSpPr>
          <p:cNvPr id="5" name="TextBox 4">
            <a:extLst>
              <a:ext uri="{FF2B5EF4-FFF2-40B4-BE49-F238E27FC236}">
                <a16:creationId xmlns:a16="http://schemas.microsoft.com/office/drawing/2014/main" id="{571E185A-03A7-7478-CBC7-32FA0921F238}"/>
              </a:ext>
            </a:extLst>
          </p:cNvPr>
          <p:cNvSpPr txBox="1"/>
          <p:nvPr/>
        </p:nvSpPr>
        <p:spPr>
          <a:xfrm>
            <a:off x="2217958" y="1130045"/>
            <a:ext cx="4058327" cy="5665975"/>
          </a:xfrm>
          <a:prstGeom prst="rect">
            <a:avLst/>
          </a:prstGeom>
          <a:solidFill>
            <a:srgbClr val="7CEB99"/>
          </a:solidFill>
        </p:spPr>
        <p:txBody>
          <a:bodyPr wrap="square">
            <a:spAutoFit/>
          </a:bodyPr>
          <a:lstStyle/>
          <a:p>
            <a:pPr lvl="0">
              <a:lnSpc>
                <a:spcPct val="107000"/>
              </a:lnSpc>
            </a:pPr>
            <a:r>
              <a:rPr lang="en-US" sz="1400" b="1" dirty="0">
                <a:effectLst/>
                <a:latin typeface="Avenir"/>
                <a:ea typeface="Calibri" panose="020F0502020204030204" pitchFamily="34" charset="0"/>
                <a:cs typeface="Calibri" panose="020F0502020204030204" pitchFamily="34" charset="0"/>
              </a:rPr>
              <a:t>THEMES: Transparency, Storytelling and Value Literacy</a:t>
            </a:r>
            <a:r>
              <a:rPr lang="en-US" sz="1400" dirty="0">
                <a:effectLst/>
                <a:latin typeface="Avenir"/>
                <a:ea typeface="Calibri" panose="020F0502020204030204" pitchFamily="34" charset="0"/>
                <a:cs typeface="Calibri" panose="020F0502020204030204" pitchFamily="34" charset="0"/>
              </a:rPr>
              <a:t>. </a:t>
            </a:r>
          </a:p>
          <a:p>
            <a:pPr marL="342900" lvl="0" indent="-342900">
              <a:lnSpc>
                <a:spcPct val="107000"/>
              </a:lnSpc>
              <a:buFont typeface="Symbol" panose="05050102010706020507" pitchFamily="18" charset="2"/>
              <a:buChar char=""/>
            </a:pPr>
            <a:r>
              <a:rPr lang="en-US" sz="1400" dirty="0">
                <a:effectLst/>
                <a:latin typeface="Avenir"/>
                <a:ea typeface="Calibri" panose="020F0502020204030204" pitchFamily="34" charset="0"/>
                <a:cs typeface="Calibri" panose="020F0502020204030204" pitchFamily="34" charset="0"/>
              </a:rPr>
              <a:t>Southwest Wisconsin Technical College (SWTC) showcased how </a:t>
            </a:r>
            <a:r>
              <a:rPr lang="en-US" sz="1400" b="1" dirty="0">
                <a:effectLst/>
                <a:latin typeface="Avenir"/>
                <a:ea typeface="Calibri" panose="020F0502020204030204" pitchFamily="34" charset="0"/>
                <a:cs typeface="Calibri" panose="020F0502020204030204" pitchFamily="34" charset="0"/>
              </a:rPr>
              <a:t>‘return on investment’ (ROI) data </a:t>
            </a:r>
            <a:r>
              <a:rPr lang="en-US" sz="1400" dirty="0">
                <a:effectLst/>
                <a:latin typeface="Avenir"/>
                <a:ea typeface="Calibri" panose="020F0502020204030204" pitchFamily="34" charset="0"/>
                <a:cs typeface="Calibri" panose="020F0502020204030204" pitchFamily="34" charset="0"/>
              </a:rPr>
              <a:t>“can be embedded into planning and culture to </a:t>
            </a:r>
            <a:r>
              <a:rPr lang="en-US" sz="1400" b="1" dirty="0">
                <a:effectLst/>
                <a:latin typeface="Avenir"/>
                <a:ea typeface="Calibri" panose="020F0502020204030204" pitchFamily="34" charset="0"/>
                <a:cs typeface="Calibri" panose="020F0502020204030204" pitchFamily="34" charset="0"/>
              </a:rPr>
              <a:t>ensure students graduate into living-wage careers”. </a:t>
            </a:r>
          </a:p>
          <a:p>
            <a:pPr marL="342900" lvl="0" indent="-342900">
              <a:lnSpc>
                <a:spcPct val="107000"/>
              </a:lnSpc>
              <a:buFont typeface="Symbol" panose="05050102010706020507" pitchFamily="18" charset="2"/>
              <a:buChar char=""/>
            </a:pPr>
            <a:r>
              <a:rPr lang="en-US" sz="1400" dirty="0">
                <a:effectLst/>
                <a:latin typeface="Avenir"/>
                <a:ea typeface="Calibri" panose="020F0502020204030204" pitchFamily="34" charset="0"/>
                <a:cs typeface="Calibri" panose="020F0502020204030204" pitchFamily="34" charset="0"/>
              </a:rPr>
              <a:t>Case studies, guided planning and interactive ROI mapping provided the “blueprint for change” </a:t>
            </a:r>
          </a:p>
          <a:p>
            <a:pPr marL="342900" lvl="0" indent="-342900">
              <a:lnSpc>
                <a:spcPct val="107000"/>
              </a:lnSpc>
              <a:buFont typeface="Symbol" panose="05050102010706020507" pitchFamily="18" charset="2"/>
              <a:buChar char=""/>
            </a:pPr>
            <a:r>
              <a:rPr lang="en-US" sz="1400" dirty="0">
                <a:effectLst/>
                <a:latin typeface="Avenir"/>
                <a:ea typeface="Calibri" panose="020F0502020204030204" pitchFamily="34" charset="0"/>
                <a:cs typeface="Calibri" panose="020F0502020204030204" pitchFamily="34" charset="0"/>
              </a:rPr>
              <a:t>SWTC teams </a:t>
            </a:r>
            <a:r>
              <a:rPr lang="en-US" sz="1400" b="1" dirty="0">
                <a:effectLst/>
                <a:latin typeface="Avenir"/>
                <a:ea typeface="Calibri" panose="020F0502020204030204" pitchFamily="34" charset="0"/>
                <a:cs typeface="Calibri" panose="020F0502020204030204" pitchFamily="34" charset="0"/>
              </a:rPr>
              <a:t>turned accreditation challenges into award-winning college transformation.</a:t>
            </a:r>
            <a:endParaRPr lang="en-FM" sz="1400" b="1" dirty="0">
              <a:effectLst/>
              <a:latin typeface="Avenir"/>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400" dirty="0">
                <a:effectLst/>
                <a:latin typeface="Avenir"/>
                <a:ea typeface="Calibri" panose="020F0502020204030204" pitchFamily="34" charset="0"/>
                <a:cs typeface="Calibri" panose="020F0502020204030204" pitchFamily="34" charset="0"/>
              </a:rPr>
              <a:t>Programs were revamped, stronger connections with the workforce were developed and accountability systems were embedded in college culture so that graduates could transition into “living wage opportunities”. </a:t>
            </a:r>
            <a:endParaRPr lang="en-FM" sz="1400" dirty="0">
              <a:effectLst/>
              <a:latin typeface="Avenir"/>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400" b="1" dirty="0">
                <a:effectLst/>
                <a:latin typeface="Avenir"/>
                <a:ea typeface="Calibri" panose="020F0502020204030204" pitchFamily="34" charset="0"/>
                <a:cs typeface="Calibri" panose="020F0502020204030204" pitchFamily="34" charset="0"/>
              </a:rPr>
              <a:t>SWTC was the 2025 Aspen $1 million Prize Winner. </a:t>
            </a:r>
            <a:r>
              <a:rPr lang="en-US" sz="1400" dirty="0">
                <a:effectLst/>
                <a:latin typeface="Avenir"/>
                <a:ea typeface="Calibri" panose="020F0502020204030204" pitchFamily="34" charset="0"/>
                <a:cs typeface="Calibri" panose="020F0502020204030204" pitchFamily="34" charset="0"/>
              </a:rPr>
              <a:t>The Aspen Prize is awarded to a community college that delivers “high and improving levels of student success”  </a:t>
            </a:r>
            <a:endParaRPr lang="en-FM" sz="1400" dirty="0">
              <a:effectLst/>
              <a:latin typeface="Avenir"/>
              <a:ea typeface="Calibri" panose="020F0502020204030204" pitchFamily="34" charset="0"/>
              <a:cs typeface="Times New Roman" panose="02020603050405020304" pitchFamily="18" charset="0"/>
            </a:endParaRPr>
          </a:p>
          <a:p>
            <a:pPr>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Aspen Institute, 2025. College Excellence Program.</a:t>
            </a:r>
            <a:endParaRPr lang="en-FM"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0FD974D-6554-4C08-BA2A-EAFDA2B28268}"/>
              </a:ext>
            </a:extLst>
          </p:cNvPr>
          <p:cNvSpPr txBox="1"/>
          <p:nvPr/>
        </p:nvSpPr>
        <p:spPr>
          <a:xfrm>
            <a:off x="6709032" y="1259801"/>
            <a:ext cx="4857318" cy="4616648"/>
          </a:xfrm>
          <a:prstGeom prst="rect">
            <a:avLst/>
          </a:prstGeom>
          <a:solidFill>
            <a:srgbClr val="76E3FF"/>
          </a:solidFill>
        </p:spPr>
        <p:txBody>
          <a:bodyPr wrap="square">
            <a:spAutoFit/>
          </a:bodyPr>
          <a:lstStyle/>
          <a:p>
            <a:r>
              <a:rPr lang="en-US" b="1" i="1" dirty="0">
                <a:effectLst/>
                <a:latin typeface="Avenir"/>
                <a:ea typeface="Calibri" panose="020F0502020204030204" pitchFamily="34" charset="0"/>
              </a:rPr>
              <a:t>Stackable credentials are short-term, industry-aligned learning experiences that build toward larger credentials and meaningful employment outcomes</a:t>
            </a:r>
            <a:r>
              <a:rPr lang="en-US" i="1" dirty="0">
                <a:effectLst/>
                <a:latin typeface="Avenir"/>
                <a:ea typeface="Calibri" panose="020F0502020204030204" pitchFamily="34" charset="0"/>
              </a:rPr>
              <a:t>  </a:t>
            </a:r>
          </a:p>
          <a:p>
            <a:pPr marL="285750" indent="-285750">
              <a:buFont typeface="Arial" panose="020B0604020202020204" pitchFamily="34" charset="0"/>
              <a:buChar char="•"/>
            </a:pPr>
            <a:r>
              <a:rPr lang="en-US" dirty="0">
                <a:latin typeface="Avenir"/>
              </a:rPr>
              <a:t>Identified two key components of career education and workforce pathways, namely </a:t>
            </a:r>
            <a:r>
              <a:rPr lang="en-US" b="1" dirty="0">
                <a:latin typeface="Avenir"/>
              </a:rPr>
              <a:t>curricular considerations and student support</a:t>
            </a:r>
            <a:r>
              <a:rPr lang="en-US" dirty="0">
                <a:latin typeface="Avenir"/>
              </a:rPr>
              <a:t> upon which to </a:t>
            </a:r>
            <a:r>
              <a:rPr lang="en-US" b="1" dirty="0">
                <a:latin typeface="Avenir"/>
              </a:rPr>
              <a:t>build stackable credential models for each institution.   </a:t>
            </a:r>
          </a:p>
          <a:p>
            <a:pPr marL="285750" indent="-285750">
              <a:buFont typeface="Arial" panose="020B0604020202020204" pitchFamily="34" charset="0"/>
              <a:buChar char="•"/>
            </a:pPr>
            <a:r>
              <a:rPr lang="en-US" dirty="0">
                <a:latin typeface="Avenir"/>
              </a:rPr>
              <a:t>Designed a stackable credential workshop for faculty and non-faculty members at COM-FSM.</a:t>
            </a:r>
          </a:p>
          <a:p>
            <a:pPr marL="285750" indent="-285750">
              <a:buFont typeface="Arial" panose="020B0604020202020204" pitchFamily="34" charset="0"/>
              <a:buChar char="•"/>
            </a:pPr>
            <a:r>
              <a:rPr lang="en-US" dirty="0">
                <a:latin typeface="Avenir"/>
              </a:rPr>
              <a:t>The team employed the badge-to-pathway approach where "one completes the first module and earns a badge” and that badge opens the next module, and so forth.</a:t>
            </a:r>
          </a:p>
          <a:p>
            <a:pPr marL="285750" indent="-285750">
              <a:buFont typeface="Arial" panose="020B0604020202020204" pitchFamily="34" charset="0"/>
              <a:buChar char="•"/>
            </a:pPr>
            <a:r>
              <a:rPr lang="en-US" dirty="0">
                <a:latin typeface="Avenir"/>
              </a:rPr>
              <a:t>This initiative has been very successful thus far with </a:t>
            </a:r>
            <a:r>
              <a:rPr lang="en-US" b="1" dirty="0">
                <a:latin typeface="Avenir"/>
              </a:rPr>
              <a:t>substantial ‘buy-in’ from the faculty</a:t>
            </a:r>
            <a:r>
              <a:rPr lang="en-US" dirty="0">
                <a:latin typeface="Avenir"/>
              </a:rPr>
              <a:t>. There is a </a:t>
            </a:r>
            <a:r>
              <a:rPr lang="en-US" b="1" dirty="0">
                <a:latin typeface="Avenir"/>
              </a:rPr>
              <a:t>very high percentage of participation</a:t>
            </a:r>
            <a:r>
              <a:rPr lang="en-US" dirty="0">
                <a:latin typeface="Avenir"/>
              </a:rPr>
              <a:t> and a </a:t>
            </a:r>
            <a:r>
              <a:rPr lang="en-US" b="1" dirty="0">
                <a:latin typeface="Avenir"/>
              </a:rPr>
              <a:t>very high percentage of completions </a:t>
            </a:r>
            <a:r>
              <a:rPr lang="en-US" dirty="0">
                <a:latin typeface="Avenir"/>
              </a:rPr>
              <a:t>despite other faculty responsibilities like midterm assessments, teaching and standing committee loads.</a:t>
            </a:r>
          </a:p>
          <a:p>
            <a:pPr marL="285750" indent="-285750">
              <a:buFont typeface="Arial" panose="020B0604020202020204" pitchFamily="34" charset="0"/>
              <a:buChar char="•"/>
            </a:pPr>
            <a:r>
              <a:rPr lang="en-US" b="1" dirty="0">
                <a:latin typeface="Avenir"/>
              </a:rPr>
              <a:t>Faculty Professional Development Session: April 2, 2026: Stackable Credentials at COM-FSM</a:t>
            </a:r>
            <a:endParaRPr lang="en-FM" b="1" dirty="0">
              <a:latin typeface="Avenir"/>
            </a:endParaRPr>
          </a:p>
          <a:p>
            <a:endParaRPr lang="en-FM"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6"/>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4" name="Google Shape;214;p6"/>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5" name="Google Shape;215;p6"/>
          <p:cNvPicPr preferRelativeResize="0">
            <a:picLocks noGrp="1"/>
          </p:cNvPicPr>
          <p:nvPr>
            <p:ph type="body" idx="1"/>
          </p:nvPr>
        </p:nvPicPr>
        <p:blipFill rotWithShape="1">
          <a:blip r:embed="rId5">
            <a:alphaModFix/>
          </a:blip>
          <a:srcRect/>
          <a:stretch/>
        </p:blipFill>
        <p:spPr>
          <a:xfrm>
            <a:off x="1808140" y="1053808"/>
            <a:ext cx="10330544" cy="5888269"/>
          </a:xfrm>
          <a:prstGeom prst="rect">
            <a:avLst/>
          </a:prstGeom>
          <a:noFill/>
          <a:ln w="9525" cap="flat" cmpd="sng">
            <a:solidFill>
              <a:schemeClr val="accent4"/>
            </a:solidFill>
            <a:prstDash val="solid"/>
            <a:round/>
            <a:headEnd type="none" w="sm" len="sm"/>
            <a:tailEnd type="none" w="sm" len="sm"/>
          </a:ln>
        </p:spPr>
      </p:pic>
      <p:pic>
        <p:nvPicPr>
          <p:cNvPr id="216" name="Google Shape;216;p6"/>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217" name="Google Shape;217;p6"/>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6"/>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9" name="Google Shape;219;p6"/>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20" name="Google Shape;220;p6"/>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 name="Google Shape;221;p6"/>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2" name="Google Shape;222;p6"/>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233" name="Google Shape;233;p6"/>
          <p:cNvSpPr txBox="1"/>
          <p:nvPr/>
        </p:nvSpPr>
        <p:spPr>
          <a:xfrm>
            <a:off x="2517751" y="149877"/>
            <a:ext cx="92909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chemeClr val="lt1"/>
                </a:solidFill>
                <a:latin typeface="Arial Black"/>
                <a:ea typeface="Arial Black"/>
                <a:cs typeface="Arial Black"/>
                <a:sym typeface="Arial Black"/>
              </a:rPr>
              <a:t>ASSOCIATION OF COMMUNITY COLLEGE TRUSTEES</a:t>
            </a:r>
          </a:p>
          <a:p>
            <a:pPr marL="0" marR="0" lvl="0" indent="0" algn="ctr" rtl="0">
              <a:lnSpc>
                <a:spcPct val="100000"/>
              </a:lnSpc>
              <a:spcBef>
                <a:spcPts val="0"/>
              </a:spcBef>
              <a:spcAft>
                <a:spcPts val="0"/>
              </a:spcAft>
              <a:buNone/>
            </a:pPr>
            <a:r>
              <a:rPr lang="en-US" sz="2400" dirty="0">
                <a:solidFill>
                  <a:schemeClr val="lt1"/>
                </a:solidFill>
                <a:latin typeface="Arial Black"/>
                <a:ea typeface="Arial Black"/>
                <a:cs typeface="Arial Black"/>
                <a:sym typeface="Arial Black"/>
              </a:rPr>
              <a:t>(ACCT)</a:t>
            </a:r>
            <a:endParaRPr sz="2400" b="0" i="0" u="none" strike="noStrike" cap="none" dirty="0">
              <a:solidFill>
                <a:schemeClr val="lt1"/>
              </a:solidFill>
              <a:latin typeface="Arial Black"/>
              <a:ea typeface="Arial Black"/>
              <a:cs typeface="Arial Black"/>
              <a:sym typeface="Arial Black"/>
            </a:endParaRPr>
          </a:p>
        </p:txBody>
      </p:sp>
      <p:pic>
        <p:nvPicPr>
          <p:cNvPr id="2" name="Picture 1">
            <a:extLst>
              <a:ext uri="{FF2B5EF4-FFF2-40B4-BE49-F238E27FC236}">
                <a16:creationId xmlns:a16="http://schemas.microsoft.com/office/drawing/2014/main" id="{294FBC6D-C0C3-80FF-73F2-2C7EC3221843}"/>
              </a:ext>
            </a:extLst>
          </p:cNvPr>
          <p:cNvPicPr>
            <a:picLocks noChangeAspect="1"/>
          </p:cNvPicPr>
          <p:nvPr/>
        </p:nvPicPr>
        <p:blipFill>
          <a:blip r:embed="rId8">
            <a:extLst>
              <a:ext uri="{28A0092B-C50C-407E-A947-70E740481C1C}">
                <a14:useLocalDpi xmlns:a14="http://schemas.microsoft.com/office/drawing/2010/main" val="0"/>
              </a:ext>
            </a:extLst>
          </a:blip>
          <a:srcRect b="33081"/>
          <a:stretch>
            <a:fillRect/>
          </a:stretch>
        </p:blipFill>
        <p:spPr bwMode="auto">
          <a:xfrm>
            <a:off x="8316661" y="2270361"/>
            <a:ext cx="3686175" cy="27327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DB356C6E-95F2-13B6-913A-7491C1DE5F47}"/>
              </a:ext>
            </a:extLst>
          </p:cNvPr>
          <p:cNvSpPr txBox="1"/>
          <p:nvPr/>
        </p:nvSpPr>
        <p:spPr>
          <a:xfrm>
            <a:off x="2010370" y="1474191"/>
            <a:ext cx="6011659" cy="2862322"/>
          </a:xfrm>
          <a:prstGeom prst="rect">
            <a:avLst/>
          </a:prstGeom>
          <a:solidFill>
            <a:schemeClr val="accent2">
              <a:lumMod val="20000"/>
              <a:lumOff val="80000"/>
            </a:schemeClr>
          </a:solidFill>
        </p:spPr>
        <p:txBody>
          <a:bodyPr wrap="square">
            <a:spAutoFit/>
          </a:bodyPr>
          <a:lstStyle/>
          <a:p>
            <a:pPr marL="285750" indent="-285750">
              <a:buFont typeface="Arial" panose="020B0604020202020204" pitchFamily="34" charset="0"/>
              <a:buChar char="•"/>
            </a:pPr>
            <a:r>
              <a:rPr lang="en-US" sz="2000" b="0" i="0" dirty="0">
                <a:solidFill>
                  <a:schemeClr val="tx1"/>
                </a:solidFill>
                <a:effectLst/>
                <a:latin typeface="Avenir"/>
              </a:rPr>
              <a:t>1900 participants with the COM-FSM representation being the only one from the Pacific Islands’ region.</a:t>
            </a:r>
          </a:p>
          <a:p>
            <a:pPr marL="285750" indent="-285750">
              <a:buFont typeface="Arial" panose="020B0604020202020204" pitchFamily="34" charset="0"/>
              <a:buChar char="•"/>
            </a:pPr>
            <a:r>
              <a:rPr lang="en-US" sz="2000" b="0" i="0" dirty="0">
                <a:solidFill>
                  <a:schemeClr val="tx1"/>
                </a:solidFill>
                <a:effectLst/>
                <a:latin typeface="Avenir"/>
              </a:rPr>
              <a:t>“New Trustees Academy”, February 8, 2026: The full-day program focused on “Governance, Consultation” and “Administration” as the guiding pillars on which a Community College Board can develop policies, procedures and practices for carrying out their responsibilities with integrity and transparency.</a:t>
            </a:r>
          </a:p>
          <a:p>
            <a:pPr marL="285750" indent="-285750">
              <a:buFont typeface="Arial" panose="020B0604020202020204" pitchFamily="34" charset="0"/>
              <a:buChar char="•"/>
            </a:pPr>
            <a:r>
              <a:rPr lang="en-US" sz="2000" dirty="0">
                <a:solidFill>
                  <a:schemeClr val="tx1"/>
                </a:solidFill>
                <a:latin typeface="Avenir"/>
              </a:rPr>
              <a:t>Scenario-based discussion groups.</a:t>
            </a:r>
            <a:endParaRPr lang="en-FM" sz="2000" dirty="0">
              <a:solidFill>
                <a:schemeClr val="tx1"/>
              </a:solidFill>
              <a:latin typeface="Avenir"/>
            </a:endParaRPr>
          </a:p>
        </p:txBody>
      </p:sp>
      <p:sp>
        <p:nvSpPr>
          <p:cNvPr id="6" name="TextBox 5">
            <a:extLst>
              <a:ext uri="{FF2B5EF4-FFF2-40B4-BE49-F238E27FC236}">
                <a16:creationId xmlns:a16="http://schemas.microsoft.com/office/drawing/2014/main" id="{0DE05549-13A2-68ED-E8E1-3CA2E3B7C0F7}"/>
              </a:ext>
            </a:extLst>
          </p:cNvPr>
          <p:cNvSpPr txBox="1"/>
          <p:nvPr/>
        </p:nvSpPr>
        <p:spPr>
          <a:xfrm>
            <a:off x="1991874" y="4474939"/>
            <a:ext cx="6113439" cy="1938992"/>
          </a:xfrm>
          <a:prstGeom prst="rect">
            <a:avLst/>
          </a:prstGeom>
          <a:solidFill>
            <a:schemeClr val="accent2">
              <a:lumMod val="20000"/>
              <a:lumOff val="80000"/>
            </a:schemeClr>
          </a:solidFill>
        </p:spPr>
        <p:txBody>
          <a:bodyPr wrap="square">
            <a:spAutoFit/>
          </a:bodyPr>
          <a:lstStyle/>
          <a:p>
            <a:pPr marL="342900" indent="-342900">
              <a:buFont typeface="Arial" panose="020B0604020202020204" pitchFamily="34" charset="0"/>
              <a:buChar char="•"/>
            </a:pPr>
            <a:r>
              <a:rPr lang="en-US" sz="2000" b="0" i="0" dirty="0">
                <a:solidFill>
                  <a:schemeClr val="tx1"/>
                </a:solidFill>
                <a:effectLst/>
                <a:latin typeface="Avenir"/>
              </a:rPr>
              <a:t>A meeting between COM-FSM and selected ACCT partners, included discussions for a second Governance Leadership Institute (GLI) in the Micronesian region later this year. </a:t>
            </a:r>
          </a:p>
          <a:p>
            <a:pPr marL="342900" indent="-342900">
              <a:buFont typeface="Arial" panose="020B0604020202020204" pitchFamily="34" charset="0"/>
              <a:buChar char="•"/>
            </a:pPr>
            <a:r>
              <a:rPr lang="en-US" sz="2000" b="0" i="0" dirty="0">
                <a:solidFill>
                  <a:schemeClr val="tx1"/>
                </a:solidFill>
                <a:effectLst/>
                <a:latin typeface="Avenir"/>
              </a:rPr>
              <a:t>COM-FSM has yet to hold a Board training retreat that was deferred from 2025. </a:t>
            </a:r>
            <a:endParaRPr lang="en-FM" sz="2000" dirty="0">
              <a:solidFill>
                <a:schemeClr val="tx1"/>
              </a:solidFill>
              <a:latin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7"/>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42" name="Google Shape;242;p7"/>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43" name="Google Shape;243;p7"/>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44" name="Google Shape;244;p7"/>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7"/>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46" name="Google Shape;246;p7"/>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47" name="Google Shape;247;p7"/>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7"/>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9" name="Google Shape;249;p7"/>
          <p:cNvPicPr preferRelativeResize="0"/>
          <p:nvPr/>
        </p:nvPicPr>
        <p:blipFill rotWithShape="1">
          <a:blip r:embed="rId6">
            <a:alphaModFix/>
          </a:blip>
          <a:srcRect/>
          <a:stretch/>
        </p:blipFill>
        <p:spPr>
          <a:xfrm>
            <a:off x="204299" y="2936972"/>
            <a:ext cx="1399541" cy="1399541"/>
          </a:xfrm>
          <a:prstGeom prst="ellipse">
            <a:avLst/>
          </a:prstGeom>
          <a:noFill/>
          <a:ln>
            <a:noFill/>
          </a:ln>
        </p:spPr>
      </p:pic>
      <p:pic>
        <p:nvPicPr>
          <p:cNvPr id="250" name="Google Shape;250;p7"/>
          <p:cNvPicPr preferRelativeResize="0">
            <a:picLocks noGrp="1"/>
          </p:cNvPicPr>
          <p:nvPr>
            <p:ph type="body" idx="1"/>
          </p:nvPr>
        </p:nvPicPr>
        <p:blipFill rotWithShape="1">
          <a:blip r:embed="rId7">
            <a:alphaModFix/>
          </a:blip>
          <a:srcRect/>
          <a:stretch/>
        </p:blipFill>
        <p:spPr>
          <a:xfrm>
            <a:off x="1900329" y="1014580"/>
            <a:ext cx="10330544" cy="5888269"/>
          </a:xfrm>
          <a:prstGeom prst="rect">
            <a:avLst/>
          </a:prstGeom>
          <a:noFill/>
          <a:ln>
            <a:noFill/>
          </a:ln>
        </p:spPr>
      </p:pic>
      <p:sp>
        <p:nvSpPr>
          <p:cNvPr id="252" name="Google Shape;252;p7"/>
          <p:cNvSpPr txBox="1"/>
          <p:nvPr/>
        </p:nvSpPr>
        <p:spPr>
          <a:xfrm>
            <a:off x="3108222" y="186425"/>
            <a:ext cx="77556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CURRICULUM REVIEW UPDATE </a:t>
            </a:r>
            <a:endParaRPr sz="3200" b="0" i="0" u="none" strike="noStrike" cap="none" dirty="0">
              <a:solidFill>
                <a:schemeClr val="lt1"/>
              </a:solidFill>
              <a:latin typeface="Arial Black"/>
              <a:ea typeface="Arial Black"/>
              <a:cs typeface="Arial Black"/>
              <a:sym typeface="Arial Black"/>
            </a:endParaRPr>
          </a:p>
        </p:txBody>
      </p:sp>
      <p:sp>
        <p:nvSpPr>
          <p:cNvPr id="3" name="TextBox 2">
            <a:extLst>
              <a:ext uri="{FF2B5EF4-FFF2-40B4-BE49-F238E27FC236}">
                <a16:creationId xmlns:a16="http://schemas.microsoft.com/office/drawing/2014/main" id="{A1F2FAAD-61A4-3603-C2AF-FB6CA2EE3AA1}"/>
              </a:ext>
            </a:extLst>
          </p:cNvPr>
          <p:cNvSpPr txBox="1"/>
          <p:nvPr/>
        </p:nvSpPr>
        <p:spPr>
          <a:xfrm>
            <a:off x="3480732" y="1518113"/>
            <a:ext cx="7010589" cy="43157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nSpc>
                <a:spcPct val="107000"/>
              </a:lnSpc>
              <a:spcAft>
                <a:spcPts val="800"/>
              </a:spcAft>
              <a:buFont typeface="Arial" panose="020B0604020202020204" pitchFamily="34" charset="0"/>
              <a:buChar char="•"/>
              <a:tabLst>
                <a:tab pos="457200" algn="l"/>
              </a:tabLst>
            </a:pPr>
            <a:r>
              <a:rPr lang="en-US" sz="2000" b="1" dirty="0">
                <a:effectLst/>
                <a:latin typeface="Avenir"/>
                <a:ea typeface="Calibri" panose="020F0502020204030204" pitchFamily="34" charset="0"/>
                <a:cs typeface="Calibri" panose="020F0502020204030204" pitchFamily="34" charset="0"/>
              </a:rPr>
              <a:t>Phase 1: Creating a project logic model (completed)</a:t>
            </a:r>
            <a:endParaRPr lang="en-FM" sz="2000" b="1" dirty="0">
              <a:effectLst/>
              <a:latin typeface="Avenir"/>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2000" b="1" dirty="0">
                <a:effectLst/>
                <a:latin typeface="Avenir"/>
                <a:ea typeface="Calibri" panose="020F0502020204030204" pitchFamily="34" charset="0"/>
                <a:cs typeface="Calibri" panose="020F0502020204030204" pitchFamily="34" charset="0"/>
              </a:rPr>
              <a:t>Phase 2: Understanding current practices</a:t>
            </a:r>
            <a:endParaRPr lang="en-FM" sz="2000" b="1" dirty="0">
              <a:effectLst/>
              <a:latin typeface="Avenir"/>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US" sz="2000" b="1" dirty="0">
                <a:effectLst/>
                <a:latin typeface="Avenir"/>
                <a:ea typeface="Calibri" panose="020F0502020204030204" pitchFamily="34" charset="0"/>
                <a:cs typeface="Calibri" panose="020F0502020204030204" pitchFamily="34" charset="0"/>
              </a:rPr>
              <a:t>Phase 2a: Document review and course audit (completed)</a:t>
            </a:r>
            <a:endParaRPr lang="en-FM" sz="2000" b="1" dirty="0">
              <a:effectLst/>
              <a:latin typeface="Avenir"/>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US" sz="2000" b="1" dirty="0">
                <a:effectLst/>
                <a:latin typeface="Avenir"/>
                <a:ea typeface="Calibri" panose="020F0502020204030204" pitchFamily="34" charset="0"/>
                <a:cs typeface="Calibri" panose="020F0502020204030204" pitchFamily="34" charset="0"/>
              </a:rPr>
              <a:t>Phase 2b: Student, faculty, and alumni surveys (completed)</a:t>
            </a:r>
            <a:endParaRPr lang="en-FM" sz="2000" b="1" dirty="0">
              <a:effectLst/>
              <a:latin typeface="Avenir"/>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US" sz="2000" b="1" dirty="0">
                <a:effectLst/>
                <a:latin typeface="Avenir"/>
                <a:ea typeface="Calibri" panose="020F0502020204030204" pitchFamily="34" charset="0"/>
                <a:cs typeface="Calibri" panose="020F0502020204030204" pitchFamily="34" charset="0"/>
              </a:rPr>
              <a:t>Phase 2c: Student, faculty, alumni, and community member interviews (completed)</a:t>
            </a:r>
            <a:endParaRPr lang="en-US" sz="2000" b="1" dirty="0">
              <a:latin typeface="Avenir"/>
              <a:ea typeface="Calibri" panose="020F0502020204030204" pitchFamily="34" charset="0"/>
              <a:cs typeface="Calibri" panose="020F0502020204030204" pitchFamily="34" charset="0"/>
            </a:endParaRPr>
          </a:p>
          <a:p>
            <a:pPr marL="742950" lvl="1" indent="-285750">
              <a:lnSpc>
                <a:spcPct val="107000"/>
              </a:lnSpc>
              <a:spcAft>
                <a:spcPts val="800"/>
              </a:spcAft>
              <a:buFont typeface="Arial" panose="020B0604020202020204" pitchFamily="34" charset="0"/>
              <a:buChar char="•"/>
              <a:tabLst>
                <a:tab pos="914400" algn="l"/>
              </a:tabLst>
            </a:pPr>
            <a:r>
              <a:rPr lang="en-US" sz="2000" b="1" dirty="0">
                <a:latin typeface="Avenir"/>
              </a:rPr>
              <a:t>Phase 2d: Final report (expected April 2026)</a:t>
            </a:r>
          </a:p>
          <a:p>
            <a:pPr marL="742950" lvl="1" indent="-285750">
              <a:lnSpc>
                <a:spcPct val="107000"/>
              </a:lnSpc>
              <a:spcAft>
                <a:spcPts val="800"/>
              </a:spcAft>
              <a:buFont typeface="Arial" panose="020B0604020202020204" pitchFamily="34" charset="0"/>
              <a:buChar char="•"/>
              <a:tabLst>
                <a:tab pos="914400" algn="l"/>
              </a:tabLst>
            </a:pPr>
            <a:r>
              <a:rPr lang="en-US" sz="2000" b="1" dirty="0">
                <a:latin typeface="Avenir"/>
              </a:rPr>
              <a:t>Phase 3: Planning for curriculum changes (starting May 2026)</a:t>
            </a:r>
            <a:endParaRPr lang="en-FM" sz="2000" b="1" dirty="0">
              <a:latin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8"/>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59" name="Google Shape;259;p8"/>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60" name="Google Shape;260;p8"/>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61" name="Google Shape;261;p8"/>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8"/>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63" name="Google Shape;263;p8"/>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64" name="Google Shape;264;p8"/>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8"/>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6" name="Google Shape;266;p8"/>
          <p:cNvPicPr preferRelativeResize="0"/>
          <p:nvPr/>
        </p:nvPicPr>
        <p:blipFill rotWithShape="1">
          <a:blip r:embed="rId6">
            <a:alphaModFix/>
          </a:blip>
          <a:srcRect/>
          <a:stretch/>
        </p:blipFill>
        <p:spPr>
          <a:xfrm>
            <a:off x="204299" y="2936972"/>
            <a:ext cx="1399541" cy="1399541"/>
          </a:xfrm>
          <a:prstGeom prst="ellipse">
            <a:avLst/>
          </a:prstGeom>
          <a:noFill/>
          <a:ln>
            <a:noFill/>
          </a:ln>
        </p:spPr>
      </p:pic>
      <p:pic>
        <p:nvPicPr>
          <p:cNvPr id="267" name="Google Shape;267;p8"/>
          <p:cNvPicPr preferRelativeResize="0">
            <a:picLocks noGrp="1"/>
          </p:cNvPicPr>
          <p:nvPr>
            <p:ph type="body" idx="1"/>
          </p:nvPr>
        </p:nvPicPr>
        <p:blipFill rotWithShape="1">
          <a:blip r:embed="rId7">
            <a:alphaModFix/>
          </a:blip>
          <a:srcRect/>
          <a:stretch/>
        </p:blipFill>
        <p:spPr>
          <a:xfrm>
            <a:off x="1835539" y="1014580"/>
            <a:ext cx="10330544" cy="5888269"/>
          </a:xfrm>
          <a:prstGeom prst="rect">
            <a:avLst/>
          </a:prstGeom>
          <a:noFill/>
          <a:ln w="9525" cap="flat" cmpd="sng">
            <a:solidFill>
              <a:srgbClr val="7030A0"/>
            </a:solidFill>
            <a:prstDash val="solid"/>
            <a:round/>
            <a:headEnd type="none" w="sm" len="sm"/>
            <a:tailEnd type="none" w="sm" len="sm"/>
          </a:ln>
        </p:spPr>
      </p:pic>
      <p:grpSp>
        <p:nvGrpSpPr>
          <p:cNvPr id="269" name="Google Shape;269;p8"/>
          <p:cNvGrpSpPr/>
          <p:nvPr/>
        </p:nvGrpSpPr>
        <p:grpSpPr>
          <a:xfrm>
            <a:off x="2297063" y="1852085"/>
            <a:ext cx="1934292" cy="1280160"/>
            <a:chOff x="-149576" y="1003150"/>
            <a:chExt cx="1765935" cy="1280160"/>
          </a:xfrm>
        </p:grpSpPr>
        <p:sp>
          <p:nvSpPr>
            <p:cNvPr id="270" name="Google Shape;270;p8"/>
            <p:cNvSpPr/>
            <p:nvPr/>
          </p:nvSpPr>
          <p:spPr>
            <a:xfrm>
              <a:off x="-149576" y="1003150"/>
              <a:ext cx="1765935" cy="1280160"/>
            </a:xfrm>
            <a:prstGeom prst="roundRect">
              <a:avLst>
                <a:gd name="adj" fmla="val 16667"/>
              </a:avLst>
            </a:prstGeom>
            <a:solidFill>
              <a:srgbClr val="C4E0B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txBox="1"/>
            <p:nvPr/>
          </p:nvSpPr>
          <p:spPr>
            <a:xfrm>
              <a:off x="-87084" y="1085104"/>
              <a:ext cx="1640951" cy="1155176"/>
            </a:xfrm>
            <a:prstGeom prst="rect">
              <a:avLst/>
            </a:prstGeom>
            <a:solidFill>
              <a:srgbClr val="C4E0B2"/>
            </a:solid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dirty="0">
                  <a:solidFill>
                    <a:schemeClr val="dk1"/>
                  </a:solidFill>
                  <a:latin typeface="Arial"/>
                  <a:ea typeface="Arial"/>
                  <a:cs typeface="Arial"/>
                  <a:sym typeface="Arial"/>
                </a:rPr>
                <a:t>Enrollment (programs)</a:t>
              </a:r>
              <a:endParaRPr sz="2200" b="1" i="0" u="none" strike="noStrike" cap="none" dirty="0">
                <a:solidFill>
                  <a:schemeClr val="dk1"/>
                </a:solidFill>
                <a:latin typeface="Arial"/>
                <a:ea typeface="Arial"/>
                <a:cs typeface="Arial"/>
                <a:sym typeface="Arial"/>
              </a:endParaRPr>
            </a:p>
          </p:txBody>
        </p:sp>
      </p:grpSp>
      <p:grpSp>
        <p:nvGrpSpPr>
          <p:cNvPr id="272" name="Google Shape;272;p8"/>
          <p:cNvGrpSpPr/>
          <p:nvPr/>
        </p:nvGrpSpPr>
        <p:grpSpPr>
          <a:xfrm>
            <a:off x="4993092" y="1938616"/>
            <a:ext cx="1931674" cy="1280160"/>
            <a:chOff x="1691188" y="205152"/>
            <a:chExt cx="1809046" cy="1280160"/>
          </a:xfrm>
        </p:grpSpPr>
        <p:sp>
          <p:nvSpPr>
            <p:cNvPr id="273" name="Google Shape;273;p8"/>
            <p:cNvSpPr/>
            <p:nvPr/>
          </p:nvSpPr>
          <p:spPr>
            <a:xfrm>
              <a:off x="1712744" y="205152"/>
              <a:ext cx="1765935" cy="1280160"/>
            </a:xfrm>
            <a:prstGeom prst="roundRect">
              <a:avLst>
                <a:gd name="adj" fmla="val 16667"/>
              </a:avLst>
            </a:prstGeom>
            <a:solidFill>
              <a:srgbClr val="F4B0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txBox="1"/>
            <p:nvPr/>
          </p:nvSpPr>
          <p:spPr>
            <a:xfrm>
              <a:off x="1691188" y="275927"/>
              <a:ext cx="1809046" cy="1155176"/>
            </a:xfrm>
            <a:prstGeom prst="rect">
              <a:avLst/>
            </a:prstGeom>
            <a:solidFill>
              <a:srgbClr val="F4B081"/>
            </a:solid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dirty="0">
                  <a:solidFill>
                    <a:schemeClr val="dk1"/>
                  </a:solidFill>
                  <a:latin typeface="Arial"/>
                  <a:ea typeface="Arial"/>
                  <a:cs typeface="Arial"/>
                  <a:sym typeface="Arial"/>
                </a:rPr>
                <a:t>Syllabi, Course &amp; Program Reviews</a:t>
              </a:r>
              <a:endParaRPr sz="2200" b="1" i="0" u="none" strike="noStrike" cap="none" dirty="0">
                <a:solidFill>
                  <a:schemeClr val="dk1"/>
                </a:solidFill>
                <a:latin typeface="Arial"/>
                <a:ea typeface="Arial"/>
                <a:cs typeface="Arial"/>
                <a:sym typeface="Arial"/>
              </a:endParaRPr>
            </a:p>
          </p:txBody>
        </p:sp>
      </p:grpSp>
      <p:grpSp>
        <p:nvGrpSpPr>
          <p:cNvPr id="275" name="Google Shape;275;p8"/>
          <p:cNvGrpSpPr/>
          <p:nvPr/>
        </p:nvGrpSpPr>
        <p:grpSpPr>
          <a:xfrm>
            <a:off x="7227204" y="1938616"/>
            <a:ext cx="1765935" cy="1280160"/>
            <a:chOff x="3714571" y="960120"/>
            <a:chExt cx="1765935" cy="1280160"/>
          </a:xfrm>
        </p:grpSpPr>
        <p:sp>
          <p:nvSpPr>
            <p:cNvPr id="276" name="Google Shape;276;p8"/>
            <p:cNvSpPr/>
            <p:nvPr/>
          </p:nvSpPr>
          <p:spPr>
            <a:xfrm>
              <a:off x="3714571" y="960120"/>
              <a:ext cx="1765935" cy="1280160"/>
            </a:xfrm>
            <a:prstGeom prst="roundRect">
              <a:avLst>
                <a:gd name="adj" fmla="val 16667"/>
              </a:avLst>
            </a:prstGeom>
            <a:solidFill>
              <a:srgbClr val="B3C6E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txBox="1"/>
            <p:nvPr/>
          </p:nvSpPr>
          <p:spPr>
            <a:xfrm>
              <a:off x="3777063" y="1022612"/>
              <a:ext cx="1640951" cy="1155176"/>
            </a:xfrm>
            <a:prstGeom prst="rect">
              <a:avLst/>
            </a:prstGeom>
            <a:solidFill>
              <a:srgbClr val="B3C6E7"/>
            </a:solid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dk1"/>
                  </a:solidFill>
                  <a:latin typeface="Arial"/>
                  <a:ea typeface="Arial"/>
                  <a:cs typeface="Arial"/>
                  <a:sym typeface="Arial"/>
                </a:rPr>
                <a:t>Surveys &amp; Focus Groups</a:t>
              </a:r>
              <a:endParaRPr sz="2200" b="1" i="0" u="none" strike="noStrike" cap="none">
                <a:solidFill>
                  <a:schemeClr val="dk1"/>
                </a:solidFill>
                <a:latin typeface="Arial"/>
                <a:ea typeface="Arial"/>
                <a:cs typeface="Arial"/>
                <a:sym typeface="Arial"/>
              </a:endParaRPr>
            </a:p>
          </p:txBody>
        </p:sp>
      </p:grpSp>
      <p:sp>
        <p:nvSpPr>
          <p:cNvPr id="278" name="Google Shape;278;p8"/>
          <p:cNvSpPr/>
          <p:nvPr/>
        </p:nvSpPr>
        <p:spPr>
          <a:xfrm>
            <a:off x="2052453" y="4264049"/>
            <a:ext cx="2758966" cy="1043990"/>
          </a:xfrm>
          <a:prstGeom prst="wedgeRectCallout">
            <a:avLst>
              <a:gd name="adj1" fmla="val -2714"/>
              <a:gd name="adj2" fmla="val -159349"/>
            </a:avLst>
          </a:prstGeom>
          <a:solidFill>
            <a:srgbClr val="C4E0B2"/>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dk1"/>
                </a:solidFill>
                <a:latin typeface="Arial Rounded"/>
                <a:ea typeface="Arial Rounded"/>
                <a:cs typeface="Arial Rounded"/>
                <a:sym typeface="Arial Rounded"/>
              </a:rPr>
              <a:t>Fluctuating Enrollment Trends</a:t>
            </a:r>
            <a:endParaRPr sz="2400" b="1" i="0" u="none" strike="noStrike" cap="none" dirty="0">
              <a:solidFill>
                <a:schemeClr val="dk1"/>
              </a:solidFill>
              <a:latin typeface="Arial Rounded"/>
              <a:ea typeface="Arial Rounded"/>
              <a:cs typeface="Arial Rounded"/>
              <a:sym typeface="Arial Rounded"/>
            </a:endParaRPr>
          </a:p>
        </p:txBody>
      </p:sp>
      <p:sp>
        <p:nvSpPr>
          <p:cNvPr id="279" name="Google Shape;279;p8"/>
          <p:cNvSpPr/>
          <p:nvPr/>
        </p:nvSpPr>
        <p:spPr>
          <a:xfrm>
            <a:off x="5119937" y="4296109"/>
            <a:ext cx="2534075" cy="1006009"/>
          </a:xfrm>
          <a:prstGeom prst="wedgeRectCallout">
            <a:avLst>
              <a:gd name="adj1" fmla="val 2702"/>
              <a:gd name="adj2" fmla="val -158008"/>
            </a:avLst>
          </a:prstGeom>
          <a:solidFill>
            <a:srgbClr val="F4B081"/>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dk1"/>
                </a:solidFill>
                <a:latin typeface="Arial Rounded"/>
                <a:ea typeface="Arial Rounded"/>
                <a:cs typeface="Arial Rounded"/>
                <a:sym typeface="Arial Rounded"/>
              </a:rPr>
              <a:t>Basis for Transformation</a:t>
            </a:r>
            <a:endParaRPr sz="2400" b="1" i="0" u="none" strike="noStrike" cap="none" dirty="0">
              <a:solidFill>
                <a:schemeClr val="dk1"/>
              </a:solidFill>
              <a:latin typeface="Arial Rounded"/>
              <a:ea typeface="Arial Rounded"/>
              <a:cs typeface="Arial Rounded"/>
              <a:sym typeface="Arial Rounded"/>
            </a:endParaRPr>
          </a:p>
        </p:txBody>
      </p:sp>
      <p:sp>
        <p:nvSpPr>
          <p:cNvPr id="280" name="Google Shape;280;p8"/>
          <p:cNvSpPr/>
          <p:nvPr/>
        </p:nvSpPr>
        <p:spPr>
          <a:xfrm>
            <a:off x="8370904" y="4585935"/>
            <a:ext cx="3300250" cy="1000846"/>
          </a:xfrm>
          <a:prstGeom prst="wedgeRectCallout">
            <a:avLst>
              <a:gd name="adj1" fmla="val -45127"/>
              <a:gd name="adj2" fmla="val -182024"/>
            </a:avLst>
          </a:prstGeom>
          <a:solidFill>
            <a:srgbClr val="9CC2E5"/>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dk1"/>
                </a:solidFill>
                <a:latin typeface="Arial Rounded"/>
                <a:ea typeface="Arial Rounded"/>
                <a:cs typeface="Arial Rounded"/>
                <a:sym typeface="Arial Rounded"/>
              </a:rPr>
              <a:t>Informed Transformation</a:t>
            </a:r>
            <a:endParaRPr sz="2400" b="1" i="0" u="none" strike="noStrike" cap="none">
              <a:solidFill>
                <a:schemeClr val="dk1"/>
              </a:solidFill>
              <a:latin typeface="Arial Rounded"/>
              <a:ea typeface="Arial Rounded"/>
              <a:cs typeface="Arial Rounded"/>
              <a:sym typeface="Arial Rounded"/>
            </a:endParaRPr>
          </a:p>
        </p:txBody>
      </p:sp>
      <p:sp>
        <p:nvSpPr>
          <p:cNvPr id="281" name="Google Shape;281;p8"/>
          <p:cNvSpPr txBox="1"/>
          <p:nvPr/>
        </p:nvSpPr>
        <p:spPr>
          <a:xfrm>
            <a:off x="3877219" y="261203"/>
            <a:ext cx="66267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chemeClr val="lt1"/>
                </a:solidFill>
                <a:latin typeface="Arial Black"/>
                <a:ea typeface="Arial Black"/>
                <a:cs typeface="Arial Black"/>
                <a:sym typeface="Arial Black"/>
              </a:rPr>
              <a:t>CURRICULUM REVIEW PROCESS </a:t>
            </a:r>
            <a:endParaRPr sz="2800" b="0" i="0" u="none" strike="noStrike" cap="none" dirty="0">
              <a:solidFill>
                <a:schemeClr val="lt1"/>
              </a:solidFill>
              <a:latin typeface="Arial Black"/>
              <a:ea typeface="Arial Black"/>
              <a:cs typeface="Arial Black"/>
              <a:sym typeface="Arial Black"/>
            </a:endParaRPr>
          </a:p>
        </p:txBody>
      </p:sp>
      <p:pic>
        <p:nvPicPr>
          <p:cNvPr id="3" name="Picture 2">
            <a:extLst>
              <a:ext uri="{FF2B5EF4-FFF2-40B4-BE49-F238E27FC236}">
                <a16:creationId xmlns:a16="http://schemas.microsoft.com/office/drawing/2014/main" id="{9FD38123-0357-0A73-A380-B9D59F55FEA0}"/>
              </a:ext>
            </a:extLst>
          </p:cNvPr>
          <p:cNvPicPr>
            <a:picLocks noChangeAspect="1"/>
          </p:cNvPicPr>
          <p:nvPr/>
        </p:nvPicPr>
        <p:blipFill>
          <a:blip r:embed="rId8"/>
          <a:stretch>
            <a:fillRect/>
          </a:stretch>
        </p:blipFill>
        <p:spPr>
          <a:xfrm>
            <a:off x="9272562" y="1037440"/>
            <a:ext cx="2918524" cy="2232427"/>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9D36C2ED-CE01-871B-90AE-24CA05D19FFC}"/>
            </a:ext>
          </a:extLst>
        </p:cNvPr>
        <p:cNvGrpSpPr/>
        <p:nvPr/>
      </p:nvGrpSpPr>
      <p:grpSpPr>
        <a:xfrm>
          <a:off x="0" y="0"/>
          <a:ext cx="0" cy="0"/>
          <a:chOff x="0" y="0"/>
          <a:chExt cx="0" cy="0"/>
        </a:xfrm>
      </p:grpSpPr>
      <p:pic>
        <p:nvPicPr>
          <p:cNvPr id="324" name="Google Shape;324;p10">
            <a:extLst>
              <a:ext uri="{FF2B5EF4-FFF2-40B4-BE49-F238E27FC236}">
                <a16:creationId xmlns:a16="http://schemas.microsoft.com/office/drawing/2014/main" id="{09AB469E-FBF7-9E0C-F718-C376CB9D3F64}"/>
              </a:ext>
            </a:extLst>
          </p:cNvPr>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25" name="Google Shape;325;p10">
            <a:extLst>
              <a:ext uri="{FF2B5EF4-FFF2-40B4-BE49-F238E27FC236}">
                <a16:creationId xmlns:a16="http://schemas.microsoft.com/office/drawing/2014/main" id="{2730CBF7-39BE-BFDB-922F-71ACFEE40B25}"/>
              </a:ext>
            </a:extLst>
          </p:cNvPr>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26" name="Google Shape;326;p10">
            <a:extLst>
              <a:ext uri="{FF2B5EF4-FFF2-40B4-BE49-F238E27FC236}">
                <a16:creationId xmlns:a16="http://schemas.microsoft.com/office/drawing/2014/main" id="{86D52E94-0C8D-1DAB-9702-60C4638A1B5F}"/>
              </a:ext>
            </a:extLst>
          </p:cNvPr>
          <p:cNvPicPr preferRelativeResize="0">
            <a:picLocks noGrp="1"/>
          </p:cNvPicPr>
          <p:nvPr>
            <p:ph type="body" idx="1"/>
          </p:nvPr>
        </p:nvPicPr>
        <p:blipFill rotWithShape="1">
          <a:blip r:embed="rId5">
            <a:alphaModFix/>
          </a:blip>
          <a:srcRect/>
          <a:stretch/>
        </p:blipFill>
        <p:spPr>
          <a:xfrm>
            <a:off x="1808140" y="1037440"/>
            <a:ext cx="10330544" cy="5888269"/>
          </a:xfrm>
          <a:prstGeom prst="rect">
            <a:avLst/>
          </a:prstGeom>
          <a:noFill/>
          <a:ln>
            <a:noFill/>
          </a:ln>
        </p:spPr>
      </p:pic>
      <p:pic>
        <p:nvPicPr>
          <p:cNvPr id="327" name="Google Shape;327;p10">
            <a:extLst>
              <a:ext uri="{FF2B5EF4-FFF2-40B4-BE49-F238E27FC236}">
                <a16:creationId xmlns:a16="http://schemas.microsoft.com/office/drawing/2014/main" id="{D3231D9F-2A7D-4461-0085-90D5427091DF}"/>
              </a:ext>
            </a:extLst>
          </p:cNvPr>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328" name="Google Shape;328;p10">
            <a:extLst>
              <a:ext uri="{FF2B5EF4-FFF2-40B4-BE49-F238E27FC236}">
                <a16:creationId xmlns:a16="http://schemas.microsoft.com/office/drawing/2014/main" id="{69000003-B992-3A1E-77CE-6AD494B49E7D}"/>
              </a:ext>
            </a:extLst>
          </p:cNvPr>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a:extLst>
              <a:ext uri="{FF2B5EF4-FFF2-40B4-BE49-F238E27FC236}">
                <a16:creationId xmlns:a16="http://schemas.microsoft.com/office/drawing/2014/main" id="{6B9B78E7-FF95-6DF9-EF52-E07A5EB3C502}"/>
              </a:ext>
            </a:extLst>
          </p:cNvPr>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a:extLst>
              <a:ext uri="{FF2B5EF4-FFF2-40B4-BE49-F238E27FC236}">
                <a16:creationId xmlns:a16="http://schemas.microsoft.com/office/drawing/2014/main" id="{2575E47A-EEF4-E43F-D855-76FB31D0644B}"/>
              </a:ext>
            </a:extLst>
          </p:cNvPr>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a:extLst>
              <a:ext uri="{FF2B5EF4-FFF2-40B4-BE49-F238E27FC236}">
                <a16:creationId xmlns:a16="http://schemas.microsoft.com/office/drawing/2014/main" id="{5C65ABFB-E1B4-C297-6450-E9E51566210D}"/>
              </a:ext>
            </a:extLst>
          </p:cNvPr>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a:extLst>
              <a:ext uri="{FF2B5EF4-FFF2-40B4-BE49-F238E27FC236}">
                <a16:creationId xmlns:a16="http://schemas.microsoft.com/office/drawing/2014/main" id="{52581A87-D73F-DF97-F927-864F7628FD0D}"/>
              </a:ext>
            </a:extLst>
          </p:cNvPr>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a:extLst>
              <a:ext uri="{FF2B5EF4-FFF2-40B4-BE49-F238E27FC236}">
                <a16:creationId xmlns:a16="http://schemas.microsoft.com/office/drawing/2014/main" id="{735F1ACF-870F-AD53-86EF-7CD76014965F}"/>
              </a:ext>
            </a:extLst>
          </p:cNvPr>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a:extLst>
              <a:ext uri="{FF2B5EF4-FFF2-40B4-BE49-F238E27FC236}">
                <a16:creationId xmlns:a16="http://schemas.microsoft.com/office/drawing/2014/main" id="{456EA683-DAAC-A400-8D49-BC46D794F02A}"/>
              </a:ext>
            </a:extLst>
          </p:cNvPr>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297" name="Google Shape;297;p16"/>
          <p:cNvSpPr txBox="1"/>
          <p:nvPr/>
        </p:nvSpPr>
        <p:spPr>
          <a:xfrm>
            <a:off x="2466533" y="212399"/>
            <a:ext cx="931237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STRATEGIC PLAN 2025-2030: UPDATES</a:t>
            </a:r>
            <a:endParaRPr sz="3200" b="0" i="0" u="none" strike="noStrike" cap="none" dirty="0">
              <a:solidFill>
                <a:schemeClr val="lt1"/>
              </a:solidFill>
              <a:latin typeface="Arial Black"/>
              <a:ea typeface="Arial Black"/>
              <a:cs typeface="Arial Black"/>
              <a:sym typeface="Arial Black"/>
            </a:endParaRPr>
          </a:p>
        </p:txBody>
      </p:sp>
      <p:sp>
        <p:nvSpPr>
          <p:cNvPr id="3" name="TextBox 2">
            <a:extLst>
              <a:ext uri="{FF2B5EF4-FFF2-40B4-BE49-F238E27FC236}">
                <a16:creationId xmlns:a16="http://schemas.microsoft.com/office/drawing/2014/main" id="{3106D43E-3C1F-C29F-FFB7-4D9C47E714B3}"/>
              </a:ext>
            </a:extLst>
          </p:cNvPr>
          <p:cNvSpPr txBox="1"/>
          <p:nvPr/>
        </p:nvSpPr>
        <p:spPr>
          <a:xfrm>
            <a:off x="2141856" y="1816632"/>
            <a:ext cx="9769743" cy="4401205"/>
          </a:xfrm>
          <a:prstGeom prst="rect">
            <a:avLst/>
          </a:prstGeom>
          <a:solidFill>
            <a:schemeClr val="accent4">
              <a:lumMod val="20000"/>
              <a:lumOff val="80000"/>
            </a:schemeClr>
          </a:solidFill>
        </p:spPr>
        <p:txBody>
          <a:bodyPr wrap="square">
            <a:spAutoFit/>
          </a:bodyPr>
          <a:lstStyle/>
          <a:p>
            <a:pPr>
              <a:buNone/>
            </a:pPr>
            <a:r>
              <a:rPr lang="en-US" sz="2800" dirty="0">
                <a:effectLst/>
                <a:latin typeface="Avenir"/>
                <a:ea typeface="Calibri" panose="020F0502020204030204" pitchFamily="34" charset="0"/>
              </a:rPr>
              <a:t>Since the implementation of the </a:t>
            </a:r>
            <a:r>
              <a:rPr lang="en-US" sz="2800" i="1" dirty="0">
                <a:effectLst/>
                <a:latin typeface="Avenir"/>
                <a:ea typeface="Calibri" panose="020F0502020204030204" pitchFamily="34" charset="0"/>
              </a:rPr>
              <a:t>Strategic Plan 2025-2030 </a:t>
            </a:r>
            <a:r>
              <a:rPr lang="en-US" sz="2800" dirty="0">
                <a:effectLst/>
                <a:latin typeface="Avenir"/>
                <a:ea typeface="Calibri" panose="020F0502020204030204" pitchFamily="34" charset="0"/>
              </a:rPr>
              <a:t>one year ago</a:t>
            </a:r>
            <a:r>
              <a:rPr lang="en-US" sz="2800" i="1" dirty="0">
                <a:effectLst/>
                <a:latin typeface="Avenir"/>
                <a:ea typeface="Calibri" panose="020F0502020204030204" pitchFamily="34" charset="0"/>
              </a:rPr>
              <a:t>,</a:t>
            </a:r>
            <a:r>
              <a:rPr lang="en-US" sz="2800" dirty="0">
                <a:effectLst/>
                <a:latin typeface="Avenir"/>
                <a:ea typeface="Calibri" panose="020F0502020204030204" pitchFamily="34" charset="0"/>
              </a:rPr>
              <a:t> the information in the following 8 tables provide the first evaluation results of the college’s performance under the new plan. Overall, there are 26 key performance indicators (KPIs) and 13 institutional set standards (ISSs). Each of the three strategic goals – “Access, Innovation” and “Resilience” – has outcomes. Each outcome has KPIs and some have ISSs. The KPI is the measure of success used by COM-FSM. Integrated with the KPIs are the required ACCJC ISSs.</a:t>
            </a:r>
            <a:r>
              <a:rPr lang="en-FM" sz="2800" dirty="0">
                <a:effectLst/>
                <a:latin typeface="Avenir"/>
              </a:rPr>
              <a:t> </a:t>
            </a:r>
          </a:p>
        </p:txBody>
      </p:sp>
    </p:spTree>
    <p:extLst>
      <p:ext uri="{BB962C8B-B14F-4D97-AF65-F5344CB8AC3E}">
        <p14:creationId xmlns:p14="http://schemas.microsoft.com/office/powerpoint/2010/main" val="279808347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2030</Words>
  <Application>Microsoft Macintosh PowerPoint</Application>
  <PresentationFormat>Widescreen</PresentationFormat>
  <Paragraphs>272</Paragraphs>
  <Slides>26</Slides>
  <Notes>26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Arial Rounded</vt:lpstr>
      <vt:lpstr>Times New Roman</vt:lpstr>
      <vt:lpstr>Avenir</vt:lpstr>
      <vt:lpstr>Arial Black</vt:lpstr>
      <vt:lpstr>Impact</vt:lpstr>
      <vt:lpstr>Bahnschrift</vt:lpstr>
      <vt:lpstr>Brush Script MT</vt:lpstr>
      <vt:lpstr>Arial Rounded MT Bold</vt:lpstr>
      <vt:lpstr>Monda</vt:lpstr>
      <vt:lpstr>Helvetica Neue</vt:lpstr>
      <vt:lpstr>Calibri</vt:lpstr>
      <vt:lpstr>Wingdings</vt:lpstr>
      <vt:lpstr>Britannic Bold</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RESILIENCE KPI: Persistence/Retention rate for fall – spring is 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Paulo Santos</dc:creator>
  <cp:lastModifiedBy>Dhiraj Bhartu</cp:lastModifiedBy>
  <cp:revision>53</cp:revision>
  <dcterms:created xsi:type="dcterms:W3CDTF">2023-12-08T22:33:19Z</dcterms:created>
  <dcterms:modified xsi:type="dcterms:W3CDTF">2026-04-06T01:25:24Z</dcterms:modified>
</cp:coreProperties>
</file>