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5" r:id="rId14"/>
    <p:sldId id="268" r:id="rId15"/>
    <p:sldId id="269" r:id="rId16"/>
    <p:sldId id="270" r:id="rId17"/>
    <p:sldId id="271" r:id="rId18"/>
    <p:sldId id="272" r:id="rId19"/>
    <p:sldId id="273" r:id="rId20"/>
    <p:sldId id="274" r:id="rId21"/>
  </p:sldIdLst>
  <p:sldSz cx="18288000" cy="10287000"/>
  <p:notesSz cx="6858000" cy="9144000"/>
  <p:embeddedFontLst>
    <p:embeddedFont>
      <p:font typeface="Arial Black" panose="020B0604020202020204" pitchFamily="34" charset="0"/>
      <p:bold r:id="rId23"/>
    </p:embeddedFont>
    <p:embeddedFont>
      <p:font typeface="Calibri" panose="020F0502020204030204" pitchFamily="34" charset="0"/>
      <p:regular r:id="rId24"/>
      <p:bold r:id="rId25"/>
      <p:italic r:id="rId26"/>
      <p:boldItalic r:id="rId27"/>
    </p:embeddedFont>
    <p:embeddedFont>
      <p:font typeface="Poppins" pitchFamily="2" charset="77"/>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gGhIoko7ePGX3ykH7GGMJYvPrh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p:cViewPr varScale="1">
        <p:scale>
          <a:sx n="72" d="100"/>
          <a:sy n="72" d="100"/>
        </p:scale>
        <p:origin x="76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d4b86f2a37_1_1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g3d4b86f2a37_1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d4def2dc47_1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g3d4def2dc47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d4def2dc47_0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g3d4def2dc47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dd4f8c8ef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3dd4f8c8ef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dd4f8c8ef5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3dd4f8c8ef5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dd4f8c8ef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dd4f8c8ef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dd4f8c8ef5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dd4f8c8ef5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dd4f8c8ef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dd4f8c8ef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7" name="Google Shape;66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1" name="Google Shape;2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d4b86f2a37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g3d4b86f2a37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d4b86f2a37_0_1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3d4b86f2a37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d4b86f2a37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g3d4b86f2a3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1792288" y="612775"/>
            <a:ext cx="5486400" cy="4114800"/>
          </a:xfrm>
          <a:prstGeom prst="rect">
            <a:avLst/>
          </a:prstGeom>
          <a:noFill/>
          <a:ln>
            <a:noFill/>
          </a:ln>
        </p:spPr>
      </p:sp>
      <p:sp>
        <p:nvSpPr>
          <p:cNvPr id="64" name="Google Shape;64;p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17.png"/><Relationship Id="rId7"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47.jpg"/><Relationship Id="rId4" Type="http://schemas.openxmlformats.org/officeDocument/2006/relationships/image" Target="../media/image18.png"/><Relationship Id="rId9" Type="http://schemas.openxmlformats.org/officeDocument/2006/relationships/image" Target="../media/image46.jpg"/></Relationships>
</file>

<file path=ppt/slides/_rels/slide11.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2.jpg"/><Relationship Id="rId18" Type="http://schemas.openxmlformats.org/officeDocument/2006/relationships/image" Target="../media/image57.jpg"/><Relationship Id="rId3" Type="http://schemas.openxmlformats.org/officeDocument/2006/relationships/image" Target="../media/image17.png"/><Relationship Id="rId7" Type="http://schemas.openxmlformats.org/officeDocument/2006/relationships/image" Target="../media/image45.jpg"/><Relationship Id="rId12" Type="http://schemas.openxmlformats.org/officeDocument/2006/relationships/image" Target="../media/image51.jpg"/><Relationship Id="rId17"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50.jpg"/><Relationship Id="rId5" Type="http://schemas.openxmlformats.org/officeDocument/2006/relationships/image" Target="../media/image19.png"/><Relationship Id="rId15" Type="http://schemas.openxmlformats.org/officeDocument/2006/relationships/image" Target="../media/image54.jpg"/><Relationship Id="rId10" Type="http://schemas.openxmlformats.org/officeDocument/2006/relationships/image" Target="../media/image49.jpg"/><Relationship Id="rId19" Type="http://schemas.openxmlformats.org/officeDocument/2006/relationships/image" Target="../media/image58.jpg"/><Relationship Id="rId4" Type="http://schemas.openxmlformats.org/officeDocument/2006/relationships/image" Target="../media/image18.png"/><Relationship Id="rId9" Type="http://schemas.openxmlformats.org/officeDocument/2006/relationships/image" Target="../media/image48.jpg"/><Relationship Id="rId14" Type="http://schemas.openxmlformats.org/officeDocument/2006/relationships/image" Target="../media/image53.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png"/><Relationship Id="rId2" Type="http://schemas.openxmlformats.org/officeDocument/2006/relationships/notesSlide" Target="../notesSlides/notesSlide19.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7.png"/><Relationship Id="rId7"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2.jpg"/><Relationship Id="rId5" Type="http://schemas.openxmlformats.org/officeDocument/2006/relationships/image" Target="../media/image19.png"/><Relationship Id="rId10" Type="http://schemas.openxmlformats.org/officeDocument/2006/relationships/image" Target="../media/image31.jpg"/><Relationship Id="rId4" Type="http://schemas.openxmlformats.org/officeDocument/2006/relationships/image" Target="../media/image18.png"/><Relationship Id="rId9"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17.png"/><Relationship Id="rId7" Type="http://schemas.openxmlformats.org/officeDocument/2006/relationships/image" Target="../media/image38.jpg"/><Relationship Id="rId12"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42.jpg"/><Relationship Id="rId5" Type="http://schemas.openxmlformats.org/officeDocument/2006/relationships/image" Target="../media/image19.png"/><Relationship Id="rId10" Type="http://schemas.openxmlformats.org/officeDocument/2006/relationships/image" Target="../media/image41.jpg"/><Relationship Id="rId4" Type="http://schemas.openxmlformats.org/officeDocument/2006/relationships/image" Target="../media/image18.png"/><Relationship Id="rId9"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3044501" y="5698135"/>
            <a:ext cx="10915233" cy="1604505"/>
            <a:chOff x="0" y="-38100"/>
            <a:chExt cx="2598796" cy="382015"/>
          </a:xfrm>
        </p:grpSpPr>
        <p:sp>
          <p:nvSpPr>
            <p:cNvPr id="85" name="Google Shape;85;p1"/>
            <p:cNvSpPr/>
            <p:nvPr/>
          </p:nvSpPr>
          <p:spPr>
            <a:xfrm>
              <a:off x="0" y="0"/>
              <a:ext cx="2598796" cy="343915"/>
            </a:xfrm>
            <a:custGeom>
              <a:avLst/>
              <a:gdLst/>
              <a:ahLst/>
              <a:cxnLst/>
              <a:rect l="l" t="t" r="r" b="b"/>
              <a:pathLst>
                <a:path w="2598796" h="343915" extrusionOk="0">
                  <a:moveTo>
                    <a:pt x="2395596" y="0"/>
                  </a:moveTo>
                  <a:lnTo>
                    <a:pt x="0" y="0"/>
                  </a:lnTo>
                  <a:lnTo>
                    <a:pt x="203200" y="343915"/>
                  </a:lnTo>
                  <a:lnTo>
                    <a:pt x="2598796" y="343915"/>
                  </a:lnTo>
                  <a:lnTo>
                    <a:pt x="2395596" y="0"/>
                  </a:lnTo>
                  <a:close/>
                </a:path>
              </a:pathLst>
            </a:custGeom>
            <a:noFill/>
            <a:ln w="228600" cap="sq" cmpd="sng">
              <a:solidFill>
                <a:srgbClr val="0072C4"/>
              </a:solidFill>
              <a:prstDash val="solid"/>
              <a:miter lim="8000"/>
              <a:headEnd type="none" w="sm" len="sm"/>
              <a:tailEnd type="none" w="sm" len="sm"/>
            </a:ln>
          </p:spPr>
          <p:txBody>
            <a:bodyPr/>
            <a:lstStyle/>
            <a:p>
              <a:endParaRPr lang="en-FM"/>
            </a:p>
          </p:txBody>
        </p:sp>
        <p:sp>
          <p:nvSpPr>
            <p:cNvPr id="86" name="Google Shape;86;p1"/>
            <p:cNvSpPr txBox="1"/>
            <p:nvPr/>
          </p:nvSpPr>
          <p:spPr>
            <a:xfrm>
              <a:off x="101600" y="-38100"/>
              <a:ext cx="2395596" cy="38201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 name="Google Shape;87;p1"/>
          <p:cNvGrpSpPr/>
          <p:nvPr/>
        </p:nvGrpSpPr>
        <p:grpSpPr>
          <a:xfrm>
            <a:off x="9144000" y="-1909972"/>
            <a:ext cx="11832529" cy="5682155"/>
            <a:chOff x="0" y="-38100"/>
            <a:chExt cx="812800" cy="390318"/>
          </a:xfrm>
        </p:grpSpPr>
        <p:sp>
          <p:nvSpPr>
            <p:cNvPr id="88" name="Google Shape;88;p1"/>
            <p:cNvSpPr/>
            <p:nvPr/>
          </p:nvSpPr>
          <p:spPr>
            <a:xfrm>
              <a:off x="0" y="0"/>
              <a:ext cx="812800" cy="352218"/>
            </a:xfrm>
            <a:custGeom>
              <a:avLst/>
              <a:gdLst/>
              <a:ahLst/>
              <a:cxnLst/>
              <a:rect l="l" t="t" r="r" b="b"/>
              <a:pathLst>
                <a:path w="812800" h="352218" extrusionOk="0">
                  <a:moveTo>
                    <a:pt x="203200" y="0"/>
                  </a:moveTo>
                  <a:lnTo>
                    <a:pt x="812800" y="0"/>
                  </a:lnTo>
                  <a:lnTo>
                    <a:pt x="609600" y="352218"/>
                  </a:lnTo>
                  <a:lnTo>
                    <a:pt x="0" y="352218"/>
                  </a:lnTo>
                  <a:lnTo>
                    <a:pt x="203200" y="0"/>
                  </a:lnTo>
                  <a:close/>
                </a:path>
              </a:pathLst>
            </a:custGeom>
            <a:solidFill>
              <a:srgbClr val="133455"/>
            </a:solidFill>
            <a:ln>
              <a:noFill/>
            </a:ln>
          </p:spPr>
          <p:txBody>
            <a:bodyPr/>
            <a:lstStyle/>
            <a:p>
              <a:endParaRPr lang="en-FM"/>
            </a:p>
          </p:txBody>
        </p:sp>
        <p:sp>
          <p:nvSpPr>
            <p:cNvPr id="89" name="Google Shape;89;p1"/>
            <p:cNvSpPr txBox="1"/>
            <p:nvPr/>
          </p:nvSpPr>
          <p:spPr>
            <a:xfrm>
              <a:off x="101600" y="-38100"/>
              <a:ext cx="609600" cy="39031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 name="Google Shape;90;p1"/>
          <p:cNvGrpSpPr/>
          <p:nvPr/>
        </p:nvGrpSpPr>
        <p:grpSpPr>
          <a:xfrm>
            <a:off x="-3172826" y="1808616"/>
            <a:ext cx="15874031" cy="4771784"/>
            <a:chOff x="0" y="-38100"/>
            <a:chExt cx="1270829" cy="382015"/>
          </a:xfrm>
        </p:grpSpPr>
        <p:sp>
          <p:nvSpPr>
            <p:cNvPr id="91" name="Google Shape;91;p1"/>
            <p:cNvSpPr/>
            <p:nvPr/>
          </p:nvSpPr>
          <p:spPr>
            <a:xfrm>
              <a:off x="0" y="0"/>
              <a:ext cx="1270829" cy="343915"/>
            </a:xfrm>
            <a:custGeom>
              <a:avLst/>
              <a:gdLst/>
              <a:ahLst/>
              <a:cxnLst/>
              <a:rect l="l" t="t" r="r" b="b"/>
              <a:pathLst>
                <a:path w="1270829" h="343915" extrusionOk="0">
                  <a:moveTo>
                    <a:pt x="1067629" y="0"/>
                  </a:moveTo>
                  <a:lnTo>
                    <a:pt x="0" y="0"/>
                  </a:lnTo>
                  <a:lnTo>
                    <a:pt x="203200" y="343915"/>
                  </a:lnTo>
                  <a:lnTo>
                    <a:pt x="1270829" y="343915"/>
                  </a:lnTo>
                  <a:lnTo>
                    <a:pt x="1067629" y="0"/>
                  </a:lnTo>
                  <a:close/>
                </a:path>
              </a:pathLst>
            </a:custGeom>
            <a:solidFill>
              <a:srgbClr val="133455"/>
            </a:solidFill>
            <a:ln>
              <a:noFill/>
            </a:ln>
          </p:spPr>
          <p:txBody>
            <a:bodyPr/>
            <a:lstStyle/>
            <a:p>
              <a:endParaRPr lang="en-FM"/>
            </a:p>
          </p:txBody>
        </p:sp>
        <p:sp>
          <p:nvSpPr>
            <p:cNvPr id="92" name="Google Shape;92;p1"/>
            <p:cNvSpPr txBox="1"/>
            <p:nvPr/>
          </p:nvSpPr>
          <p:spPr>
            <a:xfrm>
              <a:off x="101600" y="-38100"/>
              <a:ext cx="1067629" cy="38201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3" name="Google Shape;93;p1"/>
          <p:cNvGrpSpPr/>
          <p:nvPr/>
        </p:nvGrpSpPr>
        <p:grpSpPr>
          <a:xfrm>
            <a:off x="5247890" y="33518"/>
            <a:ext cx="14014037" cy="11062988"/>
            <a:chOff x="0" y="-38100"/>
            <a:chExt cx="492678" cy="388931"/>
          </a:xfrm>
        </p:grpSpPr>
        <p:sp>
          <p:nvSpPr>
            <p:cNvPr id="94" name="Google Shape;94;p1"/>
            <p:cNvSpPr/>
            <p:nvPr/>
          </p:nvSpPr>
          <p:spPr>
            <a:xfrm>
              <a:off x="0" y="0"/>
              <a:ext cx="492678" cy="350831"/>
            </a:xfrm>
            <a:custGeom>
              <a:avLst/>
              <a:gdLst/>
              <a:ahLst/>
              <a:cxnLst/>
              <a:rect l="l" t="t" r="r" b="b"/>
              <a:pathLst>
                <a:path w="492678" h="350831" extrusionOk="0">
                  <a:moveTo>
                    <a:pt x="203200" y="0"/>
                  </a:moveTo>
                  <a:lnTo>
                    <a:pt x="492678" y="0"/>
                  </a:lnTo>
                  <a:lnTo>
                    <a:pt x="289478" y="350831"/>
                  </a:lnTo>
                  <a:lnTo>
                    <a:pt x="0" y="350831"/>
                  </a:lnTo>
                  <a:lnTo>
                    <a:pt x="203200" y="0"/>
                  </a:lnTo>
                  <a:close/>
                </a:path>
              </a:pathLst>
            </a:custGeom>
            <a:solidFill>
              <a:srgbClr val="0072C4"/>
            </a:solidFill>
            <a:ln>
              <a:noFill/>
            </a:ln>
          </p:spPr>
          <p:txBody>
            <a:bodyPr/>
            <a:lstStyle/>
            <a:p>
              <a:endParaRPr lang="en-FM"/>
            </a:p>
          </p:txBody>
        </p:sp>
        <p:sp>
          <p:nvSpPr>
            <p:cNvPr id="95" name="Google Shape;95;p1"/>
            <p:cNvSpPr txBox="1"/>
            <p:nvPr/>
          </p:nvSpPr>
          <p:spPr>
            <a:xfrm>
              <a:off x="101600" y="-38100"/>
              <a:ext cx="289478" cy="38893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6" name="Google Shape;96;p1"/>
          <p:cNvGrpSpPr/>
          <p:nvPr/>
        </p:nvGrpSpPr>
        <p:grpSpPr>
          <a:xfrm>
            <a:off x="-1772229" y="7535825"/>
            <a:ext cx="9490557" cy="1386587"/>
            <a:chOff x="0" y="-38100"/>
            <a:chExt cx="2614719" cy="382015"/>
          </a:xfrm>
        </p:grpSpPr>
        <p:sp>
          <p:nvSpPr>
            <p:cNvPr id="97" name="Google Shape;97;p1"/>
            <p:cNvSpPr/>
            <p:nvPr/>
          </p:nvSpPr>
          <p:spPr>
            <a:xfrm>
              <a:off x="0" y="0"/>
              <a:ext cx="2614719" cy="343915"/>
            </a:xfrm>
            <a:custGeom>
              <a:avLst/>
              <a:gdLst/>
              <a:ahLst/>
              <a:cxnLst/>
              <a:rect l="l" t="t" r="r" b="b"/>
              <a:pathLst>
                <a:path w="2614719" h="343915" extrusionOk="0">
                  <a:moveTo>
                    <a:pt x="2411519" y="0"/>
                  </a:moveTo>
                  <a:lnTo>
                    <a:pt x="0" y="0"/>
                  </a:lnTo>
                  <a:lnTo>
                    <a:pt x="203200" y="343915"/>
                  </a:lnTo>
                  <a:lnTo>
                    <a:pt x="2614719" y="343915"/>
                  </a:lnTo>
                  <a:lnTo>
                    <a:pt x="2411519" y="0"/>
                  </a:lnTo>
                  <a:close/>
                </a:path>
              </a:pathLst>
            </a:custGeom>
            <a:solidFill>
              <a:srgbClr val="133455"/>
            </a:solidFill>
            <a:ln>
              <a:noFill/>
            </a:ln>
          </p:spPr>
          <p:txBody>
            <a:bodyPr/>
            <a:lstStyle/>
            <a:p>
              <a:endParaRPr lang="en-FM"/>
            </a:p>
          </p:txBody>
        </p:sp>
        <p:sp>
          <p:nvSpPr>
            <p:cNvPr id="98" name="Google Shape;98;p1"/>
            <p:cNvSpPr txBox="1"/>
            <p:nvPr/>
          </p:nvSpPr>
          <p:spPr>
            <a:xfrm>
              <a:off x="101600" y="-38100"/>
              <a:ext cx="2411520" cy="38201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9" name="Google Shape;99;p1"/>
          <p:cNvSpPr/>
          <p:nvPr/>
        </p:nvSpPr>
        <p:spPr>
          <a:xfrm>
            <a:off x="16145872" y="457605"/>
            <a:ext cx="870959" cy="217740"/>
          </a:xfrm>
          <a:custGeom>
            <a:avLst/>
            <a:gdLst/>
            <a:ahLst/>
            <a:cxnLst/>
            <a:rect l="l" t="t" r="r" b="b"/>
            <a:pathLst>
              <a:path w="870959" h="217740" extrusionOk="0">
                <a:moveTo>
                  <a:pt x="0" y="0"/>
                </a:moveTo>
                <a:lnTo>
                  <a:pt x="870960" y="0"/>
                </a:lnTo>
                <a:lnTo>
                  <a:pt x="870960" y="217740"/>
                </a:lnTo>
                <a:lnTo>
                  <a:pt x="0" y="217740"/>
                </a:lnTo>
                <a:lnTo>
                  <a:pt x="0" y="0"/>
                </a:lnTo>
                <a:close/>
              </a:path>
            </a:pathLst>
          </a:custGeom>
          <a:blipFill rotWithShape="1">
            <a:blip r:embed="rId3">
              <a:alphaModFix/>
            </a:blip>
            <a:stretch>
              <a:fillRect/>
            </a:stretch>
          </a:blipFill>
          <a:ln>
            <a:noFill/>
          </a:ln>
        </p:spPr>
        <p:txBody>
          <a:bodyPr/>
          <a:lstStyle/>
          <a:p>
            <a:endParaRPr lang="en-FM"/>
          </a:p>
        </p:txBody>
      </p:sp>
      <p:sp>
        <p:nvSpPr>
          <p:cNvPr id="100" name="Google Shape;100;p1"/>
          <p:cNvSpPr/>
          <p:nvPr/>
        </p:nvSpPr>
        <p:spPr>
          <a:xfrm>
            <a:off x="586786" y="675345"/>
            <a:ext cx="1183815" cy="1183811"/>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2182" t="-2054" r="-2567" b="-269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
          <p:cNvSpPr/>
          <p:nvPr/>
        </p:nvSpPr>
        <p:spPr>
          <a:xfrm>
            <a:off x="15375836" y="1629309"/>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5">
              <a:alphaModFix/>
            </a:blip>
            <a:stretch>
              <a:fillRect l="-29973" r="-30027" b="-3931"/>
            </a:stretch>
          </a:blipFill>
          <a:ln>
            <a:noFill/>
          </a:ln>
        </p:spPr>
        <p:txBody>
          <a:bodyPr/>
          <a:lstStyle/>
          <a:p>
            <a:endParaRPr lang="en-FM"/>
          </a:p>
        </p:txBody>
      </p:sp>
      <p:sp>
        <p:nvSpPr>
          <p:cNvPr id="102" name="Google Shape;102;p1"/>
          <p:cNvSpPr/>
          <p:nvPr/>
        </p:nvSpPr>
        <p:spPr>
          <a:xfrm>
            <a:off x="15375836" y="4752081"/>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6">
              <a:alphaModFix/>
            </a:blip>
            <a:stretch>
              <a:fillRect l="-7420" t="-2649" r="-11098"/>
            </a:stretch>
          </a:blipFill>
          <a:ln>
            <a:noFill/>
          </a:ln>
        </p:spPr>
        <p:txBody>
          <a:bodyPr/>
          <a:lstStyle/>
          <a:p>
            <a:endParaRPr lang="en-FM"/>
          </a:p>
        </p:txBody>
      </p:sp>
      <p:sp>
        <p:nvSpPr>
          <p:cNvPr id="103" name="Google Shape;103;p1"/>
          <p:cNvSpPr/>
          <p:nvPr/>
        </p:nvSpPr>
        <p:spPr>
          <a:xfrm>
            <a:off x="12638565" y="9393618"/>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7">
              <a:alphaModFix/>
            </a:blip>
            <a:stretch>
              <a:fillRect l="-20934" t="-9968" r="-144890" b="-62702"/>
            </a:stretch>
          </a:blipFill>
          <a:ln>
            <a:noFill/>
          </a:ln>
        </p:spPr>
        <p:txBody>
          <a:bodyPr/>
          <a:lstStyle/>
          <a:p>
            <a:endParaRPr lang="en-FM"/>
          </a:p>
        </p:txBody>
      </p:sp>
      <p:sp>
        <p:nvSpPr>
          <p:cNvPr id="104" name="Google Shape;104;p1"/>
          <p:cNvSpPr/>
          <p:nvPr/>
        </p:nvSpPr>
        <p:spPr>
          <a:xfrm>
            <a:off x="12665741" y="3193599"/>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8">
              <a:alphaModFix/>
            </a:blip>
            <a:stretch>
              <a:fillRect l="-7699" r="-7699"/>
            </a:stretch>
          </a:blipFill>
          <a:ln>
            <a:noFill/>
          </a:ln>
        </p:spPr>
        <p:txBody>
          <a:bodyPr/>
          <a:lstStyle/>
          <a:p>
            <a:endParaRPr lang="en-FM"/>
          </a:p>
        </p:txBody>
      </p:sp>
      <p:sp>
        <p:nvSpPr>
          <p:cNvPr id="105" name="Google Shape;105;p1"/>
          <p:cNvSpPr/>
          <p:nvPr/>
        </p:nvSpPr>
        <p:spPr>
          <a:xfrm>
            <a:off x="12638565" y="6316371"/>
            <a:ext cx="3494325" cy="3025928"/>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9">
              <a:alphaModFix/>
            </a:blip>
            <a:stretch>
              <a:fillRect l="-9557" r="-9923" b="-3481"/>
            </a:stretch>
          </a:blipFill>
          <a:ln>
            <a:noFill/>
          </a:ln>
        </p:spPr>
        <p:txBody>
          <a:bodyPr/>
          <a:lstStyle/>
          <a:p>
            <a:endParaRPr lang="en-FM"/>
          </a:p>
        </p:txBody>
      </p:sp>
      <p:sp>
        <p:nvSpPr>
          <p:cNvPr id="106" name="Google Shape;106;p1"/>
          <p:cNvSpPr/>
          <p:nvPr/>
        </p:nvSpPr>
        <p:spPr>
          <a:xfrm>
            <a:off x="15375836" y="7854223"/>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0">
              <a:alphaModFix/>
            </a:blip>
            <a:stretch>
              <a:fillRect l="-21829" t="-14754" r="-20295"/>
            </a:stretch>
          </a:blipFill>
          <a:ln>
            <a:noFill/>
          </a:ln>
        </p:spPr>
        <p:txBody>
          <a:bodyPr/>
          <a:lstStyle/>
          <a:p>
            <a:endParaRPr lang="en-FM"/>
          </a:p>
        </p:txBody>
      </p:sp>
      <p:sp>
        <p:nvSpPr>
          <p:cNvPr id="107" name="Google Shape;107;p1"/>
          <p:cNvSpPr/>
          <p:nvPr/>
        </p:nvSpPr>
        <p:spPr>
          <a:xfrm>
            <a:off x="9917754" y="7880655"/>
            <a:ext cx="3494325" cy="3025928"/>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1">
              <a:alphaModFix/>
            </a:blip>
            <a:stretch>
              <a:fillRect l="-111781" t="-73277" r="-111781"/>
            </a:stretch>
          </a:blipFill>
          <a:ln>
            <a:noFill/>
          </a:ln>
        </p:spPr>
        <p:txBody>
          <a:bodyPr/>
          <a:lstStyle/>
          <a:p>
            <a:endParaRPr lang="en-FM"/>
          </a:p>
        </p:txBody>
      </p:sp>
      <p:sp>
        <p:nvSpPr>
          <p:cNvPr id="108" name="Google Shape;108;p1"/>
          <p:cNvSpPr/>
          <p:nvPr/>
        </p:nvSpPr>
        <p:spPr>
          <a:xfrm>
            <a:off x="9917754" y="1602314"/>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2">
              <a:alphaModFix/>
            </a:blip>
            <a:stretch>
              <a:fillRect t="-36047" r="-2633" b="-120206"/>
            </a:stretch>
          </a:blipFill>
          <a:ln>
            <a:noFill/>
          </a:ln>
        </p:spPr>
        <p:txBody>
          <a:bodyPr/>
          <a:lstStyle/>
          <a:p>
            <a:endParaRPr lang="en-FM"/>
          </a:p>
        </p:txBody>
      </p:sp>
      <p:sp>
        <p:nvSpPr>
          <p:cNvPr id="109" name="Google Shape;109;p1"/>
          <p:cNvSpPr/>
          <p:nvPr/>
        </p:nvSpPr>
        <p:spPr>
          <a:xfrm>
            <a:off x="9917737" y="4752081"/>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3">
              <a:alphaModFix/>
            </a:blip>
            <a:stretch>
              <a:fillRect l="-2681" t="-53701" b="-102677"/>
            </a:stretch>
          </a:blipFill>
          <a:ln>
            <a:noFill/>
          </a:ln>
        </p:spPr>
        <p:txBody>
          <a:bodyPr/>
          <a:lstStyle/>
          <a:p>
            <a:endParaRPr lang="en-FM"/>
          </a:p>
        </p:txBody>
      </p:sp>
      <p:sp>
        <p:nvSpPr>
          <p:cNvPr id="110" name="Google Shape;110;p1"/>
          <p:cNvSpPr/>
          <p:nvPr/>
        </p:nvSpPr>
        <p:spPr>
          <a:xfrm>
            <a:off x="7182032" y="6265052"/>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4">
              <a:alphaModFix/>
            </a:blip>
            <a:stretch>
              <a:fillRect t="-6005" b="-6005"/>
            </a:stretch>
          </a:blipFill>
          <a:ln>
            <a:noFill/>
          </a:ln>
        </p:spPr>
        <p:txBody>
          <a:bodyPr/>
          <a:lstStyle/>
          <a:p>
            <a:endParaRPr lang="en-FM"/>
          </a:p>
        </p:txBody>
      </p:sp>
      <p:sp>
        <p:nvSpPr>
          <p:cNvPr id="111" name="Google Shape;111;p1"/>
          <p:cNvSpPr/>
          <p:nvPr/>
        </p:nvSpPr>
        <p:spPr>
          <a:xfrm>
            <a:off x="18274286" y="-42237"/>
            <a:ext cx="2749867" cy="238126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5">
              <a:alphaModFix/>
            </a:blip>
            <a:stretch>
              <a:fillRect t="-10809" r="-2218" b="-10809"/>
            </a:stretch>
          </a:blipFill>
          <a:ln>
            <a:noFill/>
          </a:ln>
        </p:spPr>
        <p:txBody>
          <a:bodyPr/>
          <a:lstStyle/>
          <a:p>
            <a:endParaRPr lang="en-FM"/>
          </a:p>
        </p:txBody>
      </p:sp>
      <p:sp>
        <p:nvSpPr>
          <p:cNvPr id="112" name="Google Shape;112;p1"/>
          <p:cNvSpPr/>
          <p:nvPr/>
        </p:nvSpPr>
        <p:spPr>
          <a:xfrm>
            <a:off x="18274286" y="2419773"/>
            <a:ext cx="2749867" cy="238126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6">
              <a:alphaModFix/>
            </a:blip>
            <a:stretch>
              <a:fillRect t="-20767" b="-20767"/>
            </a:stretch>
          </a:blipFill>
          <a:ln>
            <a:noFill/>
          </a:ln>
        </p:spPr>
        <p:txBody>
          <a:bodyPr/>
          <a:lstStyle/>
          <a:p>
            <a:endParaRPr lang="en-FM"/>
          </a:p>
        </p:txBody>
      </p:sp>
      <p:sp>
        <p:nvSpPr>
          <p:cNvPr id="113" name="Google Shape;113;p1"/>
          <p:cNvSpPr/>
          <p:nvPr/>
        </p:nvSpPr>
        <p:spPr>
          <a:xfrm>
            <a:off x="18274286" y="4877235"/>
            <a:ext cx="2749867" cy="238126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7">
              <a:alphaModFix/>
            </a:blip>
            <a:stretch>
              <a:fillRect l="-5292" t="-21198" b="-18384"/>
            </a:stretch>
          </a:blipFill>
          <a:ln>
            <a:noFill/>
          </a:ln>
        </p:spPr>
        <p:txBody>
          <a:bodyPr/>
          <a:lstStyle/>
          <a:p>
            <a:endParaRPr lang="en-FM"/>
          </a:p>
        </p:txBody>
      </p:sp>
      <p:sp>
        <p:nvSpPr>
          <p:cNvPr id="114" name="Google Shape;114;p1"/>
          <p:cNvSpPr/>
          <p:nvPr/>
        </p:nvSpPr>
        <p:spPr>
          <a:xfrm>
            <a:off x="18252900" y="7334696"/>
            <a:ext cx="2749854" cy="2381250"/>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8">
              <a:alphaModFix/>
            </a:blip>
            <a:stretch>
              <a:fillRect l="-7647" t="-56836" b="-29627"/>
            </a:stretch>
          </a:blipFill>
          <a:ln>
            <a:noFill/>
          </a:ln>
        </p:spPr>
        <p:txBody>
          <a:bodyPr/>
          <a:lstStyle/>
          <a:p>
            <a:endParaRPr lang="en-FM"/>
          </a:p>
        </p:txBody>
      </p:sp>
      <p:grpSp>
        <p:nvGrpSpPr>
          <p:cNvPr id="115" name="Google Shape;115;p1"/>
          <p:cNvGrpSpPr/>
          <p:nvPr/>
        </p:nvGrpSpPr>
        <p:grpSpPr>
          <a:xfrm>
            <a:off x="388786" y="9014730"/>
            <a:ext cx="4859102" cy="1272270"/>
            <a:chOff x="0" y="0"/>
            <a:chExt cx="6478804" cy="1696359"/>
          </a:xfrm>
        </p:grpSpPr>
        <p:grpSp>
          <p:nvGrpSpPr>
            <p:cNvPr id="116" name="Google Shape;116;p1"/>
            <p:cNvGrpSpPr/>
            <p:nvPr/>
          </p:nvGrpSpPr>
          <p:grpSpPr>
            <a:xfrm>
              <a:off x="5329688" y="0"/>
              <a:ext cx="1093610" cy="1093610"/>
              <a:chOff x="0" y="0"/>
              <a:chExt cx="812800" cy="812800"/>
            </a:xfrm>
          </p:grpSpPr>
          <p:sp>
            <p:nvSpPr>
              <p:cNvPr id="117" name="Google Shape;117;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9" name="Google Shape;119;p1"/>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19">
                <a:alphaModFix/>
              </a:blip>
              <a:stretch>
                <a:fillRect/>
              </a:stretch>
            </a:blipFill>
            <a:ln>
              <a:noFill/>
            </a:ln>
          </p:spPr>
          <p:txBody>
            <a:bodyPr/>
            <a:lstStyle/>
            <a:p>
              <a:endParaRPr lang="en-FM"/>
            </a:p>
          </p:txBody>
        </p:sp>
        <p:grpSp>
          <p:nvGrpSpPr>
            <p:cNvPr id="120" name="Google Shape;120;p1"/>
            <p:cNvGrpSpPr/>
            <p:nvPr/>
          </p:nvGrpSpPr>
          <p:grpSpPr>
            <a:xfrm>
              <a:off x="3664362" y="2430"/>
              <a:ext cx="1093610" cy="1093610"/>
              <a:chOff x="0" y="0"/>
              <a:chExt cx="812800" cy="812800"/>
            </a:xfrm>
          </p:grpSpPr>
          <p:sp>
            <p:nvSpPr>
              <p:cNvPr id="121" name="Google Shape;121;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 name="Google Shape;123;p1"/>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20">
                <a:alphaModFix/>
              </a:blip>
              <a:stretch>
                <a:fillRect/>
              </a:stretch>
            </a:blipFill>
            <a:ln>
              <a:noFill/>
            </a:ln>
          </p:spPr>
          <p:txBody>
            <a:bodyPr/>
            <a:lstStyle/>
            <a:p>
              <a:endParaRPr lang="en-FM"/>
            </a:p>
          </p:txBody>
        </p:sp>
        <p:grpSp>
          <p:nvGrpSpPr>
            <p:cNvPr id="124" name="Google Shape;124;p1"/>
            <p:cNvGrpSpPr/>
            <p:nvPr/>
          </p:nvGrpSpPr>
          <p:grpSpPr>
            <a:xfrm>
              <a:off x="1999035" y="2430"/>
              <a:ext cx="1093610" cy="1093610"/>
              <a:chOff x="0" y="0"/>
              <a:chExt cx="812800" cy="812800"/>
            </a:xfrm>
          </p:grpSpPr>
          <p:sp>
            <p:nvSpPr>
              <p:cNvPr id="125" name="Google Shape;125;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21">
                <a:alphaModFix/>
              </a:blip>
              <a:stretch>
                <a:fillRect/>
              </a:stretch>
            </a:blipFill>
            <a:ln>
              <a:noFill/>
            </a:ln>
          </p:spPr>
          <p:txBody>
            <a:bodyPr/>
            <a:lstStyle/>
            <a:p>
              <a:endParaRPr lang="en-FM"/>
            </a:p>
          </p:txBody>
        </p:sp>
        <p:grpSp>
          <p:nvGrpSpPr>
            <p:cNvPr id="128" name="Google Shape;128;p1"/>
            <p:cNvGrpSpPr/>
            <p:nvPr/>
          </p:nvGrpSpPr>
          <p:grpSpPr>
            <a:xfrm>
              <a:off x="276388" y="0"/>
              <a:ext cx="1093610" cy="1093610"/>
              <a:chOff x="0" y="0"/>
              <a:chExt cx="812800" cy="812800"/>
            </a:xfrm>
          </p:grpSpPr>
          <p:sp>
            <p:nvSpPr>
              <p:cNvPr id="129" name="Google Shape;129;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1" name="Google Shape;131;p1"/>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22">
                <a:alphaModFix/>
              </a:blip>
              <a:stretch>
                <a:fillRect/>
              </a:stretch>
            </a:blipFill>
            <a:ln>
              <a:noFill/>
            </a:ln>
          </p:spPr>
          <p:txBody>
            <a:bodyPr/>
            <a:lstStyle/>
            <a:p>
              <a:endParaRPr lang="en-FM"/>
            </a:p>
          </p:txBody>
        </p:sp>
        <p:sp>
          <p:nvSpPr>
            <p:cNvPr id="132" name="Google Shape;132;p1"/>
            <p:cNvSpPr txBox="1"/>
            <p:nvPr/>
          </p:nvSpPr>
          <p:spPr>
            <a:xfrm>
              <a:off x="0" y="1287803"/>
              <a:ext cx="1595751"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Campus Dean</a:t>
              </a:r>
              <a:endParaRPr/>
            </a:p>
          </p:txBody>
        </p:sp>
        <p:sp>
          <p:nvSpPr>
            <p:cNvPr id="133" name="Google Shape;133;p1"/>
            <p:cNvSpPr txBox="1"/>
            <p:nvPr/>
          </p:nvSpPr>
          <p:spPr>
            <a:xfrm>
              <a:off x="1856868" y="1287803"/>
              <a:ext cx="1377945"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Academic Affairs</a:t>
              </a:r>
              <a:endParaRPr/>
            </a:p>
          </p:txBody>
        </p:sp>
        <p:sp>
          <p:nvSpPr>
            <p:cNvPr id="134" name="Google Shape;134;p1"/>
            <p:cNvSpPr txBox="1"/>
            <p:nvPr/>
          </p:nvSpPr>
          <p:spPr>
            <a:xfrm>
              <a:off x="3573777" y="1287803"/>
              <a:ext cx="138951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Learning Resource Center</a:t>
              </a:r>
              <a:endParaRPr/>
            </a:p>
          </p:txBody>
        </p:sp>
        <p:sp>
          <p:nvSpPr>
            <p:cNvPr id="135" name="Google Shape;135;p1"/>
            <p:cNvSpPr txBox="1"/>
            <p:nvPr/>
          </p:nvSpPr>
          <p:spPr>
            <a:xfrm>
              <a:off x="5386261" y="1287803"/>
              <a:ext cx="109254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Instructional Coordinator</a:t>
              </a:r>
              <a:endParaRPr/>
            </a:p>
          </p:txBody>
        </p:sp>
      </p:grpSp>
      <p:sp>
        <p:nvSpPr>
          <p:cNvPr id="136" name="Google Shape;136;p1"/>
          <p:cNvSpPr/>
          <p:nvPr/>
        </p:nvSpPr>
        <p:spPr>
          <a:xfrm>
            <a:off x="7125801" y="9393618"/>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23">
              <a:alphaModFix/>
            </a:blip>
            <a:stretch>
              <a:fillRect l="-14987" r="-14987"/>
            </a:stretch>
          </a:blipFill>
          <a:ln>
            <a:noFill/>
          </a:ln>
        </p:spPr>
        <p:txBody>
          <a:bodyPr/>
          <a:lstStyle/>
          <a:p>
            <a:endParaRPr lang="en-FM"/>
          </a:p>
        </p:txBody>
      </p:sp>
      <p:sp>
        <p:nvSpPr>
          <p:cNvPr id="137" name="Google Shape;137;p1"/>
          <p:cNvSpPr txBox="1"/>
          <p:nvPr/>
        </p:nvSpPr>
        <p:spPr>
          <a:xfrm>
            <a:off x="1028700" y="3166428"/>
            <a:ext cx="7660406" cy="1740004"/>
          </a:xfrm>
          <a:prstGeom prst="rect">
            <a:avLst/>
          </a:prstGeom>
          <a:noFill/>
          <a:ln>
            <a:noFill/>
          </a:ln>
        </p:spPr>
        <p:txBody>
          <a:bodyPr spcFirstLastPara="1" wrap="square" lIns="0" tIns="0" rIns="0" bIns="0" anchor="t" anchorCtr="0">
            <a:spAutoFit/>
          </a:bodyPr>
          <a:lstStyle/>
          <a:p>
            <a:pPr marL="0" marR="0" lvl="0" indent="0" algn="l" rtl="0">
              <a:lnSpc>
                <a:spcPct val="114009"/>
              </a:lnSpc>
              <a:spcBef>
                <a:spcPts val="0"/>
              </a:spcBef>
              <a:spcAft>
                <a:spcPts val="0"/>
              </a:spcAft>
              <a:buNone/>
            </a:pPr>
            <a:r>
              <a:rPr lang="en-US" sz="5846" b="1" i="0" u="none" strike="noStrike" cap="none">
                <a:solidFill>
                  <a:srgbClr val="FFFFFF"/>
                </a:solidFill>
                <a:latin typeface="Poppins"/>
                <a:ea typeface="Poppins"/>
                <a:cs typeface="Poppins"/>
                <a:sym typeface="Poppins"/>
              </a:rPr>
              <a:t>Report to the Board of Regents</a:t>
            </a:r>
            <a:endParaRPr/>
          </a:p>
        </p:txBody>
      </p:sp>
      <p:sp>
        <p:nvSpPr>
          <p:cNvPr id="138" name="Google Shape;138;p1"/>
          <p:cNvSpPr txBox="1"/>
          <p:nvPr/>
        </p:nvSpPr>
        <p:spPr>
          <a:xfrm>
            <a:off x="1911799" y="975049"/>
            <a:ext cx="7232201" cy="508202"/>
          </a:xfrm>
          <a:prstGeom prst="rect">
            <a:avLst/>
          </a:prstGeom>
          <a:noFill/>
          <a:ln>
            <a:noFill/>
          </a:ln>
        </p:spPr>
        <p:txBody>
          <a:bodyPr spcFirstLastPara="1" wrap="square" lIns="0" tIns="0" rIns="0" bIns="0" anchor="t" anchorCtr="0">
            <a:spAutoFit/>
          </a:bodyPr>
          <a:lstStyle/>
          <a:p>
            <a:pPr marL="0" marR="0" lvl="0" indent="0" algn="l" rtl="0">
              <a:lnSpc>
                <a:spcPct val="139972"/>
              </a:lnSpc>
              <a:spcBef>
                <a:spcPts val="0"/>
              </a:spcBef>
              <a:spcAft>
                <a:spcPts val="0"/>
              </a:spcAft>
              <a:buNone/>
            </a:pPr>
            <a:r>
              <a:rPr lang="en-US" sz="2867" b="1" i="0" u="none" strike="noStrike" cap="none">
                <a:solidFill>
                  <a:srgbClr val="113B70"/>
                </a:solidFill>
                <a:latin typeface="Poppins"/>
                <a:ea typeface="Poppins"/>
                <a:cs typeface="Poppins"/>
                <a:sym typeface="Poppins"/>
              </a:rPr>
              <a:t>Department for Instructional Affairs</a:t>
            </a:r>
            <a:endParaRPr/>
          </a:p>
        </p:txBody>
      </p:sp>
      <p:sp>
        <p:nvSpPr>
          <p:cNvPr id="139" name="Google Shape;139;p1"/>
          <p:cNvSpPr txBox="1"/>
          <p:nvPr/>
        </p:nvSpPr>
        <p:spPr>
          <a:xfrm>
            <a:off x="1154920" y="5042166"/>
            <a:ext cx="6974236" cy="1422436"/>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3998" b="0" i="0" u="none" strike="noStrike" cap="none">
                <a:solidFill>
                  <a:srgbClr val="FFFFFF"/>
                </a:solidFill>
                <a:latin typeface="Poppins"/>
                <a:ea typeface="Poppins"/>
                <a:cs typeface="Poppins"/>
                <a:sym typeface="Poppins"/>
              </a:rPr>
              <a:t>2026 1ST QUARTER REPORT</a:t>
            </a:r>
            <a:endParaRPr/>
          </a:p>
        </p:txBody>
      </p:sp>
      <p:sp>
        <p:nvSpPr>
          <p:cNvPr id="140" name="Google Shape;140;p1"/>
          <p:cNvSpPr txBox="1"/>
          <p:nvPr/>
        </p:nvSpPr>
        <p:spPr>
          <a:xfrm>
            <a:off x="1028700" y="7969999"/>
            <a:ext cx="6097101" cy="609668"/>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3372" b="1" i="0" u="none" strike="noStrike" cap="none">
                <a:solidFill>
                  <a:srgbClr val="FFFFFF"/>
                </a:solidFill>
                <a:latin typeface="Poppins"/>
                <a:ea typeface="Poppins"/>
                <a:cs typeface="Poppins"/>
                <a:sym typeface="Poppins"/>
              </a:rPr>
              <a:t>Delihna Ehmes - VPIA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cxnSp>
        <p:nvCxnSpPr>
          <p:cNvPr id="464" name="Google Shape;464;g3d4b86f2a37_1_115"/>
          <p:cNvCxnSpPr/>
          <p:nvPr/>
        </p:nvCxnSpPr>
        <p:spPr>
          <a:xfrm>
            <a:off x="167269" y="8269554"/>
            <a:ext cx="8254500" cy="61800"/>
          </a:xfrm>
          <a:prstGeom prst="straightConnector1">
            <a:avLst/>
          </a:prstGeom>
          <a:noFill/>
          <a:ln w="57150" cap="flat" cmpd="sng">
            <a:solidFill>
              <a:srgbClr val="0072C4"/>
            </a:solidFill>
            <a:prstDash val="solid"/>
            <a:round/>
            <a:headEnd type="none" w="sm" len="sm"/>
            <a:tailEnd type="stealth" w="med" len="med"/>
          </a:ln>
        </p:spPr>
      </p:cxnSp>
      <p:grpSp>
        <p:nvGrpSpPr>
          <p:cNvPr id="465" name="Google Shape;465;g3d4b86f2a37_1_115"/>
          <p:cNvGrpSpPr/>
          <p:nvPr/>
        </p:nvGrpSpPr>
        <p:grpSpPr>
          <a:xfrm>
            <a:off x="2660505" y="8415200"/>
            <a:ext cx="4859147" cy="1298178"/>
            <a:chOff x="0" y="0"/>
            <a:chExt cx="6478862" cy="1730904"/>
          </a:xfrm>
        </p:grpSpPr>
        <p:grpSp>
          <p:nvGrpSpPr>
            <p:cNvPr id="466" name="Google Shape;466;g3d4b86f2a37_1_115"/>
            <p:cNvGrpSpPr/>
            <p:nvPr/>
          </p:nvGrpSpPr>
          <p:grpSpPr>
            <a:xfrm>
              <a:off x="5329688" y="0"/>
              <a:ext cx="1093622" cy="1093622"/>
              <a:chOff x="0" y="0"/>
              <a:chExt cx="812800" cy="812800"/>
            </a:xfrm>
          </p:grpSpPr>
          <p:sp>
            <p:nvSpPr>
              <p:cNvPr id="467" name="Google Shape;467;g3d4b86f2a37_1_1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468" name="Google Shape;468;g3d4b86f2a37_1_115"/>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69" name="Google Shape;469;g3d4b86f2a37_1_115"/>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3">
                <a:alphaModFix/>
              </a:blip>
              <a:stretch>
                <a:fillRect/>
              </a:stretch>
            </a:blipFill>
            <a:ln>
              <a:noFill/>
            </a:ln>
          </p:spPr>
          <p:txBody>
            <a:bodyPr/>
            <a:lstStyle/>
            <a:p>
              <a:endParaRPr lang="en-FM"/>
            </a:p>
          </p:txBody>
        </p:sp>
        <p:grpSp>
          <p:nvGrpSpPr>
            <p:cNvPr id="470" name="Google Shape;470;g3d4b86f2a37_1_115"/>
            <p:cNvGrpSpPr/>
            <p:nvPr/>
          </p:nvGrpSpPr>
          <p:grpSpPr>
            <a:xfrm>
              <a:off x="3664362" y="2430"/>
              <a:ext cx="1093622" cy="1093622"/>
              <a:chOff x="0" y="0"/>
              <a:chExt cx="812800" cy="812800"/>
            </a:xfrm>
          </p:grpSpPr>
          <p:sp>
            <p:nvSpPr>
              <p:cNvPr id="471" name="Google Shape;471;g3d4b86f2a37_1_1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472" name="Google Shape;472;g3d4b86f2a37_1_115"/>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73" name="Google Shape;473;g3d4b86f2a37_1_115"/>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4">
                <a:alphaModFix/>
              </a:blip>
              <a:stretch>
                <a:fillRect/>
              </a:stretch>
            </a:blipFill>
            <a:ln>
              <a:noFill/>
            </a:ln>
          </p:spPr>
          <p:txBody>
            <a:bodyPr/>
            <a:lstStyle/>
            <a:p>
              <a:endParaRPr lang="en-FM"/>
            </a:p>
          </p:txBody>
        </p:sp>
        <p:grpSp>
          <p:nvGrpSpPr>
            <p:cNvPr id="474" name="Google Shape;474;g3d4b86f2a37_1_115"/>
            <p:cNvGrpSpPr/>
            <p:nvPr/>
          </p:nvGrpSpPr>
          <p:grpSpPr>
            <a:xfrm>
              <a:off x="1999035" y="2430"/>
              <a:ext cx="1093622" cy="1093622"/>
              <a:chOff x="0" y="0"/>
              <a:chExt cx="812800" cy="812800"/>
            </a:xfrm>
          </p:grpSpPr>
          <p:sp>
            <p:nvSpPr>
              <p:cNvPr id="475" name="Google Shape;475;g3d4b86f2a37_1_1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476" name="Google Shape;476;g3d4b86f2a37_1_115"/>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77" name="Google Shape;477;g3d4b86f2a37_1_115"/>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5">
                <a:alphaModFix/>
              </a:blip>
              <a:stretch>
                <a:fillRect/>
              </a:stretch>
            </a:blipFill>
            <a:ln>
              <a:noFill/>
            </a:ln>
          </p:spPr>
          <p:txBody>
            <a:bodyPr/>
            <a:lstStyle/>
            <a:p>
              <a:endParaRPr lang="en-FM"/>
            </a:p>
          </p:txBody>
        </p:sp>
        <p:grpSp>
          <p:nvGrpSpPr>
            <p:cNvPr id="478" name="Google Shape;478;g3d4b86f2a37_1_115"/>
            <p:cNvGrpSpPr/>
            <p:nvPr/>
          </p:nvGrpSpPr>
          <p:grpSpPr>
            <a:xfrm>
              <a:off x="276388" y="0"/>
              <a:ext cx="1093622" cy="1093622"/>
              <a:chOff x="0" y="0"/>
              <a:chExt cx="812800" cy="812800"/>
            </a:xfrm>
          </p:grpSpPr>
          <p:sp>
            <p:nvSpPr>
              <p:cNvPr id="479" name="Google Shape;479;g3d4b86f2a37_1_1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480" name="Google Shape;480;g3d4b86f2a37_1_115"/>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81" name="Google Shape;481;g3d4b86f2a37_1_115"/>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6">
                <a:alphaModFix/>
              </a:blip>
              <a:stretch>
                <a:fillRect/>
              </a:stretch>
            </a:blipFill>
            <a:ln>
              <a:noFill/>
            </a:ln>
          </p:spPr>
          <p:txBody>
            <a:bodyPr/>
            <a:lstStyle/>
            <a:p>
              <a:endParaRPr lang="en-FM"/>
            </a:p>
          </p:txBody>
        </p:sp>
        <p:sp>
          <p:nvSpPr>
            <p:cNvPr id="482" name="Google Shape;482;g3d4b86f2a37_1_115"/>
            <p:cNvSpPr txBox="1"/>
            <p:nvPr/>
          </p:nvSpPr>
          <p:spPr>
            <a:xfrm>
              <a:off x="0" y="1287804"/>
              <a:ext cx="15957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Office of the Campus Dean</a:t>
              </a:r>
              <a:endParaRPr sz="2100"/>
            </a:p>
          </p:txBody>
        </p:sp>
        <p:sp>
          <p:nvSpPr>
            <p:cNvPr id="483" name="Google Shape;483;g3d4b86f2a37_1_115"/>
            <p:cNvSpPr txBox="1"/>
            <p:nvPr/>
          </p:nvSpPr>
          <p:spPr>
            <a:xfrm>
              <a:off x="1856869" y="1287804"/>
              <a:ext cx="13779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Office of the Academic Affairs</a:t>
              </a:r>
              <a:endParaRPr sz="2100"/>
            </a:p>
          </p:txBody>
        </p:sp>
        <p:sp>
          <p:nvSpPr>
            <p:cNvPr id="484" name="Google Shape;484;g3d4b86f2a37_1_115"/>
            <p:cNvSpPr txBox="1"/>
            <p:nvPr/>
          </p:nvSpPr>
          <p:spPr>
            <a:xfrm>
              <a:off x="3573777" y="1287804"/>
              <a:ext cx="13896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Learning Resource Center</a:t>
              </a:r>
              <a:endParaRPr sz="2100"/>
            </a:p>
          </p:txBody>
        </p:sp>
        <p:sp>
          <p:nvSpPr>
            <p:cNvPr id="485" name="Google Shape;485;g3d4b86f2a37_1_115"/>
            <p:cNvSpPr txBox="1"/>
            <p:nvPr/>
          </p:nvSpPr>
          <p:spPr>
            <a:xfrm>
              <a:off x="5386262" y="1287804"/>
              <a:ext cx="10926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Instructional Coordinator</a:t>
              </a:r>
              <a:endParaRPr sz="2100"/>
            </a:p>
          </p:txBody>
        </p:sp>
      </p:grpSp>
      <p:grpSp>
        <p:nvGrpSpPr>
          <p:cNvPr id="486" name="Google Shape;486;g3d4b86f2a37_1_115"/>
          <p:cNvGrpSpPr/>
          <p:nvPr/>
        </p:nvGrpSpPr>
        <p:grpSpPr>
          <a:xfrm>
            <a:off x="882844" y="203875"/>
            <a:ext cx="13117911" cy="1000170"/>
            <a:chOff x="-194477" y="-108208"/>
            <a:chExt cx="17490549" cy="1333561"/>
          </a:xfrm>
        </p:grpSpPr>
        <p:grpSp>
          <p:nvGrpSpPr>
            <p:cNvPr id="487" name="Google Shape;487;g3d4b86f2a37_1_115"/>
            <p:cNvGrpSpPr/>
            <p:nvPr/>
          </p:nvGrpSpPr>
          <p:grpSpPr>
            <a:xfrm>
              <a:off x="-194477" y="-108208"/>
              <a:ext cx="17490549" cy="1333560"/>
              <a:chOff x="-208227" y="-38100"/>
              <a:chExt cx="6158427" cy="469547"/>
            </a:xfrm>
          </p:grpSpPr>
          <p:sp>
            <p:nvSpPr>
              <p:cNvPr id="488" name="Google Shape;488;g3d4b86f2a37_1_115"/>
              <p:cNvSpPr/>
              <p:nvPr/>
            </p:nvSpPr>
            <p:spPr>
              <a:xfrm>
                <a:off x="-208227" y="8128"/>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489" name="Google Shape;489;g3d4b86f2a37_1_115"/>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90" name="Google Shape;490;g3d4b86f2a37_1_115"/>
            <p:cNvGrpSpPr/>
            <p:nvPr/>
          </p:nvGrpSpPr>
          <p:grpSpPr>
            <a:xfrm>
              <a:off x="0" y="-108208"/>
              <a:ext cx="1576662" cy="1310476"/>
              <a:chOff x="0" y="-38100"/>
              <a:chExt cx="555143" cy="461419"/>
            </a:xfrm>
          </p:grpSpPr>
          <p:sp>
            <p:nvSpPr>
              <p:cNvPr id="491" name="Google Shape;491;g3d4b86f2a37_1_115"/>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492" name="Google Shape;492;g3d4b86f2a37_1_115"/>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3" name="Google Shape;493;g3d4b86f2a37_1_115"/>
            <p:cNvSpPr txBox="1"/>
            <p:nvPr/>
          </p:nvSpPr>
          <p:spPr>
            <a:xfrm>
              <a:off x="1586832" y="35793"/>
              <a:ext cx="15672300" cy="410400"/>
            </a:xfrm>
            <a:prstGeom prst="rect">
              <a:avLst/>
            </a:prstGeom>
            <a:noFill/>
            <a:ln>
              <a:noFill/>
            </a:ln>
          </p:spPr>
          <p:txBody>
            <a:bodyPr spcFirstLastPara="1" wrap="square" lIns="0" tIns="0" rIns="0" bIns="0" anchor="t" anchorCtr="0">
              <a:spAutoFit/>
            </a:bodyPr>
            <a:lstStyle/>
            <a:p>
              <a:pPr marL="0" marR="0" lvl="0" indent="0" algn="l" rtl="0">
                <a:lnSpc>
                  <a:spcPct val="140060"/>
                </a:lnSpc>
                <a:spcBef>
                  <a:spcPts val="0"/>
                </a:spcBef>
                <a:spcAft>
                  <a:spcPts val="0"/>
                </a:spcAft>
                <a:buNone/>
              </a:pPr>
              <a:r>
                <a:rPr lang="en-US" sz="2000" b="1" i="0" u="none" strike="noStrike" cap="none">
                  <a:solidFill>
                    <a:srgbClr val="FFFFFF"/>
                  </a:solidFill>
                  <a:latin typeface="Poppins"/>
                  <a:ea typeface="Poppins"/>
                  <a:cs typeface="Poppins"/>
                  <a:sym typeface="Poppins"/>
                </a:rPr>
                <a:t>Chuuk Campus Spring 2026 Highlights </a:t>
              </a:r>
              <a:endParaRPr sz="2000" b="1" i="0" u="none" strike="noStrike" cap="none">
                <a:solidFill>
                  <a:srgbClr val="FFFFFF"/>
                </a:solidFill>
                <a:latin typeface="Poppins"/>
                <a:ea typeface="Poppins"/>
                <a:cs typeface="Poppins"/>
                <a:sym typeface="Poppins"/>
              </a:endParaRPr>
            </a:p>
          </p:txBody>
        </p:sp>
      </p:grpSp>
      <p:sp>
        <p:nvSpPr>
          <p:cNvPr id="494" name="Google Shape;494;g3d4b86f2a37_1_115"/>
          <p:cNvSpPr txBox="1"/>
          <p:nvPr/>
        </p:nvSpPr>
        <p:spPr>
          <a:xfrm>
            <a:off x="1028898" y="1660306"/>
            <a:ext cx="13623900" cy="2381700"/>
          </a:xfrm>
          <a:prstGeom prst="rect">
            <a:avLst/>
          </a:prstGeom>
          <a:noFill/>
          <a:ln>
            <a:noFill/>
          </a:ln>
        </p:spPr>
        <p:txBody>
          <a:bodyPr spcFirstLastPara="1" wrap="square" lIns="0" tIns="0" rIns="0" bIns="0" anchor="t" anchorCtr="0">
            <a:spAutoFit/>
          </a:bodyPr>
          <a:lstStyle/>
          <a:p>
            <a:pPr marL="558800" marR="0" lvl="1" indent="-279400" algn="l" rtl="0">
              <a:lnSpc>
                <a:spcPct val="165031"/>
              </a:lnSpc>
              <a:spcBef>
                <a:spcPts val="0"/>
              </a:spcBef>
              <a:spcAft>
                <a:spcPts val="0"/>
              </a:spcAft>
              <a:buClr>
                <a:srgbClr val="113B70"/>
              </a:buClr>
              <a:buSzPts val="2600"/>
              <a:buFont typeface="Arial"/>
              <a:buChar char="•"/>
            </a:pPr>
            <a:r>
              <a:rPr lang="en-US" sz="2600" b="1" i="0" u="none" strike="noStrike" cap="none">
                <a:solidFill>
                  <a:srgbClr val="113B70"/>
                </a:solidFill>
                <a:latin typeface="Poppins"/>
                <a:ea typeface="Poppins"/>
                <a:cs typeface="Poppins"/>
                <a:sym typeface="Poppins"/>
              </a:rPr>
              <a:t>AWARD DAY ( March 4</a:t>
            </a:r>
            <a:r>
              <a:rPr lang="en-US" sz="2600" b="1" i="0" u="none" strike="noStrike" cap="none" baseline="30000">
                <a:solidFill>
                  <a:srgbClr val="113B70"/>
                </a:solidFill>
                <a:latin typeface="Poppins"/>
                <a:ea typeface="Poppins"/>
                <a:cs typeface="Poppins"/>
                <a:sym typeface="Poppins"/>
              </a:rPr>
              <a:t>th</a:t>
            </a:r>
            <a:r>
              <a:rPr lang="en-US" sz="2600" b="1" i="0" u="none" strike="noStrike" cap="none">
                <a:solidFill>
                  <a:srgbClr val="113B70"/>
                </a:solidFill>
                <a:latin typeface="Poppins"/>
                <a:ea typeface="Poppins"/>
                <a:cs typeface="Poppins"/>
                <a:sym typeface="Poppins"/>
              </a:rPr>
              <a:t>)  	      DOFA Online Ceremony Level 2 March 25 </a:t>
            </a:r>
            <a:endParaRPr sz="2100"/>
          </a:p>
          <a:p>
            <a:pPr marL="5359400" marR="0" lvl="8" indent="-279400" algn="l" rtl="0">
              <a:lnSpc>
                <a:spcPct val="165031"/>
              </a:lnSpc>
              <a:spcBef>
                <a:spcPts val="0"/>
              </a:spcBef>
              <a:spcAft>
                <a:spcPts val="0"/>
              </a:spcAft>
              <a:buClr>
                <a:srgbClr val="113B70"/>
              </a:buClr>
              <a:buSzPts val="2600"/>
              <a:buFont typeface="Arial"/>
              <a:buChar char="•"/>
            </a:pPr>
            <a:r>
              <a:rPr lang="en-US" sz="2600" b="1" i="0" u="none" strike="noStrike" cap="none">
                <a:solidFill>
                  <a:srgbClr val="113B70"/>
                </a:solidFill>
                <a:latin typeface="Poppins"/>
                <a:ea typeface="Poppins"/>
                <a:cs typeface="Poppins"/>
                <a:sym typeface="Poppins"/>
              </a:rPr>
              <a:t>  </a:t>
            </a:r>
            <a:endParaRPr sz="2600" b="1" i="0" u="none" strike="noStrike" cap="none">
              <a:solidFill>
                <a:srgbClr val="113B70"/>
              </a:solidFill>
              <a:latin typeface="Poppins"/>
              <a:ea typeface="Poppins"/>
              <a:cs typeface="Poppins"/>
              <a:sym typeface="Poppins"/>
            </a:endParaRPr>
          </a:p>
          <a:p>
            <a:pPr marL="558800" marR="0" lvl="1" indent="-114300" algn="l" rtl="0">
              <a:lnSpc>
                <a:spcPct val="165031"/>
              </a:lnSpc>
              <a:spcBef>
                <a:spcPts val="0"/>
              </a:spcBef>
              <a:spcAft>
                <a:spcPts val="0"/>
              </a:spcAft>
              <a:buClr>
                <a:schemeClr val="dk1"/>
              </a:buClr>
              <a:buSzPts val="2600"/>
              <a:buFont typeface="Arial"/>
              <a:buNone/>
            </a:pPr>
            <a:endParaRPr sz="2600" b="1" i="0" u="none" strike="noStrike" cap="none">
              <a:solidFill>
                <a:srgbClr val="113B70"/>
              </a:solidFill>
              <a:latin typeface="Poppins"/>
              <a:ea typeface="Poppins"/>
              <a:cs typeface="Poppins"/>
              <a:sym typeface="Poppins"/>
            </a:endParaRPr>
          </a:p>
          <a:p>
            <a:pPr marL="558800" marR="0" lvl="1" indent="-114300" algn="l" rtl="0">
              <a:lnSpc>
                <a:spcPct val="165031"/>
              </a:lnSpc>
              <a:spcBef>
                <a:spcPts val="0"/>
              </a:spcBef>
              <a:spcAft>
                <a:spcPts val="0"/>
              </a:spcAft>
              <a:buClr>
                <a:schemeClr val="dk1"/>
              </a:buClr>
              <a:buSzPts val="2600"/>
              <a:buFont typeface="Arial"/>
              <a:buNone/>
            </a:pPr>
            <a:endParaRPr sz="2600" b="0" i="0" u="none" strike="noStrike" cap="none">
              <a:solidFill>
                <a:srgbClr val="113B70"/>
              </a:solidFill>
              <a:latin typeface="Poppins"/>
              <a:ea typeface="Poppins"/>
              <a:cs typeface="Poppins"/>
              <a:sym typeface="Poppins"/>
            </a:endParaRPr>
          </a:p>
        </p:txBody>
      </p:sp>
      <p:pic>
        <p:nvPicPr>
          <p:cNvPr id="495" name="Google Shape;495;g3d4b86f2a37_1_115"/>
          <p:cNvPicPr preferRelativeResize="0"/>
          <p:nvPr/>
        </p:nvPicPr>
        <p:blipFill rotWithShape="1">
          <a:blip r:embed="rId7">
            <a:alphaModFix/>
          </a:blip>
          <a:srcRect/>
          <a:stretch/>
        </p:blipFill>
        <p:spPr>
          <a:xfrm>
            <a:off x="765680" y="2253762"/>
            <a:ext cx="5617299" cy="3345365"/>
          </a:xfrm>
          <a:prstGeom prst="rect">
            <a:avLst/>
          </a:prstGeom>
          <a:noFill/>
          <a:ln>
            <a:noFill/>
          </a:ln>
        </p:spPr>
      </p:pic>
      <p:pic>
        <p:nvPicPr>
          <p:cNvPr id="496" name="Google Shape;496;g3d4b86f2a37_1_115"/>
          <p:cNvPicPr preferRelativeResize="0"/>
          <p:nvPr/>
        </p:nvPicPr>
        <p:blipFill rotWithShape="1">
          <a:blip r:embed="rId8">
            <a:alphaModFix/>
          </a:blip>
          <a:srcRect/>
          <a:stretch/>
        </p:blipFill>
        <p:spPr>
          <a:xfrm>
            <a:off x="6453219" y="2235695"/>
            <a:ext cx="4202346" cy="3362683"/>
          </a:xfrm>
          <a:prstGeom prst="rect">
            <a:avLst/>
          </a:prstGeom>
          <a:noFill/>
          <a:ln>
            <a:noFill/>
          </a:ln>
        </p:spPr>
      </p:pic>
      <p:pic>
        <p:nvPicPr>
          <p:cNvPr id="497" name="Google Shape;497;g3d4b86f2a37_1_115"/>
          <p:cNvPicPr preferRelativeResize="0"/>
          <p:nvPr/>
        </p:nvPicPr>
        <p:blipFill rotWithShape="1">
          <a:blip r:embed="rId9">
            <a:alphaModFix/>
          </a:blip>
          <a:srcRect/>
          <a:stretch/>
        </p:blipFill>
        <p:spPr>
          <a:xfrm>
            <a:off x="10655567" y="2236450"/>
            <a:ext cx="3783030" cy="3362683"/>
          </a:xfrm>
          <a:prstGeom prst="rect">
            <a:avLst/>
          </a:prstGeom>
          <a:noFill/>
          <a:ln>
            <a:noFill/>
          </a:ln>
        </p:spPr>
      </p:pic>
      <p:pic>
        <p:nvPicPr>
          <p:cNvPr id="498" name="Google Shape;498;g3d4b86f2a37_1_115"/>
          <p:cNvPicPr preferRelativeResize="0"/>
          <p:nvPr/>
        </p:nvPicPr>
        <p:blipFill rotWithShape="1">
          <a:blip r:embed="rId10">
            <a:alphaModFix/>
          </a:blip>
          <a:srcRect/>
          <a:stretch/>
        </p:blipFill>
        <p:spPr>
          <a:xfrm>
            <a:off x="765679" y="5635013"/>
            <a:ext cx="4719990" cy="2548128"/>
          </a:xfrm>
          <a:prstGeom prst="rect">
            <a:avLst/>
          </a:prstGeom>
          <a:noFill/>
          <a:ln>
            <a:noFill/>
          </a:ln>
        </p:spPr>
      </p:pic>
      <p:sp>
        <p:nvSpPr>
          <p:cNvPr id="499" name="Google Shape;499;g3d4b86f2a37_1_115"/>
          <p:cNvSpPr/>
          <p:nvPr/>
        </p:nvSpPr>
        <p:spPr>
          <a:xfrm>
            <a:off x="6999807" y="4866501"/>
            <a:ext cx="277200" cy="1385100"/>
          </a:xfrm>
          <a:prstGeom prst="rect">
            <a:avLst/>
          </a:prstGeom>
          <a:noFill/>
          <a:ln>
            <a:noFill/>
          </a:ln>
        </p:spPr>
        <p:txBody>
          <a:bodyPr spcFirstLastPara="1" wrap="square" lIns="137150" tIns="68550" rIns="137150" bIns="68550" anchor="t" anchorCtr="0">
            <a:noAutofit/>
          </a:bodyPr>
          <a:lstStyle/>
          <a:p>
            <a:pPr marL="0" marR="0" lvl="0" indent="0" algn="l" rtl="0">
              <a:spcBef>
                <a:spcPts val="0"/>
              </a:spcBef>
              <a:spcAft>
                <a:spcPts val="0"/>
              </a:spcAft>
              <a:buNone/>
            </a:pPr>
            <a:endParaRPr sz="2700" b="1">
              <a:solidFill>
                <a:srgbClr val="113B70"/>
              </a:solidFill>
              <a:latin typeface="Poppins"/>
              <a:ea typeface="Poppins"/>
              <a:cs typeface="Poppins"/>
              <a:sym typeface="Poppins"/>
            </a:endParaRPr>
          </a:p>
          <a:p>
            <a:pPr marL="0" marR="0" lvl="0" indent="0" algn="l" rtl="0">
              <a:spcBef>
                <a:spcPts val="0"/>
              </a:spcBef>
              <a:spcAft>
                <a:spcPts val="0"/>
              </a:spcAft>
              <a:buNone/>
            </a:pPr>
            <a:endParaRPr sz="2700" b="1">
              <a:solidFill>
                <a:srgbClr val="113B70"/>
              </a:solidFill>
              <a:latin typeface="Poppins"/>
              <a:ea typeface="Poppins"/>
              <a:cs typeface="Poppins"/>
              <a:sym typeface="Poppins"/>
            </a:endParaRPr>
          </a:p>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500" name="Google Shape;500;g3d4b86f2a37_1_115"/>
          <p:cNvSpPr/>
          <p:nvPr/>
        </p:nvSpPr>
        <p:spPr>
          <a:xfrm>
            <a:off x="5737302" y="5927493"/>
            <a:ext cx="4064400" cy="1800600"/>
          </a:xfrm>
          <a:prstGeom prst="rect">
            <a:avLst/>
          </a:prstGeom>
          <a:noFill/>
          <a:ln>
            <a:noFill/>
          </a:ln>
        </p:spPr>
        <p:txBody>
          <a:bodyPr spcFirstLastPara="1" wrap="square" lIns="137150" tIns="68550" rIns="137150" bIns="68550" anchor="t" anchorCtr="0">
            <a:noAutofit/>
          </a:bodyPr>
          <a:lstStyle/>
          <a:p>
            <a:pPr marL="0" marR="0" lvl="0" indent="0" algn="l" rtl="0">
              <a:spcBef>
                <a:spcPts val="0"/>
              </a:spcBef>
              <a:spcAft>
                <a:spcPts val="0"/>
              </a:spcAft>
              <a:buNone/>
            </a:pPr>
            <a:endParaRPr sz="2700" b="1">
              <a:solidFill>
                <a:srgbClr val="113B70"/>
              </a:solidFill>
              <a:latin typeface="Poppins"/>
              <a:ea typeface="Poppins"/>
              <a:cs typeface="Poppins"/>
              <a:sym typeface="Poppins"/>
            </a:endParaRPr>
          </a:p>
          <a:p>
            <a:pPr marL="0" marR="0" lvl="0" indent="0" algn="l" rtl="0">
              <a:spcBef>
                <a:spcPts val="0"/>
              </a:spcBef>
              <a:spcAft>
                <a:spcPts val="0"/>
              </a:spcAft>
              <a:buNone/>
            </a:pPr>
            <a:r>
              <a:rPr lang="en-US" sz="2700" b="1">
                <a:solidFill>
                  <a:srgbClr val="113B70"/>
                </a:solidFill>
                <a:latin typeface="Poppins"/>
                <a:ea typeface="Poppins"/>
                <a:cs typeface="Poppins"/>
                <a:sym typeface="Poppins"/>
              </a:rPr>
              <a:t>Regent Arnold visited Chuuk Campus on March 30</a:t>
            </a:r>
            <a:endParaRPr sz="27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cxnSp>
        <p:nvCxnSpPr>
          <p:cNvPr id="505" name="Google Shape;505;g3d4def2dc47_1_3"/>
          <p:cNvCxnSpPr/>
          <p:nvPr/>
        </p:nvCxnSpPr>
        <p:spPr>
          <a:xfrm>
            <a:off x="167269" y="8269554"/>
            <a:ext cx="8254500" cy="61800"/>
          </a:xfrm>
          <a:prstGeom prst="straightConnector1">
            <a:avLst/>
          </a:prstGeom>
          <a:noFill/>
          <a:ln w="57150" cap="flat" cmpd="sng">
            <a:solidFill>
              <a:srgbClr val="0072C4"/>
            </a:solidFill>
            <a:prstDash val="solid"/>
            <a:round/>
            <a:headEnd type="none" w="sm" len="sm"/>
            <a:tailEnd type="stealth" w="med" len="med"/>
          </a:ln>
        </p:spPr>
      </p:cxnSp>
      <p:grpSp>
        <p:nvGrpSpPr>
          <p:cNvPr id="506" name="Google Shape;506;g3d4def2dc47_1_3"/>
          <p:cNvGrpSpPr/>
          <p:nvPr/>
        </p:nvGrpSpPr>
        <p:grpSpPr>
          <a:xfrm>
            <a:off x="2660505" y="8415200"/>
            <a:ext cx="4859147" cy="1298178"/>
            <a:chOff x="0" y="0"/>
            <a:chExt cx="6478862" cy="1730904"/>
          </a:xfrm>
        </p:grpSpPr>
        <p:grpSp>
          <p:nvGrpSpPr>
            <p:cNvPr id="507" name="Google Shape;507;g3d4def2dc47_1_3"/>
            <p:cNvGrpSpPr/>
            <p:nvPr/>
          </p:nvGrpSpPr>
          <p:grpSpPr>
            <a:xfrm>
              <a:off x="5329688" y="0"/>
              <a:ext cx="1093622" cy="1093622"/>
              <a:chOff x="0" y="0"/>
              <a:chExt cx="812800" cy="812800"/>
            </a:xfrm>
          </p:grpSpPr>
          <p:sp>
            <p:nvSpPr>
              <p:cNvPr id="508" name="Google Shape;508;g3d4def2dc47_1_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509" name="Google Shape;509;g3d4def2dc47_1_3"/>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0" name="Google Shape;510;g3d4def2dc47_1_3"/>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3">
                <a:alphaModFix/>
              </a:blip>
              <a:stretch>
                <a:fillRect/>
              </a:stretch>
            </a:blipFill>
            <a:ln>
              <a:noFill/>
            </a:ln>
          </p:spPr>
          <p:txBody>
            <a:bodyPr/>
            <a:lstStyle/>
            <a:p>
              <a:endParaRPr lang="en-FM"/>
            </a:p>
          </p:txBody>
        </p:sp>
        <p:grpSp>
          <p:nvGrpSpPr>
            <p:cNvPr id="511" name="Google Shape;511;g3d4def2dc47_1_3"/>
            <p:cNvGrpSpPr/>
            <p:nvPr/>
          </p:nvGrpSpPr>
          <p:grpSpPr>
            <a:xfrm>
              <a:off x="3664362" y="2430"/>
              <a:ext cx="1093622" cy="1093622"/>
              <a:chOff x="0" y="0"/>
              <a:chExt cx="812800" cy="812800"/>
            </a:xfrm>
          </p:grpSpPr>
          <p:sp>
            <p:nvSpPr>
              <p:cNvPr id="512" name="Google Shape;512;g3d4def2dc47_1_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513" name="Google Shape;513;g3d4def2dc47_1_3"/>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4" name="Google Shape;514;g3d4def2dc47_1_3"/>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4">
                <a:alphaModFix/>
              </a:blip>
              <a:stretch>
                <a:fillRect/>
              </a:stretch>
            </a:blipFill>
            <a:ln>
              <a:noFill/>
            </a:ln>
          </p:spPr>
          <p:txBody>
            <a:bodyPr/>
            <a:lstStyle/>
            <a:p>
              <a:endParaRPr lang="en-FM"/>
            </a:p>
          </p:txBody>
        </p:sp>
        <p:grpSp>
          <p:nvGrpSpPr>
            <p:cNvPr id="515" name="Google Shape;515;g3d4def2dc47_1_3"/>
            <p:cNvGrpSpPr/>
            <p:nvPr/>
          </p:nvGrpSpPr>
          <p:grpSpPr>
            <a:xfrm>
              <a:off x="1999035" y="2430"/>
              <a:ext cx="1093622" cy="1093622"/>
              <a:chOff x="0" y="0"/>
              <a:chExt cx="812800" cy="812800"/>
            </a:xfrm>
          </p:grpSpPr>
          <p:sp>
            <p:nvSpPr>
              <p:cNvPr id="516" name="Google Shape;516;g3d4def2dc47_1_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517" name="Google Shape;517;g3d4def2dc47_1_3"/>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8" name="Google Shape;518;g3d4def2dc47_1_3"/>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5">
                <a:alphaModFix/>
              </a:blip>
              <a:stretch>
                <a:fillRect/>
              </a:stretch>
            </a:blipFill>
            <a:ln>
              <a:noFill/>
            </a:ln>
          </p:spPr>
          <p:txBody>
            <a:bodyPr/>
            <a:lstStyle/>
            <a:p>
              <a:endParaRPr lang="en-FM"/>
            </a:p>
          </p:txBody>
        </p:sp>
        <p:grpSp>
          <p:nvGrpSpPr>
            <p:cNvPr id="519" name="Google Shape;519;g3d4def2dc47_1_3"/>
            <p:cNvGrpSpPr/>
            <p:nvPr/>
          </p:nvGrpSpPr>
          <p:grpSpPr>
            <a:xfrm>
              <a:off x="276388" y="0"/>
              <a:ext cx="1093622" cy="1093622"/>
              <a:chOff x="0" y="0"/>
              <a:chExt cx="812800" cy="812800"/>
            </a:xfrm>
          </p:grpSpPr>
          <p:sp>
            <p:nvSpPr>
              <p:cNvPr id="520" name="Google Shape;520;g3d4def2dc47_1_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521" name="Google Shape;521;g3d4def2dc47_1_3"/>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22" name="Google Shape;522;g3d4def2dc47_1_3"/>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6">
                <a:alphaModFix/>
              </a:blip>
              <a:stretch>
                <a:fillRect/>
              </a:stretch>
            </a:blipFill>
            <a:ln>
              <a:noFill/>
            </a:ln>
          </p:spPr>
          <p:txBody>
            <a:bodyPr/>
            <a:lstStyle/>
            <a:p>
              <a:endParaRPr lang="en-FM"/>
            </a:p>
          </p:txBody>
        </p:sp>
        <p:sp>
          <p:nvSpPr>
            <p:cNvPr id="523" name="Google Shape;523;g3d4def2dc47_1_3"/>
            <p:cNvSpPr txBox="1"/>
            <p:nvPr/>
          </p:nvSpPr>
          <p:spPr>
            <a:xfrm>
              <a:off x="0" y="1287804"/>
              <a:ext cx="15957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Office of the Campus Dean</a:t>
              </a:r>
              <a:endParaRPr sz="2100"/>
            </a:p>
          </p:txBody>
        </p:sp>
        <p:sp>
          <p:nvSpPr>
            <p:cNvPr id="524" name="Google Shape;524;g3d4def2dc47_1_3"/>
            <p:cNvSpPr txBox="1"/>
            <p:nvPr/>
          </p:nvSpPr>
          <p:spPr>
            <a:xfrm>
              <a:off x="1856869" y="1287804"/>
              <a:ext cx="13779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Office of the Academic Affairs</a:t>
              </a:r>
              <a:endParaRPr sz="2100"/>
            </a:p>
          </p:txBody>
        </p:sp>
        <p:sp>
          <p:nvSpPr>
            <p:cNvPr id="525" name="Google Shape;525;g3d4def2dc47_1_3"/>
            <p:cNvSpPr txBox="1"/>
            <p:nvPr/>
          </p:nvSpPr>
          <p:spPr>
            <a:xfrm>
              <a:off x="3573777" y="1287804"/>
              <a:ext cx="13896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Learning Resource Center</a:t>
              </a:r>
              <a:endParaRPr sz="2100"/>
            </a:p>
          </p:txBody>
        </p:sp>
        <p:sp>
          <p:nvSpPr>
            <p:cNvPr id="526" name="Google Shape;526;g3d4def2dc47_1_3"/>
            <p:cNvSpPr txBox="1"/>
            <p:nvPr/>
          </p:nvSpPr>
          <p:spPr>
            <a:xfrm>
              <a:off x="5386262" y="1287804"/>
              <a:ext cx="10926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Instructional Coordinator</a:t>
              </a:r>
              <a:endParaRPr sz="2100"/>
            </a:p>
          </p:txBody>
        </p:sp>
      </p:grpSp>
      <p:grpSp>
        <p:nvGrpSpPr>
          <p:cNvPr id="527" name="Google Shape;527;g3d4def2dc47_1_3"/>
          <p:cNvGrpSpPr/>
          <p:nvPr/>
        </p:nvGrpSpPr>
        <p:grpSpPr>
          <a:xfrm>
            <a:off x="882844" y="203875"/>
            <a:ext cx="13117911" cy="1000170"/>
            <a:chOff x="-194477" y="-108208"/>
            <a:chExt cx="17490549" cy="1333561"/>
          </a:xfrm>
        </p:grpSpPr>
        <p:grpSp>
          <p:nvGrpSpPr>
            <p:cNvPr id="528" name="Google Shape;528;g3d4def2dc47_1_3"/>
            <p:cNvGrpSpPr/>
            <p:nvPr/>
          </p:nvGrpSpPr>
          <p:grpSpPr>
            <a:xfrm>
              <a:off x="-194477" y="-108208"/>
              <a:ext cx="17490549" cy="1333560"/>
              <a:chOff x="-208227" y="-38100"/>
              <a:chExt cx="6158427" cy="469547"/>
            </a:xfrm>
          </p:grpSpPr>
          <p:sp>
            <p:nvSpPr>
              <p:cNvPr id="529" name="Google Shape;529;g3d4def2dc47_1_3"/>
              <p:cNvSpPr/>
              <p:nvPr/>
            </p:nvSpPr>
            <p:spPr>
              <a:xfrm>
                <a:off x="-208227" y="8128"/>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530" name="Google Shape;530;g3d4def2dc47_1_3"/>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31" name="Google Shape;531;g3d4def2dc47_1_3"/>
            <p:cNvGrpSpPr/>
            <p:nvPr/>
          </p:nvGrpSpPr>
          <p:grpSpPr>
            <a:xfrm>
              <a:off x="0" y="-108208"/>
              <a:ext cx="1576662" cy="1310476"/>
              <a:chOff x="0" y="-38100"/>
              <a:chExt cx="555143" cy="461419"/>
            </a:xfrm>
          </p:grpSpPr>
          <p:sp>
            <p:nvSpPr>
              <p:cNvPr id="532" name="Google Shape;532;g3d4def2dc47_1_3"/>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533" name="Google Shape;533;g3d4def2dc47_1_3"/>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34" name="Google Shape;534;g3d4def2dc47_1_3"/>
            <p:cNvSpPr txBox="1"/>
            <p:nvPr/>
          </p:nvSpPr>
          <p:spPr>
            <a:xfrm>
              <a:off x="1586832" y="35793"/>
              <a:ext cx="15672300" cy="410400"/>
            </a:xfrm>
            <a:prstGeom prst="rect">
              <a:avLst/>
            </a:prstGeom>
            <a:noFill/>
            <a:ln>
              <a:noFill/>
            </a:ln>
          </p:spPr>
          <p:txBody>
            <a:bodyPr spcFirstLastPara="1" wrap="square" lIns="0" tIns="0" rIns="0" bIns="0" anchor="t" anchorCtr="0">
              <a:spAutoFit/>
            </a:bodyPr>
            <a:lstStyle/>
            <a:p>
              <a:pPr marL="0" marR="0" lvl="0" indent="0" algn="l" rtl="0">
                <a:lnSpc>
                  <a:spcPct val="140060"/>
                </a:lnSpc>
                <a:spcBef>
                  <a:spcPts val="0"/>
                </a:spcBef>
                <a:spcAft>
                  <a:spcPts val="0"/>
                </a:spcAft>
                <a:buNone/>
              </a:pPr>
              <a:r>
                <a:rPr lang="en-US" sz="2000" b="1">
                  <a:solidFill>
                    <a:srgbClr val="FFFFFF"/>
                  </a:solidFill>
                  <a:latin typeface="Poppins"/>
                  <a:ea typeface="Poppins"/>
                  <a:cs typeface="Poppins"/>
                  <a:sym typeface="Poppins"/>
                </a:rPr>
                <a:t>CTEC </a:t>
              </a:r>
              <a:r>
                <a:rPr lang="en-US" sz="2000" b="1" i="0" u="none" strike="noStrike" cap="none">
                  <a:solidFill>
                    <a:srgbClr val="FFFFFF"/>
                  </a:solidFill>
                  <a:latin typeface="Poppins"/>
                  <a:ea typeface="Poppins"/>
                  <a:cs typeface="Poppins"/>
                  <a:sym typeface="Poppins"/>
                </a:rPr>
                <a:t> Campus Spring 2026 Highlights </a:t>
              </a:r>
              <a:endParaRPr sz="2000" b="1" i="0" u="none" strike="noStrike" cap="none">
                <a:solidFill>
                  <a:srgbClr val="FFFFFF"/>
                </a:solidFill>
                <a:latin typeface="Poppins"/>
                <a:ea typeface="Poppins"/>
                <a:cs typeface="Poppins"/>
                <a:sym typeface="Poppins"/>
              </a:endParaRPr>
            </a:p>
          </p:txBody>
        </p:sp>
      </p:grpSp>
      <p:sp>
        <p:nvSpPr>
          <p:cNvPr id="535" name="Google Shape;535;g3d4def2dc47_1_3"/>
          <p:cNvSpPr txBox="1"/>
          <p:nvPr/>
        </p:nvSpPr>
        <p:spPr>
          <a:xfrm>
            <a:off x="1068149" y="1335250"/>
            <a:ext cx="7007700" cy="1721100"/>
          </a:xfrm>
          <a:prstGeom prst="rect">
            <a:avLst/>
          </a:prstGeom>
          <a:noFill/>
          <a:ln>
            <a:noFill/>
          </a:ln>
        </p:spPr>
        <p:txBody>
          <a:bodyPr spcFirstLastPara="1" wrap="square" lIns="0" tIns="0" rIns="0" bIns="0" anchor="t" anchorCtr="0">
            <a:spAutoFit/>
          </a:bodyPr>
          <a:lstStyle/>
          <a:p>
            <a:pPr marL="457200" marR="0" lvl="0" indent="-393700" algn="l" rtl="0">
              <a:lnSpc>
                <a:spcPct val="165031"/>
              </a:lnSpc>
              <a:spcBef>
                <a:spcPts val="0"/>
              </a:spcBef>
              <a:spcAft>
                <a:spcPts val="0"/>
              </a:spcAft>
              <a:buClr>
                <a:srgbClr val="113B70"/>
              </a:buClr>
              <a:buSzPts val="2600"/>
              <a:buFont typeface="Poppins"/>
              <a:buAutoNum type="arabicParenR"/>
            </a:pPr>
            <a:r>
              <a:rPr lang="en-US" sz="2600" b="1">
                <a:solidFill>
                  <a:srgbClr val="113B70"/>
                </a:solidFill>
                <a:latin typeface="Poppins"/>
                <a:ea typeface="Poppins"/>
                <a:cs typeface="Poppins"/>
                <a:sym typeface="Poppins"/>
              </a:rPr>
              <a:t>Accounting Technician </a:t>
            </a:r>
            <a:endParaRPr sz="2600" b="1" i="0" u="none" strike="noStrike" cap="none">
              <a:solidFill>
                <a:srgbClr val="113B70"/>
              </a:solidFill>
              <a:latin typeface="Poppins"/>
              <a:ea typeface="Poppins"/>
              <a:cs typeface="Poppins"/>
              <a:sym typeface="Poppins"/>
            </a:endParaRPr>
          </a:p>
          <a:p>
            <a:pPr marL="558800" marR="0" lvl="1" indent="-114300" algn="l" rtl="0">
              <a:lnSpc>
                <a:spcPct val="165031"/>
              </a:lnSpc>
              <a:spcBef>
                <a:spcPts val="0"/>
              </a:spcBef>
              <a:spcAft>
                <a:spcPts val="0"/>
              </a:spcAft>
              <a:buClr>
                <a:schemeClr val="dk1"/>
              </a:buClr>
              <a:buSzPts val="2600"/>
              <a:buFont typeface="Arial"/>
              <a:buNone/>
            </a:pPr>
            <a:endParaRPr sz="2600" b="1" i="0" u="none" strike="noStrike" cap="none">
              <a:solidFill>
                <a:srgbClr val="113B70"/>
              </a:solidFill>
              <a:latin typeface="Poppins"/>
              <a:ea typeface="Poppins"/>
              <a:cs typeface="Poppins"/>
              <a:sym typeface="Poppins"/>
            </a:endParaRPr>
          </a:p>
          <a:p>
            <a:pPr marL="558800" marR="0" lvl="1" indent="-114300" algn="l" rtl="0">
              <a:lnSpc>
                <a:spcPct val="165031"/>
              </a:lnSpc>
              <a:spcBef>
                <a:spcPts val="0"/>
              </a:spcBef>
              <a:spcAft>
                <a:spcPts val="0"/>
              </a:spcAft>
              <a:buClr>
                <a:schemeClr val="dk1"/>
              </a:buClr>
              <a:buSzPts val="2600"/>
              <a:buFont typeface="Arial"/>
              <a:buNone/>
            </a:pPr>
            <a:endParaRPr sz="2600" b="0" i="0" u="none" strike="noStrike" cap="none">
              <a:solidFill>
                <a:srgbClr val="113B70"/>
              </a:solidFill>
              <a:latin typeface="Poppins"/>
              <a:ea typeface="Poppins"/>
              <a:cs typeface="Poppins"/>
              <a:sym typeface="Poppins"/>
            </a:endParaRPr>
          </a:p>
        </p:txBody>
      </p:sp>
      <p:pic>
        <p:nvPicPr>
          <p:cNvPr id="536" name="Google Shape;536;g3d4def2dc47_1_3"/>
          <p:cNvPicPr preferRelativeResize="0"/>
          <p:nvPr/>
        </p:nvPicPr>
        <p:blipFill rotWithShape="1">
          <a:blip r:embed="rId7">
            <a:alphaModFix/>
          </a:blip>
          <a:srcRect/>
          <a:stretch/>
        </p:blipFill>
        <p:spPr>
          <a:xfrm>
            <a:off x="3695800" y="1888287"/>
            <a:ext cx="2131250" cy="2526126"/>
          </a:xfrm>
          <a:prstGeom prst="rect">
            <a:avLst/>
          </a:prstGeom>
          <a:noFill/>
          <a:ln>
            <a:noFill/>
          </a:ln>
        </p:spPr>
      </p:pic>
      <p:pic>
        <p:nvPicPr>
          <p:cNvPr id="537" name="Google Shape;537;g3d4def2dc47_1_3"/>
          <p:cNvPicPr preferRelativeResize="0"/>
          <p:nvPr/>
        </p:nvPicPr>
        <p:blipFill rotWithShape="1">
          <a:blip r:embed="rId8">
            <a:alphaModFix/>
          </a:blip>
          <a:srcRect/>
          <a:stretch/>
        </p:blipFill>
        <p:spPr>
          <a:xfrm>
            <a:off x="5738925" y="1888287"/>
            <a:ext cx="2443300" cy="2526126"/>
          </a:xfrm>
          <a:prstGeom prst="rect">
            <a:avLst/>
          </a:prstGeom>
          <a:noFill/>
          <a:ln>
            <a:noFill/>
          </a:ln>
        </p:spPr>
      </p:pic>
      <p:sp>
        <p:nvSpPr>
          <p:cNvPr id="538" name="Google Shape;538;g3d4def2dc47_1_3"/>
          <p:cNvSpPr/>
          <p:nvPr/>
        </p:nvSpPr>
        <p:spPr>
          <a:xfrm>
            <a:off x="6999807" y="4866501"/>
            <a:ext cx="277200" cy="1385100"/>
          </a:xfrm>
          <a:prstGeom prst="rect">
            <a:avLst/>
          </a:prstGeom>
          <a:noFill/>
          <a:ln>
            <a:noFill/>
          </a:ln>
        </p:spPr>
        <p:txBody>
          <a:bodyPr spcFirstLastPara="1" wrap="square" lIns="137150" tIns="68550" rIns="137150" bIns="68550" anchor="t" anchorCtr="0">
            <a:noAutofit/>
          </a:bodyPr>
          <a:lstStyle/>
          <a:p>
            <a:pPr marL="0" marR="0" lvl="0" indent="0" algn="l" rtl="0">
              <a:spcBef>
                <a:spcPts val="0"/>
              </a:spcBef>
              <a:spcAft>
                <a:spcPts val="0"/>
              </a:spcAft>
              <a:buNone/>
            </a:pPr>
            <a:endParaRPr sz="2700" b="1">
              <a:solidFill>
                <a:srgbClr val="113B70"/>
              </a:solidFill>
              <a:latin typeface="Poppins"/>
              <a:ea typeface="Poppins"/>
              <a:cs typeface="Poppins"/>
              <a:sym typeface="Poppins"/>
            </a:endParaRPr>
          </a:p>
          <a:p>
            <a:pPr marL="0" marR="0" lvl="0" indent="0" algn="l" rtl="0">
              <a:spcBef>
                <a:spcPts val="0"/>
              </a:spcBef>
              <a:spcAft>
                <a:spcPts val="0"/>
              </a:spcAft>
              <a:buNone/>
            </a:pPr>
            <a:endParaRPr sz="2700" b="1">
              <a:solidFill>
                <a:srgbClr val="113B70"/>
              </a:solidFill>
              <a:latin typeface="Poppins"/>
              <a:ea typeface="Poppins"/>
              <a:cs typeface="Poppins"/>
              <a:sym typeface="Poppins"/>
            </a:endParaRPr>
          </a:p>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539" name="Google Shape;539;g3d4def2dc47_1_3"/>
          <p:cNvSpPr txBox="1"/>
          <p:nvPr/>
        </p:nvSpPr>
        <p:spPr>
          <a:xfrm>
            <a:off x="523724" y="4695425"/>
            <a:ext cx="6884700" cy="1060800"/>
          </a:xfrm>
          <a:prstGeom prst="rect">
            <a:avLst/>
          </a:prstGeom>
          <a:noFill/>
          <a:ln>
            <a:noFill/>
          </a:ln>
        </p:spPr>
        <p:txBody>
          <a:bodyPr spcFirstLastPara="1" wrap="square" lIns="0" tIns="0" rIns="0" bIns="0" anchor="t" anchorCtr="0">
            <a:spAutoFit/>
          </a:bodyPr>
          <a:lstStyle/>
          <a:p>
            <a:pPr marL="444500" marR="0" lvl="1" indent="0" algn="l" rtl="0">
              <a:lnSpc>
                <a:spcPct val="165031"/>
              </a:lnSpc>
              <a:spcBef>
                <a:spcPts val="0"/>
              </a:spcBef>
              <a:spcAft>
                <a:spcPts val="0"/>
              </a:spcAft>
              <a:buClr>
                <a:schemeClr val="dk1"/>
              </a:buClr>
              <a:buSzPts val="2600"/>
              <a:buFont typeface="Arial"/>
              <a:buNone/>
            </a:pPr>
            <a:r>
              <a:rPr lang="en-US" sz="2600" b="1">
                <a:solidFill>
                  <a:srgbClr val="113B70"/>
                </a:solidFill>
                <a:latin typeface="Poppins"/>
                <a:ea typeface="Poppins"/>
                <a:cs typeface="Poppins"/>
                <a:sym typeface="Poppins"/>
              </a:rPr>
              <a:t>2) CTEC Murals</a:t>
            </a:r>
            <a:endParaRPr sz="2600" b="1" i="0" u="none" strike="noStrike" cap="none">
              <a:solidFill>
                <a:srgbClr val="113B70"/>
              </a:solidFill>
              <a:latin typeface="Poppins"/>
              <a:ea typeface="Poppins"/>
              <a:cs typeface="Poppins"/>
              <a:sym typeface="Poppins"/>
            </a:endParaRPr>
          </a:p>
          <a:p>
            <a:pPr marL="558800" marR="0" lvl="1" indent="-114300" algn="l" rtl="0">
              <a:lnSpc>
                <a:spcPct val="165031"/>
              </a:lnSpc>
              <a:spcBef>
                <a:spcPts val="0"/>
              </a:spcBef>
              <a:spcAft>
                <a:spcPts val="0"/>
              </a:spcAft>
              <a:buClr>
                <a:schemeClr val="dk1"/>
              </a:buClr>
              <a:buSzPts val="2600"/>
              <a:buFont typeface="Arial"/>
              <a:buNone/>
            </a:pPr>
            <a:endParaRPr sz="2600" b="0" i="0" u="none" strike="noStrike" cap="none">
              <a:solidFill>
                <a:srgbClr val="113B70"/>
              </a:solidFill>
              <a:latin typeface="Poppins"/>
              <a:ea typeface="Poppins"/>
              <a:cs typeface="Poppins"/>
              <a:sym typeface="Poppins"/>
            </a:endParaRPr>
          </a:p>
        </p:txBody>
      </p:sp>
      <p:sp>
        <p:nvSpPr>
          <p:cNvPr id="540" name="Google Shape;540;g3d4def2dc47_1_3"/>
          <p:cNvSpPr txBox="1"/>
          <p:nvPr/>
        </p:nvSpPr>
        <p:spPr>
          <a:xfrm>
            <a:off x="8668224" y="4661775"/>
            <a:ext cx="8807100" cy="1060800"/>
          </a:xfrm>
          <a:prstGeom prst="rect">
            <a:avLst/>
          </a:prstGeom>
          <a:noFill/>
          <a:ln>
            <a:noFill/>
          </a:ln>
        </p:spPr>
        <p:txBody>
          <a:bodyPr spcFirstLastPara="1" wrap="square" lIns="0" tIns="0" rIns="0" bIns="0" anchor="t" anchorCtr="0">
            <a:spAutoFit/>
          </a:bodyPr>
          <a:lstStyle/>
          <a:p>
            <a:pPr marL="558800" marR="0" lvl="1" indent="-114300" algn="l" rtl="0">
              <a:lnSpc>
                <a:spcPct val="165031"/>
              </a:lnSpc>
              <a:spcBef>
                <a:spcPts val="0"/>
              </a:spcBef>
              <a:spcAft>
                <a:spcPts val="0"/>
              </a:spcAft>
              <a:buClr>
                <a:schemeClr val="dk1"/>
              </a:buClr>
              <a:buSzPts val="2600"/>
              <a:buFont typeface="Arial"/>
              <a:buNone/>
            </a:pPr>
            <a:r>
              <a:rPr lang="en-US" sz="2600" b="1">
                <a:solidFill>
                  <a:srgbClr val="113B70"/>
                </a:solidFill>
                <a:latin typeface="Poppins"/>
                <a:ea typeface="Poppins"/>
                <a:cs typeface="Poppins"/>
                <a:sym typeface="Poppins"/>
              </a:rPr>
              <a:t>4) CTEC Programs on Founding Day</a:t>
            </a:r>
            <a:endParaRPr sz="2600" b="1" i="0" u="none" strike="noStrike" cap="none">
              <a:solidFill>
                <a:srgbClr val="113B70"/>
              </a:solidFill>
              <a:latin typeface="Poppins"/>
              <a:ea typeface="Poppins"/>
              <a:cs typeface="Poppins"/>
              <a:sym typeface="Poppins"/>
            </a:endParaRPr>
          </a:p>
          <a:p>
            <a:pPr marL="558800" marR="0" lvl="1" indent="-114300" algn="l" rtl="0">
              <a:lnSpc>
                <a:spcPct val="165031"/>
              </a:lnSpc>
              <a:spcBef>
                <a:spcPts val="0"/>
              </a:spcBef>
              <a:spcAft>
                <a:spcPts val="0"/>
              </a:spcAft>
              <a:buClr>
                <a:schemeClr val="dk1"/>
              </a:buClr>
              <a:buSzPts val="2600"/>
              <a:buFont typeface="Arial"/>
              <a:buNone/>
            </a:pPr>
            <a:endParaRPr sz="2600" b="0" i="0" u="none" strike="noStrike" cap="none">
              <a:solidFill>
                <a:srgbClr val="113B70"/>
              </a:solidFill>
              <a:latin typeface="Poppins"/>
              <a:ea typeface="Poppins"/>
              <a:cs typeface="Poppins"/>
              <a:sym typeface="Poppins"/>
            </a:endParaRPr>
          </a:p>
        </p:txBody>
      </p:sp>
      <p:pic>
        <p:nvPicPr>
          <p:cNvPr id="541" name="Google Shape;541;g3d4def2dc47_1_3" title="O8xMHuDj.jpg"/>
          <p:cNvPicPr preferRelativeResize="0"/>
          <p:nvPr/>
        </p:nvPicPr>
        <p:blipFill rotWithShape="1">
          <a:blip r:embed="rId9">
            <a:alphaModFix/>
          </a:blip>
          <a:srcRect t="25138"/>
          <a:stretch/>
        </p:blipFill>
        <p:spPr>
          <a:xfrm>
            <a:off x="847492" y="5404421"/>
            <a:ext cx="2574326" cy="1894449"/>
          </a:xfrm>
          <a:prstGeom prst="rect">
            <a:avLst/>
          </a:prstGeom>
          <a:noFill/>
          <a:ln>
            <a:noFill/>
          </a:ln>
        </p:spPr>
      </p:pic>
      <p:pic>
        <p:nvPicPr>
          <p:cNvPr id="542" name="Google Shape;542;g3d4def2dc47_1_3" title="-EnEB-fD.jpg"/>
          <p:cNvPicPr preferRelativeResize="0"/>
          <p:nvPr/>
        </p:nvPicPr>
        <p:blipFill rotWithShape="1">
          <a:blip r:embed="rId10">
            <a:alphaModFix/>
          </a:blip>
          <a:srcRect l="1934" t="28696" r="1847" b="23165"/>
          <a:stretch/>
        </p:blipFill>
        <p:spPr>
          <a:xfrm>
            <a:off x="3441692" y="5427437"/>
            <a:ext cx="2333864" cy="1894451"/>
          </a:xfrm>
          <a:prstGeom prst="rect">
            <a:avLst/>
          </a:prstGeom>
          <a:noFill/>
          <a:ln>
            <a:noFill/>
          </a:ln>
        </p:spPr>
      </p:pic>
      <p:pic>
        <p:nvPicPr>
          <p:cNvPr id="543" name="Google Shape;543;g3d4def2dc47_1_3" title="aLzAC-ZD.jpg"/>
          <p:cNvPicPr preferRelativeResize="0"/>
          <p:nvPr/>
        </p:nvPicPr>
        <p:blipFill rotWithShape="1">
          <a:blip r:embed="rId11">
            <a:alphaModFix/>
          </a:blip>
          <a:srcRect b="5865"/>
          <a:stretch/>
        </p:blipFill>
        <p:spPr>
          <a:xfrm>
            <a:off x="5809236" y="5475452"/>
            <a:ext cx="2224726" cy="1894450"/>
          </a:xfrm>
          <a:prstGeom prst="rect">
            <a:avLst/>
          </a:prstGeom>
          <a:noFill/>
          <a:ln>
            <a:noFill/>
          </a:ln>
        </p:spPr>
      </p:pic>
      <p:pic>
        <p:nvPicPr>
          <p:cNvPr id="544" name="Google Shape;544;g3d4def2dc47_1_3" title="fs1aTvgZ.jpg"/>
          <p:cNvPicPr preferRelativeResize="0"/>
          <p:nvPr/>
        </p:nvPicPr>
        <p:blipFill>
          <a:blip r:embed="rId12">
            <a:alphaModFix/>
          </a:blip>
          <a:stretch>
            <a:fillRect/>
          </a:stretch>
        </p:blipFill>
        <p:spPr>
          <a:xfrm>
            <a:off x="14076660" y="5225825"/>
            <a:ext cx="1442026" cy="2186527"/>
          </a:xfrm>
          <a:prstGeom prst="rect">
            <a:avLst/>
          </a:prstGeom>
          <a:noFill/>
          <a:ln>
            <a:noFill/>
          </a:ln>
        </p:spPr>
      </p:pic>
      <p:pic>
        <p:nvPicPr>
          <p:cNvPr id="545" name="Google Shape;545;g3d4def2dc47_1_3" title="JnGaoCAg.jpg"/>
          <p:cNvPicPr preferRelativeResize="0"/>
          <p:nvPr/>
        </p:nvPicPr>
        <p:blipFill>
          <a:blip r:embed="rId13">
            <a:alphaModFix/>
          </a:blip>
          <a:stretch>
            <a:fillRect/>
          </a:stretch>
        </p:blipFill>
        <p:spPr>
          <a:xfrm>
            <a:off x="15551177" y="5261412"/>
            <a:ext cx="1370549" cy="2226499"/>
          </a:xfrm>
          <a:prstGeom prst="rect">
            <a:avLst/>
          </a:prstGeom>
          <a:noFill/>
          <a:ln>
            <a:noFill/>
          </a:ln>
        </p:spPr>
      </p:pic>
      <p:pic>
        <p:nvPicPr>
          <p:cNvPr id="546" name="Google Shape;546;g3d4def2dc47_1_3" title="SMS0OhD_.jpg"/>
          <p:cNvPicPr preferRelativeResize="0"/>
          <p:nvPr/>
        </p:nvPicPr>
        <p:blipFill>
          <a:blip r:embed="rId14">
            <a:alphaModFix/>
          </a:blip>
          <a:stretch>
            <a:fillRect/>
          </a:stretch>
        </p:blipFill>
        <p:spPr>
          <a:xfrm>
            <a:off x="11795074" y="5261412"/>
            <a:ext cx="2333850" cy="2186537"/>
          </a:xfrm>
          <a:prstGeom prst="rect">
            <a:avLst/>
          </a:prstGeom>
          <a:noFill/>
          <a:ln>
            <a:noFill/>
          </a:ln>
        </p:spPr>
      </p:pic>
      <p:pic>
        <p:nvPicPr>
          <p:cNvPr id="547" name="Google Shape;547;g3d4def2dc47_1_3" title="657655787_26541376688807065_299012194489800649_n.jpg"/>
          <p:cNvPicPr preferRelativeResize="0"/>
          <p:nvPr/>
        </p:nvPicPr>
        <p:blipFill>
          <a:blip r:embed="rId15">
            <a:alphaModFix/>
          </a:blip>
          <a:stretch>
            <a:fillRect/>
          </a:stretch>
        </p:blipFill>
        <p:spPr>
          <a:xfrm>
            <a:off x="9090966" y="5245126"/>
            <a:ext cx="2700099" cy="2167226"/>
          </a:xfrm>
          <a:prstGeom prst="rect">
            <a:avLst/>
          </a:prstGeom>
          <a:noFill/>
          <a:ln>
            <a:noFill/>
          </a:ln>
        </p:spPr>
      </p:pic>
      <p:sp>
        <p:nvSpPr>
          <p:cNvPr id="548" name="Google Shape;548;g3d4def2dc47_1_3"/>
          <p:cNvSpPr txBox="1"/>
          <p:nvPr/>
        </p:nvSpPr>
        <p:spPr>
          <a:xfrm>
            <a:off x="8522912" y="1398400"/>
            <a:ext cx="8807100" cy="1060800"/>
          </a:xfrm>
          <a:prstGeom prst="rect">
            <a:avLst/>
          </a:prstGeom>
          <a:noFill/>
          <a:ln>
            <a:noFill/>
          </a:ln>
        </p:spPr>
        <p:txBody>
          <a:bodyPr spcFirstLastPara="1" wrap="square" lIns="0" tIns="0" rIns="0" bIns="0" anchor="t" anchorCtr="0">
            <a:spAutoFit/>
          </a:bodyPr>
          <a:lstStyle/>
          <a:p>
            <a:pPr marL="558800" marR="0" lvl="1" indent="-114300" algn="l" rtl="0">
              <a:lnSpc>
                <a:spcPct val="165031"/>
              </a:lnSpc>
              <a:spcBef>
                <a:spcPts val="0"/>
              </a:spcBef>
              <a:spcAft>
                <a:spcPts val="0"/>
              </a:spcAft>
              <a:buClr>
                <a:schemeClr val="dk1"/>
              </a:buClr>
              <a:buSzPts val="2600"/>
              <a:buFont typeface="Arial"/>
              <a:buNone/>
            </a:pPr>
            <a:r>
              <a:rPr lang="en-US" sz="2600" b="1">
                <a:solidFill>
                  <a:srgbClr val="113B70"/>
                </a:solidFill>
                <a:latin typeface="Poppins"/>
                <a:ea typeface="Poppins"/>
                <a:cs typeface="Poppins"/>
                <a:sym typeface="Poppins"/>
              </a:rPr>
              <a:t>3) RAC Training through DECEM</a:t>
            </a:r>
            <a:endParaRPr sz="2600" b="1" i="0" u="none" strike="noStrike" cap="none">
              <a:solidFill>
                <a:srgbClr val="113B70"/>
              </a:solidFill>
              <a:latin typeface="Poppins"/>
              <a:ea typeface="Poppins"/>
              <a:cs typeface="Poppins"/>
              <a:sym typeface="Poppins"/>
            </a:endParaRPr>
          </a:p>
          <a:p>
            <a:pPr marL="558800" marR="0" lvl="1" indent="-114300" algn="l" rtl="0">
              <a:lnSpc>
                <a:spcPct val="165031"/>
              </a:lnSpc>
              <a:spcBef>
                <a:spcPts val="0"/>
              </a:spcBef>
              <a:spcAft>
                <a:spcPts val="0"/>
              </a:spcAft>
              <a:buClr>
                <a:schemeClr val="dk1"/>
              </a:buClr>
              <a:buSzPts val="2600"/>
              <a:buFont typeface="Arial"/>
              <a:buNone/>
            </a:pPr>
            <a:endParaRPr sz="2600" b="0" i="0" u="none" strike="noStrike" cap="none">
              <a:solidFill>
                <a:srgbClr val="113B70"/>
              </a:solidFill>
              <a:latin typeface="Poppins"/>
              <a:ea typeface="Poppins"/>
              <a:cs typeface="Poppins"/>
              <a:sym typeface="Poppins"/>
            </a:endParaRPr>
          </a:p>
        </p:txBody>
      </p:sp>
      <p:pic>
        <p:nvPicPr>
          <p:cNvPr id="549" name="Google Shape;549;g3d4def2dc47_1_3"/>
          <p:cNvPicPr preferRelativeResize="0"/>
          <p:nvPr/>
        </p:nvPicPr>
        <p:blipFill>
          <a:blip r:embed="rId16">
            <a:alphaModFix/>
          </a:blip>
          <a:stretch>
            <a:fillRect/>
          </a:stretch>
        </p:blipFill>
        <p:spPr>
          <a:xfrm>
            <a:off x="11626324" y="1983192"/>
            <a:ext cx="2911525" cy="2395625"/>
          </a:xfrm>
          <a:prstGeom prst="rect">
            <a:avLst/>
          </a:prstGeom>
          <a:noFill/>
          <a:ln>
            <a:noFill/>
          </a:ln>
        </p:spPr>
      </p:pic>
      <p:pic>
        <p:nvPicPr>
          <p:cNvPr id="550" name="Google Shape;550;g3d4def2dc47_1_3" title="rac.png"/>
          <p:cNvPicPr preferRelativeResize="0"/>
          <p:nvPr/>
        </p:nvPicPr>
        <p:blipFill>
          <a:blip r:embed="rId17">
            <a:alphaModFix/>
          </a:blip>
          <a:stretch>
            <a:fillRect/>
          </a:stretch>
        </p:blipFill>
        <p:spPr>
          <a:xfrm>
            <a:off x="9401599" y="2018789"/>
            <a:ext cx="2224725" cy="2395624"/>
          </a:xfrm>
          <a:prstGeom prst="rect">
            <a:avLst/>
          </a:prstGeom>
          <a:noFill/>
          <a:ln>
            <a:noFill/>
          </a:ln>
        </p:spPr>
      </p:pic>
      <p:pic>
        <p:nvPicPr>
          <p:cNvPr id="551" name="Google Shape;551;g3d4def2dc47_1_3" title="659799858_1579113774218402_3505656701026102208_n.jpg"/>
          <p:cNvPicPr preferRelativeResize="0"/>
          <p:nvPr/>
        </p:nvPicPr>
        <p:blipFill rotWithShape="1">
          <a:blip r:embed="rId18">
            <a:alphaModFix/>
          </a:blip>
          <a:srcRect t="17308" r="5811"/>
          <a:stretch/>
        </p:blipFill>
        <p:spPr>
          <a:xfrm>
            <a:off x="9032600" y="7187250"/>
            <a:ext cx="3836524" cy="2526125"/>
          </a:xfrm>
          <a:prstGeom prst="rect">
            <a:avLst/>
          </a:prstGeom>
          <a:noFill/>
          <a:ln>
            <a:noFill/>
          </a:ln>
        </p:spPr>
      </p:pic>
      <p:pic>
        <p:nvPicPr>
          <p:cNvPr id="552" name="Google Shape;552;g3d4def2dc47_1_3" title="0zbf8gwt.jpg"/>
          <p:cNvPicPr preferRelativeResize="0"/>
          <p:nvPr/>
        </p:nvPicPr>
        <p:blipFill rotWithShape="1">
          <a:blip r:embed="rId19">
            <a:alphaModFix/>
          </a:blip>
          <a:srcRect l="19726" t="16332" r="15703"/>
          <a:stretch/>
        </p:blipFill>
        <p:spPr>
          <a:xfrm>
            <a:off x="784275" y="1888275"/>
            <a:ext cx="2911524" cy="2651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cxnSp>
        <p:nvCxnSpPr>
          <p:cNvPr id="557" name="Google Shape;557;g3d4def2dc47_0_21"/>
          <p:cNvCxnSpPr/>
          <p:nvPr/>
        </p:nvCxnSpPr>
        <p:spPr>
          <a:xfrm>
            <a:off x="167269" y="8269554"/>
            <a:ext cx="8254500" cy="61800"/>
          </a:xfrm>
          <a:prstGeom prst="straightConnector1">
            <a:avLst/>
          </a:prstGeom>
          <a:noFill/>
          <a:ln w="57150" cap="flat" cmpd="sng">
            <a:solidFill>
              <a:srgbClr val="0072C4"/>
            </a:solidFill>
            <a:prstDash val="solid"/>
            <a:round/>
            <a:headEnd type="none" w="sm" len="sm"/>
            <a:tailEnd type="stealth" w="med" len="med"/>
          </a:ln>
        </p:spPr>
      </p:cxnSp>
      <p:grpSp>
        <p:nvGrpSpPr>
          <p:cNvPr id="558" name="Google Shape;558;g3d4def2dc47_0_21"/>
          <p:cNvGrpSpPr/>
          <p:nvPr/>
        </p:nvGrpSpPr>
        <p:grpSpPr>
          <a:xfrm>
            <a:off x="2660505" y="8415200"/>
            <a:ext cx="4859147" cy="1298178"/>
            <a:chOff x="0" y="0"/>
            <a:chExt cx="6478862" cy="1730904"/>
          </a:xfrm>
        </p:grpSpPr>
        <p:grpSp>
          <p:nvGrpSpPr>
            <p:cNvPr id="559" name="Google Shape;559;g3d4def2dc47_0_21"/>
            <p:cNvGrpSpPr/>
            <p:nvPr/>
          </p:nvGrpSpPr>
          <p:grpSpPr>
            <a:xfrm>
              <a:off x="5329688" y="0"/>
              <a:ext cx="1093622" cy="1093622"/>
              <a:chOff x="0" y="0"/>
              <a:chExt cx="812800" cy="812800"/>
            </a:xfrm>
          </p:grpSpPr>
          <p:sp>
            <p:nvSpPr>
              <p:cNvPr id="560" name="Google Shape;560;g3d4def2dc47_0_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561" name="Google Shape;561;g3d4def2dc47_0_21"/>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62" name="Google Shape;562;g3d4def2dc47_0_21"/>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3">
                <a:alphaModFix/>
              </a:blip>
              <a:stretch>
                <a:fillRect/>
              </a:stretch>
            </a:blipFill>
            <a:ln>
              <a:noFill/>
            </a:ln>
          </p:spPr>
          <p:txBody>
            <a:bodyPr/>
            <a:lstStyle/>
            <a:p>
              <a:endParaRPr lang="en-FM"/>
            </a:p>
          </p:txBody>
        </p:sp>
        <p:grpSp>
          <p:nvGrpSpPr>
            <p:cNvPr id="563" name="Google Shape;563;g3d4def2dc47_0_21"/>
            <p:cNvGrpSpPr/>
            <p:nvPr/>
          </p:nvGrpSpPr>
          <p:grpSpPr>
            <a:xfrm>
              <a:off x="3664362" y="2430"/>
              <a:ext cx="1093622" cy="1093622"/>
              <a:chOff x="0" y="0"/>
              <a:chExt cx="812800" cy="812800"/>
            </a:xfrm>
          </p:grpSpPr>
          <p:sp>
            <p:nvSpPr>
              <p:cNvPr id="564" name="Google Shape;564;g3d4def2dc47_0_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565" name="Google Shape;565;g3d4def2dc47_0_21"/>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66" name="Google Shape;566;g3d4def2dc47_0_21"/>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4">
                <a:alphaModFix/>
              </a:blip>
              <a:stretch>
                <a:fillRect/>
              </a:stretch>
            </a:blipFill>
            <a:ln>
              <a:noFill/>
            </a:ln>
          </p:spPr>
          <p:txBody>
            <a:bodyPr/>
            <a:lstStyle/>
            <a:p>
              <a:endParaRPr lang="en-FM"/>
            </a:p>
          </p:txBody>
        </p:sp>
        <p:grpSp>
          <p:nvGrpSpPr>
            <p:cNvPr id="567" name="Google Shape;567;g3d4def2dc47_0_21"/>
            <p:cNvGrpSpPr/>
            <p:nvPr/>
          </p:nvGrpSpPr>
          <p:grpSpPr>
            <a:xfrm>
              <a:off x="1999035" y="2430"/>
              <a:ext cx="1093622" cy="1093622"/>
              <a:chOff x="0" y="0"/>
              <a:chExt cx="812800" cy="812800"/>
            </a:xfrm>
          </p:grpSpPr>
          <p:sp>
            <p:nvSpPr>
              <p:cNvPr id="568" name="Google Shape;568;g3d4def2dc47_0_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569" name="Google Shape;569;g3d4def2dc47_0_21"/>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0" name="Google Shape;570;g3d4def2dc47_0_21"/>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5">
                <a:alphaModFix/>
              </a:blip>
              <a:stretch>
                <a:fillRect/>
              </a:stretch>
            </a:blipFill>
            <a:ln>
              <a:noFill/>
            </a:ln>
          </p:spPr>
          <p:txBody>
            <a:bodyPr/>
            <a:lstStyle/>
            <a:p>
              <a:endParaRPr lang="en-FM"/>
            </a:p>
          </p:txBody>
        </p:sp>
        <p:grpSp>
          <p:nvGrpSpPr>
            <p:cNvPr id="571" name="Google Shape;571;g3d4def2dc47_0_21"/>
            <p:cNvGrpSpPr/>
            <p:nvPr/>
          </p:nvGrpSpPr>
          <p:grpSpPr>
            <a:xfrm>
              <a:off x="276388" y="0"/>
              <a:ext cx="1093622" cy="1093622"/>
              <a:chOff x="0" y="0"/>
              <a:chExt cx="812800" cy="812800"/>
            </a:xfrm>
          </p:grpSpPr>
          <p:sp>
            <p:nvSpPr>
              <p:cNvPr id="572" name="Google Shape;572;g3d4def2dc47_0_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573" name="Google Shape;573;g3d4def2dc47_0_21"/>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4" name="Google Shape;574;g3d4def2dc47_0_21"/>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6">
                <a:alphaModFix/>
              </a:blip>
              <a:stretch>
                <a:fillRect/>
              </a:stretch>
            </a:blipFill>
            <a:ln>
              <a:noFill/>
            </a:ln>
          </p:spPr>
          <p:txBody>
            <a:bodyPr/>
            <a:lstStyle/>
            <a:p>
              <a:endParaRPr lang="en-FM"/>
            </a:p>
          </p:txBody>
        </p:sp>
        <p:sp>
          <p:nvSpPr>
            <p:cNvPr id="575" name="Google Shape;575;g3d4def2dc47_0_21"/>
            <p:cNvSpPr txBox="1"/>
            <p:nvPr/>
          </p:nvSpPr>
          <p:spPr>
            <a:xfrm>
              <a:off x="0" y="1287804"/>
              <a:ext cx="15957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Office of the Campus Dean</a:t>
              </a:r>
              <a:endParaRPr sz="2100"/>
            </a:p>
          </p:txBody>
        </p:sp>
        <p:sp>
          <p:nvSpPr>
            <p:cNvPr id="576" name="Google Shape;576;g3d4def2dc47_0_21"/>
            <p:cNvSpPr txBox="1"/>
            <p:nvPr/>
          </p:nvSpPr>
          <p:spPr>
            <a:xfrm>
              <a:off x="1856869" y="1287804"/>
              <a:ext cx="13779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Office of the Academic Affairs</a:t>
              </a:r>
              <a:endParaRPr sz="2100"/>
            </a:p>
          </p:txBody>
        </p:sp>
        <p:sp>
          <p:nvSpPr>
            <p:cNvPr id="577" name="Google Shape;577;g3d4def2dc47_0_21"/>
            <p:cNvSpPr txBox="1"/>
            <p:nvPr/>
          </p:nvSpPr>
          <p:spPr>
            <a:xfrm>
              <a:off x="3573777" y="1287804"/>
              <a:ext cx="13896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Learning Resource Center</a:t>
              </a:r>
              <a:endParaRPr sz="2100"/>
            </a:p>
          </p:txBody>
        </p:sp>
        <p:sp>
          <p:nvSpPr>
            <p:cNvPr id="578" name="Google Shape;578;g3d4def2dc47_0_21"/>
            <p:cNvSpPr txBox="1"/>
            <p:nvPr/>
          </p:nvSpPr>
          <p:spPr>
            <a:xfrm>
              <a:off x="5386262" y="1287804"/>
              <a:ext cx="10926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Instructional Coordinator</a:t>
              </a:r>
              <a:endParaRPr sz="2100"/>
            </a:p>
          </p:txBody>
        </p:sp>
      </p:grpSp>
      <p:grpSp>
        <p:nvGrpSpPr>
          <p:cNvPr id="579" name="Google Shape;579;g3d4def2dc47_0_21"/>
          <p:cNvGrpSpPr/>
          <p:nvPr/>
        </p:nvGrpSpPr>
        <p:grpSpPr>
          <a:xfrm>
            <a:off x="882844" y="203875"/>
            <a:ext cx="13117911" cy="1000170"/>
            <a:chOff x="-194477" y="-108208"/>
            <a:chExt cx="17490549" cy="1333561"/>
          </a:xfrm>
        </p:grpSpPr>
        <p:grpSp>
          <p:nvGrpSpPr>
            <p:cNvPr id="580" name="Google Shape;580;g3d4def2dc47_0_21"/>
            <p:cNvGrpSpPr/>
            <p:nvPr/>
          </p:nvGrpSpPr>
          <p:grpSpPr>
            <a:xfrm>
              <a:off x="-194477" y="-108208"/>
              <a:ext cx="17490549" cy="1333560"/>
              <a:chOff x="-208227" y="-38100"/>
              <a:chExt cx="6158427" cy="469547"/>
            </a:xfrm>
          </p:grpSpPr>
          <p:sp>
            <p:nvSpPr>
              <p:cNvPr id="581" name="Google Shape;581;g3d4def2dc47_0_21"/>
              <p:cNvSpPr/>
              <p:nvPr/>
            </p:nvSpPr>
            <p:spPr>
              <a:xfrm>
                <a:off x="-208227" y="8128"/>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582" name="Google Shape;582;g3d4def2dc47_0_21"/>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83" name="Google Shape;583;g3d4def2dc47_0_21"/>
            <p:cNvGrpSpPr/>
            <p:nvPr/>
          </p:nvGrpSpPr>
          <p:grpSpPr>
            <a:xfrm>
              <a:off x="0" y="-108208"/>
              <a:ext cx="1576662" cy="1310476"/>
              <a:chOff x="0" y="-38100"/>
              <a:chExt cx="555143" cy="461419"/>
            </a:xfrm>
          </p:grpSpPr>
          <p:sp>
            <p:nvSpPr>
              <p:cNvPr id="584" name="Google Shape;584;g3d4def2dc47_0_21"/>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585" name="Google Shape;585;g3d4def2dc47_0_21"/>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86" name="Google Shape;586;g3d4def2dc47_0_21"/>
            <p:cNvSpPr txBox="1"/>
            <p:nvPr/>
          </p:nvSpPr>
          <p:spPr>
            <a:xfrm>
              <a:off x="1586832" y="35793"/>
              <a:ext cx="15672300" cy="410400"/>
            </a:xfrm>
            <a:prstGeom prst="rect">
              <a:avLst/>
            </a:prstGeom>
            <a:noFill/>
            <a:ln>
              <a:noFill/>
            </a:ln>
          </p:spPr>
          <p:txBody>
            <a:bodyPr spcFirstLastPara="1" wrap="square" lIns="0" tIns="0" rIns="0" bIns="0" anchor="t" anchorCtr="0">
              <a:spAutoFit/>
            </a:bodyPr>
            <a:lstStyle/>
            <a:p>
              <a:pPr marL="0" marR="0" lvl="0" indent="0" algn="l" rtl="0">
                <a:lnSpc>
                  <a:spcPct val="140060"/>
                </a:lnSpc>
                <a:spcBef>
                  <a:spcPts val="0"/>
                </a:spcBef>
                <a:spcAft>
                  <a:spcPts val="0"/>
                </a:spcAft>
                <a:buNone/>
              </a:pPr>
              <a:r>
                <a:rPr lang="en-US" sz="2000" b="1">
                  <a:solidFill>
                    <a:srgbClr val="FFFFFF"/>
                  </a:solidFill>
                  <a:latin typeface="Poppins"/>
                  <a:ea typeface="Poppins"/>
                  <a:cs typeface="Poppins"/>
                  <a:sym typeface="Poppins"/>
                </a:rPr>
                <a:t>Kosare</a:t>
              </a:r>
              <a:r>
                <a:rPr lang="en-US" sz="2000" b="1" i="0" u="none" strike="noStrike" cap="none">
                  <a:solidFill>
                    <a:srgbClr val="FFFFFF"/>
                  </a:solidFill>
                  <a:latin typeface="Poppins"/>
                  <a:ea typeface="Poppins"/>
                  <a:cs typeface="Poppins"/>
                  <a:sym typeface="Poppins"/>
                </a:rPr>
                <a:t> Campus Spring 2026 Highlights </a:t>
              </a:r>
              <a:endParaRPr sz="2000" b="1" i="0" u="none" strike="noStrike" cap="none">
                <a:solidFill>
                  <a:srgbClr val="FFFFFF"/>
                </a:solidFill>
                <a:latin typeface="Poppins"/>
                <a:ea typeface="Poppins"/>
                <a:cs typeface="Poppins"/>
                <a:sym typeface="Poppins"/>
              </a:endParaRPr>
            </a:p>
          </p:txBody>
        </p:sp>
      </p:grpSp>
      <p:sp>
        <p:nvSpPr>
          <p:cNvPr id="587" name="Google Shape;587;g3d4def2dc47_0_21"/>
          <p:cNvSpPr/>
          <p:nvPr/>
        </p:nvSpPr>
        <p:spPr>
          <a:xfrm>
            <a:off x="6999807" y="4866501"/>
            <a:ext cx="277200" cy="1385100"/>
          </a:xfrm>
          <a:prstGeom prst="rect">
            <a:avLst/>
          </a:prstGeom>
          <a:noFill/>
          <a:ln>
            <a:noFill/>
          </a:ln>
        </p:spPr>
        <p:txBody>
          <a:bodyPr spcFirstLastPara="1" wrap="square" lIns="137150" tIns="68550" rIns="137150" bIns="68550" anchor="t" anchorCtr="0">
            <a:noAutofit/>
          </a:bodyPr>
          <a:lstStyle/>
          <a:p>
            <a:pPr marL="0" marR="0" lvl="0" indent="0" algn="l" rtl="0">
              <a:spcBef>
                <a:spcPts val="0"/>
              </a:spcBef>
              <a:spcAft>
                <a:spcPts val="0"/>
              </a:spcAft>
              <a:buNone/>
            </a:pPr>
            <a:endParaRPr sz="2700" b="1">
              <a:solidFill>
                <a:srgbClr val="113B70"/>
              </a:solidFill>
              <a:latin typeface="Poppins"/>
              <a:ea typeface="Poppins"/>
              <a:cs typeface="Poppins"/>
              <a:sym typeface="Poppins"/>
            </a:endParaRPr>
          </a:p>
          <a:p>
            <a:pPr marL="0" marR="0" lvl="0" indent="0" algn="l" rtl="0">
              <a:spcBef>
                <a:spcPts val="0"/>
              </a:spcBef>
              <a:spcAft>
                <a:spcPts val="0"/>
              </a:spcAft>
              <a:buNone/>
            </a:pPr>
            <a:endParaRPr sz="2700" b="1">
              <a:solidFill>
                <a:srgbClr val="113B70"/>
              </a:solidFill>
              <a:latin typeface="Poppins"/>
              <a:ea typeface="Poppins"/>
              <a:cs typeface="Poppins"/>
              <a:sym typeface="Poppins"/>
            </a:endParaRPr>
          </a:p>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34301A83-0FD4-4131-83B5-D7549FD3EE15}"/>
              </a:ext>
            </a:extLst>
          </p:cNvPr>
          <p:cNvSpPr/>
          <p:nvPr/>
        </p:nvSpPr>
        <p:spPr>
          <a:xfrm>
            <a:off x="364620" y="1310686"/>
            <a:ext cx="9443924" cy="2677656"/>
          </a:xfrm>
          <a:prstGeom prst="rect">
            <a:avLst/>
          </a:prstGeom>
        </p:spPr>
        <p:txBody>
          <a:bodyPr wrap="square">
            <a:spAutoFit/>
          </a:bodyPr>
          <a:lstStyle/>
          <a:p>
            <a:r>
              <a:rPr lang="en-US" sz="2400" b="1" dirty="0">
                <a:latin typeface="Arial Black" panose="020B0A04020102020204" pitchFamily="34" charset="0"/>
              </a:rPr>
              <a:t>Established a faculty-led scheduling committee to support structured and collaborative planning, under the guidance of the campus Dean and campus Instructional Coordinator. The committee utilized the college catalog, previous Summer schedules, and faculty consultation meetings to guide decision-making.</a:t>
            </a:r>
          </a:p>
        </p:txBody>
      </p:sp>
      <p:sp>
        <p:nvSpPr>
          <p:cNvPr id="4" name="Rectangle 3">
            <a:extLst>
              <a:ext uri="{FF2B5EF4-FFF2-40B4-BE49-F238E27FC236}">
                <a16:creationId xmlns:a16="http://schemas.microsoft.com/office/drawing/2014/main" id="{817E02C2-948B-4786-8FC2-59E27E1BCB33}"/>
              </a:ext>
            </a:extLst>
          </p:cNvPr>
          <p:cNvSpPr/>
          <p:nvPr/>
        </p:nvSpPr>
        <p:spPr>
          <a:xfrm>
            <a:off x="329757" y="3988342"/>
            <a:ext cx="9443924" cy="2616101"/>
          </a:xfrm>
          <a:prstGeom prst="rect">
            <a:avLst/>
          </a:prstGeom>
        </p:spPr>
        <p:txBody>
          <a:bodyPr wrap="square">
            <a:spAutoFit/>
          </a:bodyPr>
          <a:lstStyle/>
          <a:p>
            <a:r>
              <a:rPr lang="en-US" sz="2400" b="1" dirty="0">
                <a:latin typeface="Arial Black" panose="020B0A04020102020204" pitchFamily="34" charset="0"/>
              </a:rPr>
              <a:t>In support of this recruitment, the Dean posted announcements on Facebook regarding the Nursing and Law instructor openings and asked the IC to reach out to DOH to help solicit qualified candidates. Outcome led to 2 part-time instructors: one for Nursing and one for the La</a:t>
            </a:r>
            <a:r>
              <a:rPr lang="en-US" sz="2000" b="1" dirty="0">
                <a:latin typeface="Arial Black" panose="020B0A04020102020204" pitchFamily="34" charset="0"/>
              </a:rPr>
              <a:t>w Enforcement and Trial Counselor programs.</a:t>
            </a:r>
          </a:p>
        </p:txBody>
      </p:sp>
      <p:sp>
        <p:nvSpPr>
          <p:cNvPr id="5" name="Rectangle 4">
            <a:extLst>
              <a:ext uri="{FF2B5EF4-FFF2-40B4-BE49-F238E27FC236}">
                <a16:creationId xmlns:a16="http://schemas.microsoft.com/office/drawing/2014/main" id="{18CE5D61-3BA3-4283-AC61-746AB541288E}"/>
              </a:ext>
            </a:extLst>
          </p:cNvPr>
          <p:cNvSpPr/>
          <p:nvPr/>
        </p:nvSpPr>
        <p:spPr>
          <a:xfrm>
            <a:off x="8779380" y="2972680"/>
            <a:ext cx="9144000" cy="3631763"/>
          </a:xfrm>
          <a:prstGeom prst="rect">
            <a:avLst/>
          </a:prstGeom>
        </p:spPr>
        <p:txBody>
          <a:bodyPr>
            <a:spAutoFit/>
          </a:bodyPr>
          <a:lstStyle/>
          <a:p>
            <a:r>
              <a:rPr lang="en-US" sz="2400" b="1" dirty="0">
                <a:latin typeface="Arial Black" panose="020B0A04020102020204" pitchFamily="34" charset="0"/>
              </a:rPr>
              <a:t>Outcomes/Impact:</a:t>
            </a:r>
          </a:p>
          <a:p>
            <a:pPr marL="342900" indent="-342900">
              <a:buFont typeface="Arial" panose="020B0604020202020204" pitchFamily="34" charset="0"/>
              <a:buChar char="•"/>
            </a:pPr>
            <a:r>
              <a:rPr lang="en-US" sz="2400" b="1" dirty="0">
                <a:latin typeface="Arial Black" panose="020B0A04020102020204" pitchFamily="34" charset="0"/>
              </a:rPr>
              <a:t>Increased efforts to recruit part-time faculty to support course offerings</a:t>
            </a:r>
          </a:p>
          <a:p>
            <a:pPr marL="342900" indent="-342900">
              <a:buFont typeface="Arial" panose="020B0604020202020204" pitchFamily="34" charset="0"/>
              <a:buChar char="•"/>
            </a:pPr>
            <a:r>
              <a:rPr lang="en-US" sz="2400" b="1" dirty="0">
                <a:latin typeface="Arial Black" panose="020B0A04020102020204" pitchFamily="34" charset="0"/>
              </a:rPr>
              <a:t>Expanded instructional capacity through upskilling of existing full-time faculty</a:t>
            </a:r>
          </a:p>
          <a:p>
            <a:pPr marL="342900" indent="-342900">
              <a:buFont typeface="Arial" panose="020B0604020202020204" pitchFamily="34" charset="0"/>
              <a:buChar char="•"/>
            </a:pPr>
            <a:r>
              <a:rPr lang="en-US" sz="2400" b="1" dirty="0">
                <a:latin typeface="Arial Black" panose="020B0A04020102020204" pitchFamily="34" charset="0"/>
              </a:rPr>
              <a:t>Strengthened recruitment processes through committee-supported selection</a:t>
            </a:r>
          </a:p>
          <a:p>
            <a:pPr marL="342900" indent="-342900">
              <a:buFont typeface="Arial" panose="020B0604020202020204" pitchFamily="34" charset="0"/>
              <a:buChar char="•"/>
            </a:pPr>
            <a:r>
              <a:rPr lang="en-US" sz="2400" b="1" dirty="0">
                <a:latin typeface="Arial Black" panose="020B0A04020102020204" pitchFamily="34" charset="0"/>
              </a:rPr>
              <a:t>Improved ability to offer planned courses despite staffing constraints</a:t>
            </a:r>
          </a:p>
          <a:p>
            <a:endParaRPr lang="en-US" dirty="0"/>
          </a:p>
        </p:txBody>
      </p:sp>
      <p:sp>
        <p:nvSpPr>
          <p:cNvPr id="6" name="TextBox 5">
            <a:extLst>
              <a:ext uri="{FF2B5EF4-FFF2-40B4-BE49-F238E27FC236}">
                <a16:creationId xmlns:a16="http://schemas.microsoft.com/office/drawing/2014/main" id="{F7C58488-68E7-4D0B-A52E-6DE305337C0D}"/>
              </a:ext>
            </a:extLst>
          </p:cNvPr>
          <p:cNvSpPr txBox="1"/>
          <p:nvPr/>
        </p:nvSpPr>
        <p:spPr>
          <a:xfrm>
            <a:off x="9743268" y="1328040"/>
            <a:ext cx="7652623" cy="830997"/>
          </a:xfrm>
          <a:prstGeom prst="rect">
            <a:avLst/>
          </a:prstGeom>
          <a:noFill/>
        </p:spPr>
        <p:txBody>
          <a:bodyPr wrap="square" rtlCol="0">
            <a:spAutoFit/>
          </a:bodyPr>
          <a:lstStyle/>
          <a:p>
            <a:r>
              <a:rPr lang="en-US" sz="2400" dirty="0">
                <a:latin typeface="Arial Black" panose="020B0A04020102020204" pitchFamily="34" charset="0"/>
              </a:rPr>
              <a:t>Kosrae campus expecting a new Science instructor to arrive in July 2026.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DDE9DD-A594-9AEC-CC66-4C2E9CB24E47}"/>
              </a:ext>
            </a:extLst>
          </p:cNvPr>
          <p:cNvPicPr>
            <a:picLocks noChangeAspect="1"/>
          </p:cNvPicPr>
          <p:nvPr/>
        </p:nvPicPr>
        <p:blipFill>
          <a:blip r:embed="rId2"/>
          <a:stretch>
            <a:fillRect/>
          </a:stretch>
        </p:blipFill>
        <p:spPr>
          <a:xfrm>
            <a:off x="11518505" y="957762"/>
            <a:ext cx="5554254" cy="8817610"/>
          </a:xfrm>
          <a:prstGeom prst="rect">
            <a:avLst/>
          </a:prstGeom>
        </p:spPr>
      </p:pic>
      <p:pic>
        <p:nvPicPr>
          <p:cNvPr id="5" name="Picture 4">
            <a:extLst>
              <a:ext uri="{FF2B5EF4-FFF2-40B4-BE49-F238E27FC236}">
                <a16:creationId xmlns:a16="http://schemas.microsoft.com/office/drawing/2014/main" id="{2506C2E4-36C3-B59A-D1E6-6CC950A7148A}"/>
              </a:ext>
            </a:extLst>
          </p:cNvPr>
          <p:cNvPicPr>
            <a:picLocks noChangeAspect="1"/>
          </p:cNvPicPr>
          <p:nvPr/>
        </p:nvPicPr>
        <p:blipFill>
          <a:blip r:embed="rId3"/>
          <a:stretch>
            <a:fillRect/>
          </a:stretch>
        </p:blipFill>
        <p:spPr>
          <a:xfrm>
            <a:off x="7485154" y="957762"/>
            <a:ext cx="3934523" cy="8817610"/>
          </a:xfrm>
          <a:prstGeom prst="rect">
            <a:avLst/>
          </a:prstGeom>
        </p:spPr>
      </p:pic>
      <p:pic>
        <p:nvPicPr>
          <p:cNvPr id="6" name="Picture 5">
            <a:extLst>
              <a:ext uri="{FF2B5EF4-FFF2-40B4-BE49-F238E27FC236}">
                <a16:creationId xmlns:a16="http://schemas.microsoft.com/office/drawing/2014/main" id="{82D73C63-784A-6AB1-94D7-0C0E2A6C52BC}"/>
              </a:ext>
            </a:extLst>
          </p:cNvPr>
          <p:cNvPicPr>
            <a:picLocks noChangeAspect="1"/>
          </p:cNvPicPr>
          <p:nvPr/>
        </p:nvPicPr>
        <p:blipFill>
          <a:blip r:embed="rId4"/>
          <a:stretch>
            <a:fillRect/>
          </a:stretch>
        </p:blipFill>
        <p:spPr>
          <a:xfrm flipH="1">
            <a:off x="869411" y="957762"/>
            <a:ext cx="6615743" cy="3929924"/>
          </a:xfrm>
          <a:prstGeom prst="rect">
            <a:avLst/>
          </a:prstGeom>
        </p:spPr>
      </p:pic>
      <p:pic>
        <p:nvPicPr>
          <p:cNvPr id="7" name="Picture 6">
            <a:extLst>
              <a:ext uri="{FF2B5EF4-FFF2-40B4-BE49-F238E27FC236}">
                <a16:creationId xmlns:a16="http://schemas.microsoft.com/office/drawing/2014/main" id="{D008FB86-1792-FF35-A8EF-C9969890557A}"/>
              </a:ext>
            </a:extLst>
          </p:cNvPr>
          <p:cNvPicPr>
            <a:picLocks noChangeAspect="1"/>
          </p:cNvPicPr>
          <p:nvPr/>
        </p:nvPicPr>
        <p:blipFill>
          <a:blip r:embed="rId5"/>
          <a:stretch>
            <a:fillRect/>
          </a:stretch>
        </p:blipFill>
        <p:spPr>
          <a:xfrm>
            <a:off x="918824" y="4887686"/>
            <a:ext cx="6516915" cy="4887686"/>
          </a:xfrm>
          <a:prstGeom prst="rect">
            <a:avLst/>
          </a:prstGeom>
        </p:spPr>
      </p:pic>
    </p:spTree>
    <p:extLst>
      <p:ext uri="{BB962C8B-B14F-4D97-AF65-F5344CB8AC3E}">
        <p14:creationId xmlns:p14="http://schemas.microsoft.com/office/powerpoint/2010/main" val="138030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3dd4f8c8ef5_1_0"/>
          <p:cNvSpPr txBox="1"/>
          <p:nvPr/>
        </p:nvSpPr>
        <p:spPr>
          <a:xfrm>
            <a:off x="1060700" y="1993400"/>
            <a:ext cx="7563900" cy="7950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New Faculty recruits- English &amp; Education Instructors</a:t>
            </a:r>
            <a:endParaRPr sz="2400">
              <a:solidFill>
                <a:schemeClr val="dk1"/>
              </a:solidFill>
              <a:latin typeface="Calibri"/>
              <a:ea typeface="Calibri"/>
              <a:cs typeface="Calibri"/>
              <a:sym typeface="Calibri"/>
            </a:endParaRPr>
          </a:p>
          <a:p>
            <a:pPr marL="457200" lvl="0" indent="0" algn="l" rtl="0">
              <a:spcBef>
                <a:spcPts val="0"/>
              </a:spcBef>
              <a:spcAft>
                <a:spcPts val="0"/>
              </a:spcAft>
              <a:buNone/>
            </a:pPr>
            <a:r>
              <a:rPr lang="en-US" sz="2400">
                <a:solidFill>
                  <a:schemeClr val="dk1"/>
                </a:solidFill>
                <a:latin typeface="Calibri"/>
                <a:ea typeface="Calibri"/>
                <a:cs typeface="Calibri"/>
                <a:sym typeface="Calibri"/>
              </a:rPr>
              <a:t>(1 from CTEC; 1 in-house transfer/promotion)</a:t>
            </a:r>
            <a:endParaRPr sz="2400">
              <a:solidFill>
                <a:schemeClr val="dk1"/>
              </a:solidFill>
              <a:latin typeface="Calibri"/>
              <a:ea typeface="Calibri"/>
              <a:cs typeface="Calibri"/>
              <a:sym typeface="Calibri"/>
            </a:endParaRPr>
          </a:p>
          <a:p>
            <a:pPr marL="45720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Student Support Services continues with</a:t>
            </a:r>
            <a:endParaRPr sz="2400">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Moodle presentations by faculty members</a:t>
            </a:r>
            <a:endParaRPr sz="2400">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Study Skills</a:t>
            </a:r>
            <a:endParaRPr sz="2400">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Note taking skills</a:t>
            </a:r>
            <a:endParaRPr sz="2400">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Basic computer skills</a:t>
            </a:r>
            <a:endParaRPr sz="2400">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Test taking skills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Higher success rate in F2F compared to online courses.</a:t>
            </a:r>
            <a:endParaRPr sz="2400">
              <a:solidFill>
                <a:schemeClr val="dk1"/>
              </a:solidFill>
              <a:latin typeface="Calibri"/>
              <a:ea typeface="Calibri"/>
              <a:cs typeface="Calibri"/>
              <a:sym typeface="Calibri"/>
            </a:endParaRPr>
          </a:p>
          <a:p>
            <a:pPr marL="45720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POW WOW sessions continue</a:t>
            </a:r>
            <a:endParaRPr sz="2400">
              <a:solidFill>
                <a:schemeClr val="dk1"/>
              </a:solidFill>
              <a:latin typeface="Calibri"/>
              <a:ea typeface="Calibri"/>
              <a:cs typeface="Calibri"/>
              <a:sym typeface="Calibri"/>
            </a:endParaRPr>
          </a:p>
          <a:p>
            <a:pPr marL="914400" lvl="1" indent="-457200" algn="l" rtl="0">
              <a:spcBef>
                <a:spcPts val="0"/>
              </a:spcBef>
              <a:spcAft>
                <a:spcPts val="0"/>
              </a:spcAft>
              <a:buClr>
                <a:schemeClr val="dk1"/>
              </a:buClr>
              <a:buSzPts val="3600"/>
              <a:buFont typeface="Calibri"/>
              <a:buChar char="○"/>
            </a:pPr>
            <a:r>
              <a:rPr lang="en-US" sz="2300">
                <a:solidFill>
                  <a:schemeClr val="dk1"/>
                </a:solidFill>
              </a:rPr>
              <a:t>Total enrollment=131</a:t>
            </a:r>
            <a:endParaRPr sz="2300">
              <a:solidFill>
                <a:schemeClr val="dk1"/>
              </a:solidFill>
            </a:endParaRPr>
          </a:p>
          <a:p>
            <a:pPr marL="914400" lvl="1" indent="-457200" algn="l" rtl="0">
              <a:spcBef>
                <a:spcPts val="0"/>
              </a:spcBef>
              <a:spcAft>
                <a:spcPts val="0"/>
              </a:spcAft>
              <a:buClr>
                <a:schemeClr val="dk1"/>
              </a:buClr>
              <a:buSzPts val="3600"/>
              <a:buFont typeface="Calibri"/>
              <a:buChar char="○"/>
            </a:pPr>
            <a:r>
              <a:rPr lang="en-US" sz="2300">
                <a:solidFill>
                  <a:schemeClr val="dk1"/>
                </a:solidFill>
              </a:rPr>
              <a:t>POW WOW 1= 67 (51%) (student attendance)</a:t>
            </a:r>
            <a:endParaRPr sz="2300">
              <a:solidFill>
                <a:schemeClr val="dk1"/>
              </a:solidFill>
            </a:endParaRPr>
          </a:p>
          <a:p>
            <a:pPr marL="914400" lvl="1" indent="-457200" algn="l" rtl="0">
              <a:spcBef>
                <a:spcPts val="0"/>
              </a:spcBef>
              <a:spcAft>
                <a:spcPts val="0"/>
              </a:spcAft>
              <a:buClr>
                <a:schemeClr val="dk1"/>
              </a:buClr>
              <a:buSzPts val="3600"/>
              <a:buFont typeface="Calibri"/>
              <a:buChar char="○"/>
            </a:pPr>
            <a:r>
              <a:rPr lang="en-US" sz="2300">
                <a:solidFill>
                  <a:schemeClr val="dk1"/>
                </a:solidFill>
              </a:rPr>
              <a:t>POW WOW 2=73 (56%)</a:t>
            </a:r>
            <a:endParaRPr sz="2300">
              <a:solidFill>
                <a:schemeClr val="dk1"/>
              </a:solidFill>
            </a:endParaRPr>
          </a:p>
          <a:p>
            <a:pPr marL="914400" lvl="1" indent="-457200" algn="l" rtl="0">
              <a:spcBef>
                <a:spcPts val="0"/>
              </a:spcBef>
              <a:spcAft>
                <a:spcPts val="0"/>
              </a:spcAft>
              <a:buClr>
                <a:schemeClr val="dk1"/>
              </a:buClr>
              <a:buSzPts val="3600"/>
              <a:buFont typeface="Calibri"/>
              <a:buChar char="○"/>
            </a:pPr>
            <a:r>
              <a:rPr lang="en-US" sz="2300">
                <a:solidFill>
                  <a:schemeClr val="dk1"/>
                </a:solidFill>
              </a:rPr>
              <a:t>POW WOW 3=67 (51%)</a:t>
            </a:r>
            <a:endParaRPr sz="2300">
              <a:solidFill>
                <a:schemeClr val="dk1"/>
              </a:solidFill>
            </a:endParaRPr>
          </a:p>
          <a:p>
            <a:pPr marL="914400" lvl="0" indent="0" algn="l" rtl="0">
              <a:spcBef>
                <a:spcPts val="0"/>
              </a:spcBef>
              <a:spcAft>
                <a:spcPts val="0"/>
              </a:spcAft>
              <a:buNone/>
            </a:pPr>
            <a:r>
              <a:rPr lang="en-US" sz="2300">
                <a:solidFill>
                  <a:schemeClr val="dk1"/>
                </a:solidFill>
              </a:rPr>
              <a:t>-	Need to improve the attendance of students</a:t>
            </a:r>
            <a:endParaRPr sz="2300">
              <a:solidFill>
                <a:schemeClr val="dk1"/>
              </a:solidFill>
            </a:endParaRPr>
          </a:p>
          <a:p>
            <a:pPr marL="457200" lvl="0" indent="-381000" algn="l" rtl="0">
              <a:spcBef>
                <a:spcPts val="0"/>
              </a:spcBef>
              <a:spcAft>
                <a:spcPts val="0"/>
              </a:spcAft>
              <a:buClr>
                <a:schemeClr val="dk1"/>
              </a:buClr>
              <a:buSzPts val="2400"/>
              <a:buChar char="●"/>
            </a:pPr>
            <a:r>
              <a:rPr lang="en-US" sz="2400" b="1">
                <a:solidFill>
                  <a:schemeClr val="dk1"/>
                </a:solidFill>
              </a:rPr>
              <a:t>69% success rate of grades ABC as of midterm</a:t>
            </a:r>
            <a:endParaRPr sz="2400" b="1">
              <a:solidFill>
                <a:schemeClr val="dk1"/>
              </a:solidFill>
            </a:endParaRPr>
          </a:p>
          <a:p>
            <a:pPr marL="457200" lvl="0" indent="0" algn="l" rtl="0">
              <a:spcBef>
                <a:spcPts val="0"/>
              </a:spcBef>
              <a:spcAft>
                <a:spcPts val="0"/>
              </a:spcAft>
              <a:buNone/>
            </a:pPr>
            <a:endParaRPr sz="2400" b="1">
              <a:solidFill>
                <a:schemeClr val="dk1"/>
              </a:solidFill>
            </a:endParaRPr>
          </a:p>
        </p:txBody>
      </p:sp>
      <p:grpSp>
        <p:nvGrpSpPr>
          <p:cNvPr id="593" name="Google Shape;593;g3dd4f8c8ef5_1_0"/>
          <p:cNvGrpSpPr/>
          <p:nvPr/>
        </p:nvGrpSpPr>
        <p:grpSpPr>
          <a:xfrm>
            <a:off x="882850" y="203875"/>
            <a:ext cx="13117911" cy="1344229"/>
            <a:chOff x="-194477" y="-108208"/>
            <a:chExt cx="17490549" cy="1333561"/>
          </a:xfrm>
        </p:grpSpPr>
        <p:grpSp>
          <p:nvGrpSpPr>
            <p:cNvPr id="594" name="Google Shape;594;g3dd4f8c8ef5_1_0"/>
            <p:cNvGrpSpPr/>
            <p:nvPr/>
          </p:nvGrpSpPr>
          <p:grpSpPr>
            <a:xfrm>
              <a:off x="-194477" y="-108208"/>
              <a:ext cx="17490549" cy="1333560"/>
              <a:chOff x="-208227" y="-38100"/>
              <a:chExt cx="6158427" cy="469547"/>
            </a:xfrm>
          </p:grpSpPr>
          <p:sp>
            <p:nvSpPr>
              <p:cNvPr id="595" name="Google Shape;595;g3dd4f8c8ef5_1_0"/>
              <p:cNvSpPr/>
              <p:nvPr/>
            </p:nvSpPr>
            <p:spPr>
              <a:xfrm>
                <a:off x="-208227" y="8128"/>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596" name="Google Shape;596;g3dd4f8c8ef5_1_0"/>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97" name="Google Shape;597;g3dd4f8c8ef5_1_0"/>
            <p:cNvGrpSpPr/>
            <p:nvPr/>
          </p:nvGrpSpPr>
          <p:grpSpPr>
            <a:xfrm>
              <a:off x="0" y="-108208"/>
              <a:ext cx="1576662" cy="1310476"/>
              <a:chOff x="0" y="-38100"/>
              <a:chExt cx="555143" cy="461419"/>
            </a:xfrm>
          </p:grpSpPr>
          <p:sp>
            <p:nvSpPr>
              <p:cNvPr id="598" name="Google Shape;598;g3dd4f8c8ef5_1_0"/>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599" name="Google Shape;599;g3dd4f8c8ef5_1_0"/>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600" name="Google Shape;600;g3dd4f8c8ef5_1_0"/>
          <p:cNvSpPr txBox="1"/>
          <p:nvPr/>
        </p:nvSpPr>
        <p:spPr>
          <a:xfrm>
            <a:off x="2526375" y="514350"/>
            <a:ext cx="10387800" cy="75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a:solidFill>
                  <a:schemeClr val="lt1"/>
                </a:solidFill>
                <a:latin typeface="Calibri"/>
                <a:ea typeface="Calibri"/>
                <a:cs typeface="Calibri"/>
                <a:sym typeface="Calibri"/>
              </a:rPr>
              <a:t>Yap Campus January-March Highlights</a:t>
            </a:r>
            <a:endParaRPr sz="3200">
              <a:solidFill>
                <a:schemeClr val="lt1"/>
              </a:solidFill>
              <a:latin typeface="Calibri"/>
              <a:ea typeface="Calibri"/>
              <a:cs typeface="Calibri"/>
              <a:sym typeface="Calibri"/>
            </a:endParaRPr>
          </a:p>
        </p:txBody>
      </p:sp>
      <p:sp>
        <p:nvSpPr>
          <p:cNvPr id="601" name="Google Shape;601;g3dd4f8c8ef5_1_0"/>
          <p:cNvSpPr txBox="1"/>
          <p:nvPr/>
        </p:nvSpPr>
        <p:spPr>
          <a:xfrm>
            <a:off x="9107025" y="1878450"/>
            <a:ext cx="7715400" cy="653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Student Activities:</a:t>
            </a:r>
            <a:endParaRPr sz="2400" b="1">
              <a:solidFill>
                <a:schemeClr val="dk1"/>
              </a:solidFill>
              <a:latin typeface="Calibri"/>
              <a:ea typeface="Calibri"/>
              <a:cs typeface="Calibri"/>
              <a:sym typeface="Calibri"/>
            </a:endParaRPr>
          </a:p>
          <a:p>
            <a:pPr marL="0" lvl="0" indent="0" algn="l" rtl="0">
              <a:spcBef>
                <a:spcPts val="0"/>
              </a:spcBef>
              <a:spcAft>
                <a:spcPts val="0"/>
              </a:spcAft>
              <a:buNone/>
            </a:pPr>
            <a:endParaRPr sz="11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Bank accounts presentations by BFSM &amp; BOG</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Traditional Skills Workshop by Yap R&amp;D Dept.</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Public Health presentations on STI &amp; Family Planning</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Monthly All Campus meetings - share info, etc.</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YC faculty &amp; staff joined efforts with FMI  for the FMI Handover Ceremony of the new facilities. Spirit of Team Work.</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YC-FMI Choir sang the FSM National Anthem</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COMET administered at all high schools in Yap State</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With the help of FSM Public Auditor’s Office, COMET was administered in Woleai in March (free ride on PMA)</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Accounting Level II graduate (1) - Michael Gimen</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End of the Month birthday celebration- celebrating together</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grpSp>
        <p:nvGrpSpPr>
          <p:cNvPr id="606" name="Google Shape;606;g3dd4f8c8ef5_1_9"/>
          <p:cNvGrpSpPr/>
          <p:nvPr/>
        </p:nvGrpSpPr>
        <p:grpSpPr>
          <a:xfrm>
            <a:off x="882850" y="203875"/>
            <a:ext cx="13117911" cy="1344229"/>
            <a:chOff x="-194477" y="-108208"/>
            <a:chExt cx="17490549" cy="1333561"/>
          </a:xfrm>
        </p:grpSpPr>
        <p:grpSp>
          <p:nvGrpSpPr>
            <p:cNvPr id="607" name="Google Shape;607;g3dd4f8c8ef5_1_9"/>
            <p:cNvGrpSpPr/>
            <p:nvPr/>
          </p:nvGrpSpPr>
          <p:grpSpPr>
            <a:xfrm>
              <a:off x="-194477" y="-108208"/>
              <a:ext cx="17490549" cy="1333560"/>
              <a:chOff x="-208227" y="-38100"/>
              <a:chExt cx="6158427" cy="469547"/>
            </a:xfrm>
          </p:grpSpPr>
          <p:sp>
            <p:nvSpPr>
              <p:cNvPr id="608" name="Google Shape;608;g3dd4f8c8ef5_1_9"/>
              <p:cNvSpPr/>
              <p:nvPr/>
            </p:nvSpPr>
            <p:spPr>
              <a:xfrm>
                <a:off x="-208227" y="8128"/>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609" name="Google Shape;609;g3dd4f8c8ef5_1_9"/>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0" name="Google Shape;610;g3dd4f8c8ef5_1_9"/>
            <p:cNvGrpSpPr/>
            <p:nvPr/>
          </p:nvGrpSpPr>
          <p:grpSpPr>
            <a:xfrm>
              <a:off x="0" y="-108208"/>
              <a:ext cx="1576662" cy="1310476"/>
              <a:chOff x="0" y="-38100"/>
              <a:chExt cx="555143" cy="461419"/>
            </a:xfrm>
          </p:grpSpPr>
          <p:sp>
            <p:nvSpPr>
              <p:cNvPr id="611" name="Google Shape;611;g3dd4f8c8ef5_1_9"/>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612" name="Google Shape;612;g3dd4f8c8ef5_1_9"/>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613" name="Google Shape;613;g3dd4f8c8ef5_1_9"/>
          <p:cNvSpPr txBox="1"/>
          <p:nvPr/>
        </p:nvSpPr>
        <p:spPr>
          <a:xfrm>
            <a:off x="2475950" y="564775"/>
            <a:ext cx="9656700" cy="73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lt1"/>
                </a:solidFill>
                <a:latin typeface="Calibri"/>
                <a:ea typeface="Calibri"/>
                <a:cs typeface="Calibri"/>
                <a:sym typeface="Calibri"/>
              </a:rPr>
              <a:t>Yap Campus January - March Highlights</a:t>
            </a:r>
            <a:endParaRPr sz="3200">
              <a:solidFill>
                <a:schemeClr val="lt1"/>
              </a:solidFill>
              <a:latin typeface="Calibri"/>
              <a:ea typeface="Calibri"/>
              <a:cs typeface="Calibri"/>
              <a:sym typeface="Calibri"/>
            </a:endParaRPr>
          </a:p>
        </p:txBody>
      </p:sp>
      <p:pic>
        <p:nvPicPr>
          <p:cNvPr id="614" name="Google Shape;614;g3dd4f8c8ef5_1_9"/>
          <p:cNvPicPr preferRelativeResize="0"/>
          <p:nvPr/>
        </p:nvPicPr>
        <p:blipFill>
          <a:blip r:embed="rId3">
            <a:alphaModFix/>
          </a:blip>
          <a:stretch>
            <a:fillRect/>
          </a:stretch>
        </p:blipFill>
        <p:spPr>
          <a:xfrm>
            <a:off x="581025" y="2204777"/>
            <a:ext cx="5899274" cy="3226174"/>
          </a:xfrm>
          <a:prstGeom prst="rect">
            <a:avLst/>
          </a:prstGeom>
          <a:noFill/>
          <a:ln>
            <a:noFill/>
          </a:ln>
        </p:spPr>
      </p:pic>
      <p:pic>
        <p:nvPicPr>
          <p:cNvPr id="615" name="Google Shape;615;g3dd4f8c8ef5_1_9"/>
          <p:cNvPicPr preferRelativeResize="0"/>
          <p:nvPr/>
        </p:nvPicPr>
        <p:blipFill>
          <a:blip r:embed="rId4">
            <a:alphaModFix/>
          </a:blip>
          <a:stretch>
            <a:fillRect/>
          </a:stretch>
        </p:blipFill>
        <p:spPr>
          <a:xfrm>
            <a:off x="4741725" y="4600027"/>
            <a:ext cx="5726223" cy="3453075"/>
          </a:xfrm>
          <a:prstGeom prst="rect">
            <a:avLst/>
          </a:prstGeom>
          <a:noFill/>
          <a:ln>
            <a:noFill/>
          </a:ln>
        </p:spPr>
      </p:pic>
      <p:pic>
        <p:nvPicPr>
          <p:cNvPr id="616" name="Google Shape;616;g3dd4f8c8ef5_1_9"/>
          <p:cNvPicPr preferRelativeResize="0"/>
          <p:nvPr/>
        </p:nvPicPr>
        <p:blipFill>
          <a:blip r:embed="rId5">
            <a:alphaModFix/>
          </a:blip>
          <a:stretch>
            <a:fillRect/>
          </a:stretch>
        </p:blipFill>
        <p:spPr>
          <a:xfrm>
            <a:off x="10191725" y="6707850"/>
            <a:ext cx="6941373" cy="3579151"/>
          </a:xfrm>
          <a:prstGeom prst="rect">
            <a:avLst/>
          </a:prstGeom>
          <a:noFill/>
          <a:ln>
            <a:noFill/>
          </a:ln>
        </p:spPr>
      </p:pic>
      <p:pic>
        <p:nvPicPr>
          <p:cNvPr id="617" name="Google Shape;617;g3dd4f8c8ef5_1_9"/>
          <p:cNvPicPr preferRelativeResize="0"/>
          <p:nvPr/>
        </p:nvPicPr>
        <p:blipFill>
          <a:blip r:embed="rId6">
            <a:alphaModFix/>
          </a:blip>
          <a:stretch>
            <a:fillRect/>
          </a:stretch>
        </p:blipFill>
        <p:spPr>
          <a:xfrm>
            <a:off x="10595125" y="2026900"/>
            <a:ext cx="6941373" cy="32944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grpSp>
        <p:nvGrpSpPr>
          <p:cNvPr id="622" name="Google Shape;622;g3dd4f8c8ef5_1_6"/>
          <p:cNvGrpSpPr/>
          <p:nvPr/>
        </p:nvGrpSpPr>
        <p:grpSpPr>
          <a:xfrm>
            <a:off x="882850" y="203875"/>
            <a:ext cx="13117911" cy="1344229"/>
            <a:chOff x="-194477" y="-108208"/>
            <a:chExt cx="17490549" cy="1333561"/>
          </a:xfrm>
        </p:grpSpPr>
        <p:grpSp>
          <p:nvGrpSpPr>
            <p:cNvPr id="623" name="Google Shape;623;g3dd4f8c8ef5_1_6"/>
            <p:cNvGrpSpPr/>
            <p:nvPr/>
          </p:nvGrpSpPr>
          <p:grpSpPr>
            <a:xfrm>
              <a:off x="-194477" y="-108208"/>
              <a:ext cx="17490549" cy="1333560"/>
              <a:chOff x="-208227" y="-38100"/>
              <a:chExt cx="6158427" cy="469547"/>
            </a:xfrm>
          </p:grpSpPr>
          <p:sp>
            <p:nvSpPr>
              <p:cNvPr id="624" name="Google Shape;624;g3dd4f8c8ef5_1_6"/>
              <p:cNvSpPr/>
              <p:nvPr/>
            </p:nvSpPr>
            <p:spPr>
              <a:xfrm>
                <a:off x="-208227" y="8128"/>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625" name="Google Shape;625;g3dd4f8c8ef5_1_6"/>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26" name="Google Shape;626;g3dd4f8c8ef5_1_6"/>
            <p:cNvGrpSpPr/>
            <p:nvPr/>
          </p:nvGrpSpPr>
          <p:grpSpPr>
            <a:xfrm>
              <a:off x="0" y="-108208"/>
              <a:ext cx="1576662" cy="1310476"/>
              <a:chOff x="0" y="-38100"/>
              <a:chExt cx="555143" cy="461419"/>
            </a:xfrm>
          </p:grpSpPr>
          <p:sp>
            <p:nvSpPr>
              <p:cNvPr id="627" name="Google Shape;627;g3dd4f8c8ef5_1_6"/>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628" name="Google Shape;628;g3dd4f8c8ef5_1_6"/>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629" name="Google Shape;629;g3dd4f8c8ef5_1_6"/>
          <p:cNvSpPr txBox="1"/>
          <p:nvPr/>
        </p:nvSpPr>
        <p:spPr>
          <a:xfrm>
            <a:off x="2274225" y="590000"/>
            <a:ext cx="9858300" cy="68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lt1"/>
                </a:solidFill>
                <a:latin typeface="Calibri"/>
                <a:ea typeface="Calibri"/>
                <a:cs typeface="Calibri"/>
                <a:sym typeface="Calibri"/>
              </a:rPr>
              <a:t>FSM FMI January-March Highlights</a:t>
            </a:r>
            <a:endParaRPr sz="3200">
              <a:solidFill>
                <a:schemeClr val="lt1"/>
              </a:solidFill>
              <a:latin typeface="Calibri"/>
              <a:ea typeface="Calibri"/>
              <a:cs typeface="Calibri"/>
              <a:sym typeface="Calibri"/>
            </a:endParaRPr>
          </a:p>
        </p:txBody>
      </p:sp>
      <p:sp>
        <p:nvSpPr>
          <p:cNvPr id="630" name="Google Shape;630;g3dd4f8c8ef5_1_6"/>
          <p:cNvSpPr txBox="1"/>
          <p:nvPr/>
        </p:nvSpPr>
        <p:spPr>
          <a:xfrm>
            <a:off x="1064000" y="2203625"/>
            <a:ext cx="8295300" cy="718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2300">
                <a:solidFill>
                  <a:schemeClr val="dk1"/>
                </a:solidFill>
                <a:latin typeface="Times New Roman"/>
                <a:ea typeface="Times New Roman"/>
                <a:cs typeface="Times New Roman"/>
                <a:sym typeface="Times New Roman"/>
              </a:rPr>
              <a:t>The first quarter of 2026 marked historic progress at FMI. </a:t>
            </a:r>
            <a:endParaRPr sz="23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2300" b="1">
                <a:solidFill>
                  <a:schemeClr val="dk1"/>
                </a:solidFill>
                <a:latin typeface="Times New Roman"/>
                <a:ea typeface="Times New Roman"/>
                <a:cs typeface="Times New Roman"/>
                <a:sym typeface="Times New Roman"/>
              </a:rPr>
              <a:t>Key achievements</a:t>
            </a:r>
            <a:r>
              <a:rPr lang="en-US" sz="2300">
                <a:solidFill>
                  <a:schemeClr val="dk1"/>
                </a:solidFill>
                <a:latin typeface="Times New Roman"/>
                <a:ea typeface="Times New Roman"/>
                <a:cs typeface="Times New Roman"/>
                <a:sym typeface="Times New Roman"/>
              </a:rPr>
              <a:t> include:</a:t>
            </a:r>
            <a:endParaRPr sz="2300">
              <a:solidFill>
                <a:schemeClr val="dk1"/>
              </a:solidFill>
              <a:latin typeface="Times New Roman"/>
              <a:ea typeface="Times New Roman"/>
              <a:cs typeface="Times New Roman"/>
              <a:sym typeface="Times New Roman"/>
            </a:endParaRPr>
          </a:p>
          <a:p>
            <a:pPr marL="457200" lvl="0" indent="-368300" algn="l" rtl="0">
              <a:lnSpc>
                <a:spcPct val="115000"/>
              </a:lnSpc>
              <a:spcBef>
                <a:spcPts val="0"/>
              </a:spcBef>
              <a:spcAft>
                <a:spcPts val="0"/>
              </a:spcAft>
              <a:buClr>
                <a:schemeClr val="dk1"/>
              </a:buClr>
              <a:buSzPts val="2200"/>
              <a:buAutoNum type="arabicPeriod"/>
            </a:pPr>
            <a:r>
              <a:rPr lang="en-US" sz="2300" b="1">
                <a:solidFill>
                  <a:schemeClr val="dk1"/>
                </a:solidFill>
                <a:latin typeface="Times New Roman"/>
                <a:ea typeface="Times New Roman"/>
                <a:cs typeface="Times New Roman"/>
                <a:sym typeface="Times New Roman"/>
              </a:rPr>
              <a:t>Launch of the inaugural Class 4 Master &amp; Marine Engineering Program</a:t>
            </a:r>
            <a:r>
              <a:rPr lang="en-US" sz="2300">
                <a:solidFill>
                  <a:schemeClr val="dk1"/>
                </a:solidFill>
                <a:latin typeface="Times New Roman"/>
                <a:ea typeface="Times New Roman"/>
                <a:cs typeface="Times New Roman"/>
                <a:sym typeface="Times New Roman"/>
              </a:rPr>
              <a:t> – the first officer-level maritime training in FSM history.</a:t>
            </a:r>
            <a:endParaRPr sz="2300">
              <a:solidFill>
                <a:schemeClr val="dk1"/>
              </a:solidFill>
              <a:latin typeface="Times New Roman"/>
              <a:ea typeface="Times New Roman"/>
              <a:cs typeface="Times New Roman"/>
              <a:sym typeface="Times New Roman"/>
            </a:endParaRPr>
          </a:p>
          <a:p>
            <a:pPr marL="457200" lvl="0" indent="-368300" algn="l" rtl="0">
              <a:lnSpc>
                <a:spcPct val="115000"/>
              </a:lnSpc>
              <a:spcBef>
                <a:spcPts val="0"/>
              </a:spcBef>
              <a:spcAft>
                <a:spcPts val="0"/>
              </a:spcAft>
              <a:buClr>
                <a:schemeClr val="dk1"/>
              </a:buClr>
              <a:buSzPts val="2200"/>
              <a:buAutoNum type="arabicPeriod"/>
            </a:pPr>
            <a:r>
              <a:rPr lang="en-US" sz="2300" b="1">
                <a:solidFill>
                  <a:schemeClr val="dk1"/>
                </a:solidFill>
                <a:latin typeface="Times New Roman"/>
                <a:ea typeface="Times New Roman"/>
                <a:cs typeface="Times New Roman"/>
                <a:sym typeface="Times New Roman"/>
              </a:rPr>
              <a:t>Completion and handover of new dormitory and classroom facilities</a:t>
            </a:r>
            <a:r>
              <a:rPr lang="en-US" sz="2300">
                <a:solidFill>
                  <a:schemeClr val="dk1"/>
                </a:solidFill>
                <a:latin typeface="Times New Roman"/>
                <a:ea typeface="Times New Roman"/>
                <a:cs typeface="Times New Roman"/>
                <a:sym typeface="Times New Roman"/>
              </a:rPr>
              <a:t> – expanding FMI’s training and accommodation capacity.</a:t>
            </a:r>
            <a:endParaRPr sz="2300">
              <a:solidFill>
                <a:schemeClr val="dk1"/>
              </a:solidFill>
              <a:latin typeface="Times New Roman"/>
              <a:ea typeface="Times New Roman"/>
              <a:cs typeface="Times New Roman"/>
              <a:sym typeface="Times New Roman"/>
            </a:endParaRPr>
          </a:p>
          <a:p>
            <a:pPr marL="457200" lvl="0" indent="-368300" algn="l" rtl="0">
              <a:lnSpc>
                <a:spcPct val="115000"/>
              </a:lnSpc>
              <a:spcBef>
                <a:spcPts val="0"/>
              </a:spcBef>
              <a:spcAft>
                <a:spcPts val="0"/>
              </a:spcAft>
              <a:buClr>
                <a:schemeClr val="dk1"/>
              </a:buClr>
              <a:buSzPts val="2200"/>
              <a:buAutoNum type="arabicPeriod"/>
            </a:pPr>
            <a:r>
              <a:rPr lang="en-US" sz="2300" b="1">
                <a:solidFill>
                  <a:schemeClr val="dk1"/>
                </a:solidFill>
                <a:latin typeface="Times New Roman"/>
                <a:ea typeface="Times New Roman"/>
                <a:cs typeface="Times New Roman"/>
                <a:sym typeface="Times New Roman"/>
              </a:rPr>
              <a:t>Advancement of 2nd YearCcadets toward graduation</a:t>
            </a:r>
            <a:r>
              <a:rPr lang="en-US" sz="2300">
                <a:solidFill>
                  <a:schemeClr val="dk1"/>
                </a:solidFill>
                <a:latin typeface="Times New Roman"/>
                <a:ea typeface="Times New Roman"/>
                <a:cs typeface="Times New Roman"/>
                <a:sym typeface="Times New Roman"/>
              </a:rPr>
              <a:t> – with shipboard training underway and commencement scheduled for May 2026. </a:t>
            </a:r>
            <a:endParaRPr sz="23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2300">
                <a:solidFill>
                  <a:schemeClr val="dk1"/>
                </a:solidFill>
                <a:latin typeface="Times New Roman"/>
                <a:ea typeface="Times New Roman"/>
                <a:cs typeface="Times New Roman"/>
                <a:sym typeface="Times New Roman"/>
              </a:rPr>
              <a:t>These milestones strengthen FMI’s role as the nation’s maritime training institute and position FSM as a regional center for maritime education.</a:t>
            </a:r>
            <a:endParaRPr sz="23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631" name="Google Shape;631;g3dd4f8c8ef5_1_6"/>
          <p:cNvSpPr txBox="1"/>
          <p:nvPr/>
        </p:nvSpPr>
        <p:spPr>
          <a:xfrm>
            <a:off x="9686925" y="1850650"/>
            <a:ext cx="7337100" cy="78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1"/>
                </a:solidFill>
                <a:latin typeface="Calibri"/>
                <a:ea typeface="Calibri"/>
                <a:cs typeface="Calibri"/>
                <a:sym typeface="Calibri"/>
              </a:rPr>
              <a:t>Enrollment Data (Spring 2026)</a:t>
            </a:r>
            <a:endParaRPr sz="2300" b="1">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Program	Students		Notes</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1st Year, Class 6	17		Navigation &amp; Engineering</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2nd Year, Class 5	17		Completing shipboard training</a:t>
            </a:r>
            <a:endParaRPr sz="2300">
              <a:solidFill>
                <a:schemeClr val="dk1"/>
              </a:solidFill>
              <a:latin typeface="Calibri"/>
              <a:ea typeface="Calibri"/>
              <a:cs typeface="Calibri"/>
              <a:sym typeface="Calibri"/>
            </a:endParaRPr>
          </a:p>
          <a:p>
            <a:pPr marL="914400" lvl="0" indent="0" algn="l" rtl="0">
              <a:spcBef>
                <a:spcPts val="0"/>
              </a:spcBef>
              <a:spcAft>
                <a:spcPts val="0"/>
              </a:spcAft>
              <a:buNone/>
            </a:pPr>
            <a:r>
              <a:rPr lang="en-US" sz="2300">
                <a:solidFill>
                  <a:schemeClr val="dk1"/>
                </a:solidFill>
                <a:latin typeface="Calibri"/>
                <a:ea typeface="Calibri"/>
                <a:cs typeface="Calibri"/>
                <a:sym typeface="Calibri"/>
              </a:rPr>
              <a:t>    Class 4	10	       Inaugural officer-level cohort</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                    </a:t>
            </a:r>
            <a:r>
              <a:rPr lang="en-US" sz="2300" b="1">
                <a:solidFill>
                  <a:schemeClr val="dk1"/>
                </a:solidFill>
                <a:latin typeface="Calibri"/>
                <a:ea typeface="Calibri"/>
                <a:cs typeface="Calibri"/>
                <a:sym typeface="Calibri"/>
              </a:rPr>
              <a:t>Total	44	 </a:t>
            </a:r>
            <a:r>
              <a:rPr lang="en-US" sz="23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b="1">
                <a:solidFill>
                  <a:schemeClr val="dk1"/>
                </a:solidFill>
                <a:latin typeface="Calibri"/>
                <a:ea typeface="Calibri"/>
                <a:cs typeface="Calibri"/>
                <a:sym typeface="Calibri"/>
              </a:rPr>
              <a:t>Class 4 Master &amp; Marine Engineering Program</a:t>
            </a:r>
            <a:endParaRPr sz="2300" b="1">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	Officially launched January 12, 2026.</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	Cohort: 10 experienced FSM-FMI seafarers (9 Yap, 1 Pohnpei).</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	Streams: 6 Navigation, 4 Marine Engineering.</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	Completion expected August 2026, followed by oral examinations and issuance of Certificates of Competency by FSM TC&amp;I.</a:t>
            </a:r>
            <a:endParaRPr sz="2300">
              <a:solidFill>
                <a:schemeClr val="dk1"/>
              </a:solidFill>
              <a:latin typeface="Calibri"/>
              <a:ea typeface="Calibri"/>
              <a:cs typeface="Calibri"/>
              <a:sym typeface="Calibri"/>
            </a:endParaRPr>
          </a:p>
          <a:p>
            <a:pPr marL="457200" lvl="0" indent="-368300" algn="l" rtl="0">
              <a:lnSpc>
                <a:spcPct val="115000"/>
              </a:lnSpc>
              <a:spcBef>
                <a:spcPts val="1200"/>
              </a:spcBef>
              <a:spcAft>
                <a:spcPts val="0"/>
              </a:spcAft>
              <a:buClr>
                <a:schemeClr val="dk1"/>
              </a:buClr>
              <a:buSzPts val="2200"/>
              <a:buChar char="●"/>
            </a:pPr>
            <a:r>
              <a:rPr lang="en-US" sz="2300">
                <a:solidFill>
                  <a:schemeClr val="dk1"/>
                </a:solidFill>
                <a:latin typeface="Times New Roman"/>
                <a:ea typeface="Times New Roman"/>
                <a:cs typeface="Times New Roman"/>
                <a:sym typeface="Times New Roman"/>
              </a:rPr>
              <a:t>Graduates will qualify to command vessels up to 500 GRT and operate engines up to 750 kW.</a:t>
            </a:r>
            <a:endParaRPr sz="230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grpSp>
        <p:nvGrpSpPr>
          <p:cNvPr id="636" name="Google Shape;636;g3dd4f8c8ef5_1_3"/>
          <p:cNvGrpSpPr/>
          <p:nvPr/>
        </p:nvGrpSpPr>
        <p:grpSpPr>
          <a:xfrm>
            <a:off x="882850" y="203875"/>
            <a:ext cx="13117911" cy="1344229"/>
            <a:chOff x="-194477" y="-108208"/>
            <a:chExt cx="17490549" cy="1333561"/>
          </a:xfrm>
        </p:grpSpPr>
        <p:grpSp>
          <p:nvGrpSpPr>
            <p:cNvPr id="637" name="Google Shape;637;g3dd4f8c8ef5_1_3"/>
            <p:cNvGrpSpPr/>
            <p:nvPr/>
          </p:nvGrpSpPr>
          <p:grpSpPr>
            <a:xfrm>
              <a:off x="-194477" y="-108208"/>
              <a:ext cx="17490549" cy="1333560"/>
              <a:chOff x="-208227" y="-38100"/>
              <a:chExt cx="6158427" cy="469547"/>
            </a:xfrm>
          </p:grpSpPr>
          <p:sp>
            <p:nvSpPr>
              <p:cNvPr id="638" name="Google Shape;638;g3dd4f8c8ef5_1_3"/>
              <p:cNvSpPr/>
              <p:nvPr/>
            </p:nvSpPr>
            <p:spPr>
              <a:xfrm>
                <a:off x="-208227" y="8128"/>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639" name="Google Shape;639;g3dd4f8c8ef5_1_3"/>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40" name="Google Shape;640;g3dd4f8c8ef5_1_3"/>
            <p:cNvGrpSpPr/>
            <p:nvPr/>
          </p:nvGrpSpPr>
          <p:grpSpPr>
            <a:xfrm>
              <a:off x="0" y="-108208"/>
              <a:ext cx="1576662" cy="1310476"/>
              <a:chOff x="0" y="-38100"/>
              <a:chExt cx="555143" cy="461419"/>
            </a:xfrm>
          </p:grpSpPr>
          <p:sp>
            <p:nvSpPr>
              <p:cNvPr id="641" name="Google Shape;641;g3dd4f8c8ef5_1_3"/>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642" name="Google Shape;642;g3dd4f8c8ef5_1_3"/>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643" name="Google Shape;643;g3dd4f8c8ef5_1_3"/>
          <p:cNvSpPr txBox="1"/>
          <p:nvPr/>
        </p:nvSpPr>
        <p:spPr>
          <a:xfrm>
            <a:off x="2501150" y="590000"/>
            <a:ext cx="9581100" cy="73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lt1"/>
                </a:solidFill>
                <a:latin typeface="Calibri"/>
                <a:ea typeface="Calibri"/>
                <a:cs typeface="Calibri"/>
                <a:sym typeface="Calibri"/>
              </a:rPr>
              <a:t>FSM FMI January-March Highlights</a:t>
            </a:r>
            <a:endParaRPr sz="3200">
              <a:solidFill>
                <a:schemeClr val="lt1"/>
              </a:solidFill>
              <a:latin typeface="Calibri"/>
              <a:ea typeface="Calibri"/>
              <a:cs typeface="Calibri"/>
              <a:sym typeface="Calibri"/>
            </a:endParaRPr>
          </a:p>
        </p:txBody>
      </p:sp>
      <p:sp>
        <p:nvSpPr>
          <p:cNvPr id="644" name="Google Shape;644;g3dd4f8c8ef5_1_3"/>
          <p:cNvSpPr txBox="1"/>
          <p:nvPr/>
        </p:nvSpPr>
        <p:spPr>
          <a:xfrm>
            <a:off x="383250" y="1737125"/>
            <a:ext cx="7437900" cy="37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a:solidFill>
                  <a:schemeClr val="dk1"/>
                </a:solidFill>
                <a:latin typeface="Calibri"/>
                <a:ea typeface="Calibri"/>
                <a:cs typeface="Calibri"/>
                <a:sym typeface="Calibri"/>
              </a:rPr>
              <a:t>•	</a:t>
            </a:r>
            <a:r>
              <a:rPr lang="en-US" sz="2300" b="1">
                <a:solidFill>
                  <a:schemeClr val="dk1"/>
                </a:solidFill>
                <a:latin typeface="Calibri"/>
                <a:ea typeface="Calibri"/>
                <a:cs typeface="Calibri"/>
                <a:sym typeface="Calibri"/>
              </a:rPr>
              <a:t>Four FMI faculty appointed as Oral Examiners by the FSM Department of TC&amp;I: </a:t>
            </a:r>
            <a:endParaRPr sz="2300" b="1">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o	Pine Timoteo (Class 1 Master)</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o	Alvin Sinem (Class 4 Master)</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o	Telava Tofinga (Class 3 Engineer)</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o	Michael Mailuw (Class 4 Engineer)</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	Collaboration with TC&amp;I Consultant Tom Kostka to update FSM STCW standards in alignment with IMO STCW. It is currently with the FSM TC&amp;I for review and adoption.</a:t>
            </a: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645" name="Google Shape;645;g3dd4f8c8ef5_1_3"/>
          <p:cNvSpPr txBox="1"/>
          <p:nvPr/>
        </p:nvSpPr>
        <p:spPr>
          <a:xfrm>
            <a:off x="584850" y="5204000"/>
            <a:ext cx="7236300" cy="47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u="sng">
                <a:solidFill>
                  <a:schemeClr val="dk1"/>
                </a:solidFill>
                <a:latin typeface="Calibri"/>
                <a:ea typeface="Calibri"/>
                <a:cs typeface="Calibri"/>
                <a:sym typeface="Calibri"/>
              </a:rPr>
              <a:t>Other Projects &amp; Technical Support:</a:t>
            </a:r>
            <a:endParaRPr sz="2300" b="1" u="sng">
              <a:solidFill>
                <a:schemeClr val="dk1"/>
              </a:solidFill>
              <a:latin typeface="Calibri"/>
              <a:ea typeface="Calibri"/>
              <a:cs typeface="Calibri"/>
              <a:sym typeface="Calibri"/>
            </a:endParaRPr>
          </a:p>
          <a:p>
            <a:pPr marL="0" lvl="0" indent="0" algn="l" rtl="0">
              <a:spcBef>
                <a:spcPts val="0"/>
              </a:spcBef>
              <a:spcAft>
                <a:spcPts val="0"/>
              </a:spcAft>
              <a:buNone/>
            </a:pPr>
            <a:endParaRPr sz="2300" b="1" u="sng">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b="1">
                <a:solidFill>
                  <a:schemeClr val="dk1"/>
                </a:solidFill>
                <a:latin typeface="Calibri"/>
                <a:ea typeface="Calibri"/>
                <a:cs typeface="Calibri"/>
                <a:sym typeface="Calibri"/>
              </a:rPr>
              <a:t>JICA Project - installation of Radar Simulator &amp; fire fighting equipment in July/August 2026.</a:t>
            </a:r>
            <a:endParaRPr sz="2300" b="1">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b="1">
                <a:solidFill>
                  <a:schemeClr val="dk1"/>
                </a:solidFill>
                <a:latin typeface="Calibri"/>
                <a:ea typeface="Calibri"/>
                <a:cs typeface="Calibri"/>
                <a:sym typeface="Calibri"/>
              </a:rPr>
              <a:t>Replacement/installation of the Bridge Simulator system, a donation from the Nippon Foundation of Japan.</a:t>
            </a:r>
            <a:endParaRPr sz="2300" b="1">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b="1">
                <a:solidFill>
                  <a:schemeClr val="dk1"/>
                </a:solidFill>
                <a:latin typeface="Calibri"/>
                <a:ea typeface="Calibri"/>
                <a:cs typeface="Calibri"/>
                <a:sym typeface="Calibri"/>
              </a:rPr>
              <a:t>Fisheries Research &amp; Training Vessel (Japan Grant Aid, 2023).</a:t>
            </a:r>
            <a:endParaRPr sz="2300" b="1">
              <a:solidFill>
                <a:schemeClr val="dk1"/>
              </a:solidFill>
              <a:latin typeface="Calibri"/>
              <a:ea typeface="Calibri"/>
              <a:cs typeface="Calibri"/>
              <a:sym typeface="Calibri"/>
            </a:endParaRPr>
          </a:p>
          <a:p>
            <a:pPr marL="457200" lvl="0" indent="0" algn="l" rtl="0">
              <a:spcBef>
                <a:spcPts val="0"/>
              </a:spcBef>
              <a:spcAft>
                <a:spcPts val="0"/>
              </a:spcAft>
              <a:buNone/>
            </a:pPr>
            <a:r>
              <a:rPr lang="en-US" sz="2300" b="1">
                <a:solidFill>
                  <a:schemeClr val="dk1"/>
                </a:solidFill>
                <a:latin typeface="Calibri"/>
                <a:ea typeface="Calibri"/>
                <a:cs typeface="Calibri"/>
                <a:sym typeface="Calibri"/>
              </a:rPr>
              <a:t>Design finalization visit scheduled on April 22–24, 2026.</a:t>
            </a:r>
            <a:endParaRPr sz="2300" b="1">
              <a:solidFill>
                <a:schemeClr val="dk1"/>
              </a:solidFill>
              <a:latin typeface="Calibri"/>
              <a:ea typeface="Calibri"/>
              <a:cs typeface="Calibri"/>
              <a:sym typeface="Calibri"/>
            </a:endParaRPr>
          </a:p>
          <a:p>
            <a:pPr marL="457200" lvl="0" indent="0" algn="l" rtl="0">
              <a:spcBef>
                <a:spcPts val="0"/>
              </a:spcBef>
              <a:spcAft>
                <a:spcPts val="0"/>
              </a:spcAft>
              <a:buNone/>
            </a:pPr>
            <a:r>
              <a:rPr lang="en-US" sz="2300" b="1">
                <a:solidFill>
                  <a:schemeClr val="dk1"/>
                </a:solidFill>
                <a:latin typeface="Calibri"/>
                <a:ea typeface="Calibri"/>
                <a:cs typeface="Calibri"/>
                <a:sym typeface="Calibri"/>
              </a:rPr>
              <a:t>Completion expected - November 2028.</a:t>
            </a:r>
            <a:endParaRPr sz="2300" b="1">
              <a:solidFill>
                <a:schemeClr val="dk1"/>
              </a:solidFill>
              <a:latin typeface="Calibri"/>
              <a:ea typeface="Calibri"/>
              <a:cs typeface="Calibri"/>
              <a:sym typeface="Calibri"/>
            </a:endParaRPr>
          </a:p>
          <a:p>
            <a:pPr marL="457200" lvl="0" indent="0" algn="l" rtl="0">
              <a:spcBef>
                <a:spcPts val="0"/>
              </a:spcBef>
              <a:spcAft>
                <a:spcPts val="0"/>
              </a:spcAft>
              <a:buNone/>
            </a:pPr>
            <a:endParaRPr sz="2300" b="1">
              <a:solidFill>
                <a:schemeClr val="dk1"/>
              </a:solidFill>
              <a:latin typeface="Calibri"/>
              <a:ea typeface="Calibri"/>
              <a:cs typeface="Calibri"/>
              <a:sym typeface="Calibri"/>
            </a:endParaRPr>
          </a:p>
        </p:txBody>
      </p:sp>
      <p:sp>
        <p:nvSpPr>
          <p:cNvPr id="646" name="Google Shape;646;g3dd4f8c8ef5_1_3"/>
          <p:cNvSpPr txBox="1"/>
          <p:nvPr/>
        </p:nvSpPr>
        <p:spPr>
          <a:xfrm>
            <a:off x="8123700" y="1737125"/>
            <a:ext cx="9127200" cy="82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u="sng">
                <a:solidFill>
                  <a:schemeClr val="dk1"/>
                </a:solidFill>
                <a:latin typeface="Calibri"/>
                <a:ea typeface="Calibri"/>
                <a:cs typeface="Calibri"/>
                <a:sym typeface="Calibri"/>
              </a:rPr>
              <a:t>Opportunities &amp; Next Steps:</a:t>
            </a:r>
            <a:endParaRPr sz="2400" b="1" u="sng">
              <a:solidFill>
                <a:schemeClr val="dk1"/>
              </a:solidFill>
              <a:latin typeface="Calibri"/>
              <a:ea typeface="Calibri"/>
              <a:cs typeface="Calibri"/>
              <a:sym typeface="Calibri"/>
            </a:endParaRPr>
          </a:p>
          <a:p>
            <a:pPr marL="0" lvl="0" indent="0" algn="l" rtl="0">
              <a:spcBef>
                <a:spcPts val="0"/>
              </a:spcBef>
              <a:spcAft>
                <a:spcPts val="0"/>
              </a:spcAft>
              <a:buNone/>
            </a:pPr>
            <a:endParaRPr sz="2400" b="1" u="sng">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1.	Secure national approval for updated FSM STCW standards.</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2.	Develop national seafarer database in collaboration with FSM TC&amp;I.</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3.	Develop &amp; launch Port Pilot Training program- FSM States’ needs.</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4.	Deliver Basic Safety Training across FSM States.</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5.   Expand recruitment efforts to Palau &amp; Marshall Islands.</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6.   Further develop a fisheries program at FMI</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7.	</a:t>
            </a:r>
            <a:r>
              <a:rPr lang="en-US" sz="2400" u="sng">
                <a:solidFill>
                  <a:schemeClr val="dk1"/>
                </a:solidFill>
                <a:latin typeface="Calibri"/>
                <a:ea typeface="Calibri"/>
                <a:cs typeface="Calibri"/>
                <a:sym typeface="Calibri"/>
              </a:rPr>
              <a:t>Faculty upgrades: </a:t>
            </a:r>
            <a:endParaRPr sz="2400" u="sng">
              <a:solidFill>
                <a:schemeClr val="dk1"/>
              </a:solidFill>
              <a:latin typeface="Calibri"/>
              <a:ea typeface="Calibri"/>
              <a:cs typeface="Calibri"/>
              <a:sym typeface="Calibri"/>
            </a:endParaRPr>
          </a:p>
          <a:p>
            <a:pPr marL="0" lvl="0" indent="457200" algn="l" rtl="0">
              <a:spcBef>
                <a:spcPts val="0"/>
              </a:spcBef>
              <a:spcAft>
                <a:spcPts val="0"/>
              </a:spcAft>
              <a:buNone/>
            </a:pPr>
            <a:r>
              <a:rPr lang="en-US" sz="2400">
                <a:solidFill>
                  <a:schemeClr val="dk1"/>
                </a:solidFill>
                <a:latin typeface="Calibri"/>
                <a:ea typeface="Calibri"/>
                <a:cs typeface="Calibri"/>
                <a:sym typeface="Calibri"/>
              </a:rPr>
              <a:t>o	Navigation: 1 Class 4 Master, 3 Class 5 Masters</a:t>
            </a:r>
            <a:endParaRPr sz="2400">
              <a:solidFill>
                <a:schemeClr val="dk1"/>
              </a:solidFill>
              <a:latin typeface="Calibri"/>
              <a:ea typeface="Calibri"/>
              <a:cs typeface="Calibri"/>
              <a:sym typeface="Calibri"/>
            </a:endParaRPr>
          </a:p>
          <a:p>
            <a:pPr marL="457200" lvl="0" indent="0" algn="l" rtl="0">
              <a:spcBef>
                <a:spcPts val="0"/>
              </a:spcBef>
              <a:spcAft>
                <a:spcPts val="0"/>
              </a:spcAft>
              <a:buNone/>
            </a:pPr>
            <a:r>
              <a:rPr lang="en-US" sz="2400">
                <a:solidFill>
                  <a:schemeClr val="dk1"/>
                </a:solidFill>
                <a:latin typeface="Calibri"/>
                <a:ea typeface="Calibri"/>
                <a:cs typeface="Calibri"/>
                <a:sym typeface="Calibri"/>
              </a:rPr>
              <a:t>o	Marine Engineering: 1 Class 3 Engineer, 2 Class 4 Engineers, 1 Class 5 Engineer</a:t>
            </a:r>
            <a:endParaRPr sz="2400">
              <a:solidFill>
                <a:schemeClr val="dk1"/>
              </a:solidFill>
              <a:latin typeface="Calibri"/>
              <a:ea typeface="Calibri"/>
              <a:cs typeface="Calibri"/>
              <a:sym typeface="Calibri"/>
            </a:endParaRPr>
          </a:p>
          <a:p>
            <a:pPr marL="457200" lvl="0" indent="0" algn="l" rtl="0">
              <a:spcBef>
                <a:spcPts val="0"/>
              </a:spcBef>
              <a:spcAft>
                <a:spcPts val="0"/>
              </a:spcAft>
              <a:buNone/>
            </a:pPr>
            <a:r>
              <a:rPr lang="en-US" sz="2400">
                <a:solidFill>
                  <a:schemeClr val="dk1"/>
                </a:solidFill>
                <a:latin typeface="Calibri"/>
                <a:ea typeface="Calibri"/>
                <a:cs typeface="Calibri"/>
                <a:sym typeface="Calibri"/>
              </a:rPr>
              <a:t>o	Goal: Upgrade faculty to Class 4 &amp; 3 for stronger program delivery.</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8.  New </a:t>
            </a:r>
            <a:r>
              <a:rPr lang="en-US" sz="2400" b="1">
                <a:solidFill>
                  <a:schemeClr val="dk1"/>
                </a:solidFill>
                <a:latin typeface="Calibri"/>
                <a:ea typeface="Calibri"/>
                <a:cs typeface="Calibri"/>
                <a:sym typeface="Calibri"/>
              </a:rPr>
              <a:t>Pacific Colleges of Fisheries &amp; Maritime Association </a:t>
            </a:r>
            <a:r>
              <a:rPr lang="en-US" sz="2400">
                <a:solidFill>
                  <a:schemeClr val="dk1"/>
                </a:solidFill>
                <a:latin typeface="Calibri"/>
                <a:ea typeface="Calibri"/>
                <a:cs typeface="Calibri"/>
                <a:sym typeface="Calibri"/>
              </a:rPr>
              <a:t>- purpose is to collaborate, share resources 3 key objectives for maritime and fisheries workforce development, including</a:t>
            </a:r>
            <a:endParaRPr sz="2400">
              <a:solidFill>
                <a:schemeClr val="dk1"/>
              </a:solidFill>
              <a:latin typeface="Calibri"/>
              <a:ea typeface="Calibri"/>
              <a:cs typeface="Calibri"/>
              <a:sym typeface="Calibri"/>
            </a:endParaRPr>
          </a:p>
          <a:p>
            <a:pPr marL="9144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 promoting cooperation among member institutions, </a:t>
            </a:r>
            <a:endParaRPr sz="2400">
              <a:solidFill>
                <a:schemeClr val="dk1"/>
              </a:solidFill>
              <a:latin typeface="Calibri"/>
              <a:ea typeface="Calibri"/>
              <a:cs typeface="Calibri"/>
              <a:sym typeface="Calibri"/>
            </a:endParaRPr>
          </a:p>
          <a:p>
            <a:pPr marL="9144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harmonizing education standards with international requirements, and </a:t>
            </a:r>
            <a:endParaRPr sz="2400">
              <a:solidFill>
                <a:schemeClr val="dk1"/>
              </a:solidFill>
              <a:latin typeface="Calibri"/>
              <a:ea typeface="Calibri"/>
              <a:cs typeface="Calibri"/>
              <a:sym typeface="Calibri"/>
            </a:endParaRPr>
          </a:p>
          <a:p>
            <a:pPr marL="9144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building capacity for skilled workforce development.</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grpSp>
        <p:nvGrpSpPr>
          <p:cNvPr id="651" name="Google Shape;651;g3dd4f8c8ef5_1_70"/>
          <p:cNvGrpSpPr/>
          <p:nvPr/>
        </p:nvGrpSpPr>
        <p:grpSpPr>
          <a:xfrm>
            <a:off x="882850" y="203875"/>
            <a:ext cx="13117911" cy="1344229"/>
            <a:chOff x="-194477" y="-108208"/>
            <a:chExt cx="17490549" cy="1333561"/>
          </a:xfrm>
        </p:grpSpPr>
        <p:grpSp>
          <p:nvGrpSpPr>
            <p:cNvPr id="652" name="Google Shape;652;g3dd4f8c8ef5_1_70"/>
            <p:cNvGrpSpPr/>
            <p:nvPr/>
          </p:nvGrpSpPr>
          <p:grpSpPr>
            <a:xfrm>
              <a:off x="-194477" y="-108208"/>
              <a:ext cx="17490549" cy="1333560"/>
              <a:chOff x="-208227" y="-38100"/>
              <a:chExt cx="6158427" cy="469547"/>
            </a:xfrm>
          </p:grpSpPr>
          <p:sp>
            <p:nvSpPr>
              <p:cNvPr id="653" name="Google Shape;653;g3dd4f8c8ef5_1_70"/>
              <p:cNvSpPr/>
              <p:nvPr/>
            </p:nvSpPr>
            <p:spPr>
              <a:xfrm>
                <a:off x="-208227" y="8128"/>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654" name="Google Shape;654;g3dd4f8c8ef5_1_70"/>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55" name="Google Shape;655;g3dd4f8c8ef5_1_70"/>
            <p:cNvGrpSpPr/>
            <p:nvPr/>
          </p:nvGrpSpPr>
          <p:grpSpPr>
            <a:xfrm>
              <a:off x="0" y="-108208"/>
              <a:ext cx="1576662" cy="1310476"/>
              <a:chOff x="0" y="-38100"/>
              <a:chExt cx="555143" cy="461419"/>
            </a:xfrm>
          </p:grpSpPr>
          <p:sp>
            <p:nvSpPr>
              <p:cNvPr id="656" name="Google Shape;656;g3dd4f8c8ef5_1_70"/>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657" name="Google Shape;657;g3dd4f8c8ef5_1_70"/>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658" name="Google Shape;658;g3dd4f8c8ef5_1_70"/>
          <p:cNvSpPr txBox="1"/>
          <p:nvPr/>
        </p:nvSpPr>
        <p:spPr>
          <a:xfrm>
            <a:off x="2274225" y="573438"/>
            <a:ext cx="9858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lt1"/>
                </a:solidFill>
                <a:latin typeface="Calibri"/>
                <a:ea typeface="Calibri"/>
                <a:cs typeface="Calibri"/>
                <a:sym typeface="Calibri"/>
              </a:rPr>
              <a:t>FSM FMI Highlights</a:t>
            </a:r>
            <a:endParaRPr sz="3200">
              <a:solidFill>
                <a:schemeClr val="lt1"/>
              </a:solidFill>
              <a:latin typeface="Calibri"/>
              <a:ea typeface="Calibri"/>
              <a:cs typeface="Calibri"/>
              <a:sym typeface="Calibri"/>
            </a:endParaRPr>
          </a:p>
        </p:txBody>
      </p:sp>
      <p:pic>
        <p:nvPicPr>
          <p:cNvPr id="659" name="Google Shape;659;g3dd4f8c8ef5_1_70"/>
          <p:cNvPicPr preferRelativeResize="0"/>
          <p:nvPr/>
        </p:nvPicPr>
        <p:blipFill rotWithShape="1">
          <a:blip r:embed="rId3">
            <a:alphaModFix/>
          </a:blip>
          <a:srcRect l="19081"/>
          <a:stretch/>
        </p:blipFill>
        <p:spPr>
          <a:xfrm>
            <a:off x="546625" y="1814025"/>
            <a:ext cx="6812923" cy="4740075"/>
          </a:xfrm>
          <a:prstGeom prst="rect">
            <a:avLst/>
          </a:prstGeom>
          <a:noFill/>
          <a:ln>
            <a:noFill/>
          </a:ln>
        </p:spPr>
      </p:pic>
      <p:pic>
        <p:nvPicPr>
          <p:cNvPr id="660" name="Google Shape;660;g3dd4f8c8ef5_1_70"/>
          <p:cNvPicPr preferRelativeResize="0"/>
          <p:nvPr/>
        </p:nvPicPr>
        <p:blipFill>
          <a:blip r:embed="rId4">
            <a:alphaModFix/>
          </a:blip>
          <a:stretch>
            <a:fillRect/>
          </a:stretch>
        </p:blipFill>
        <p:spPr>
          <a:xfrm>
            <a:off x="6024250" y="1299061"/>
            <a:ext cx="5657748" cy="4259887"/>
          </a:xfrm>
          <a:prstGeom prst="rect">
            <a:avLst/>
          </a:prstGeom>
          <a:noFill/>
          <a:ln>
            <a:noFill/>
          </a:ln>
        </p:spPr>
      </p:pic>
      <p:pic>
        <p:nvPicPr>
          <p:cNvPr id="661" name="Google Shape;661;g3dd4f8c8ef5_1_70"/>
          <p:cNvPicPr preferRelativeResize="0"/>
          <p:nvPr/>
        </p:nvPicPr>
        <p:blipFill>
          <a:blip r:embed="rId5">
            <a:alphaModFix/>
          </a:blip>
          <a:stretch>
            <a:fillRect/>
          </a:stretch>
        </p:blipFill>
        <p:spPr>
          <a:xfrm>
            <a:off x="546623" y="6316054"/>
            <a:ext cx="6301199" cy="3547501"/>
          </a:xfrm>
          <a:prstGeom prst="rect">
            <a:avLst/>
          </a:prstGeom>
          <a:noFill/>
          <a:ln>
            <a:noFill/>
          </a:ln>
        </p:spPr>
      </p:pic>
      <p:pic>
        <p:nvPicPr>
          <p:cNvPr id="662" name="Google Shape;662;g3dd4f8c8ef5_1_70"/>
          <p:cNvPicPr preferRelativeResize="0"/>
          <p:nvPr/>
        </p:nvPicPr>
        <p:blipFill>
          <a:blip r:embed="rId6">
            <a:alphaModFix/>
          </a:blip>
          <a:stretch>
            <a:fillRect/>
          </a:stretch>
        </p:blipFill>
        <p:spPr>
          <a:xfrm>
            <a:off x="11732798" y="5871110"/>
            <a:ext cx="6742936" cy="3668214"/>
          </a:xfrm>
          <a:prstGeom prst="rect">
            <a:avLst/>
          </a:prstGeom>
          <a:noFill/>
          <a:ln>
            <a:noFill/>
          </a:ln>
        </p:spPr>
      </p:pic>
      <p:pic>
        <p:nvPicPr>
          <p:cNvPr id="663" name="Google Shape;663;g3dd4f8c8ef5_1_70"/>
          <p:cNvPicPr preferRelativeResize="0"/>
          <p:nvPr/>
        </p:nvPicPr>
        <p:blipFill>
          <a:blip r:embed="rId7">
            <a:alphaModFix/>
          </a:blip>
          <a:stretch>
            <a:fillRect/>
          </a:stretch>
        </p:blipFill>
        <p:spPr>
          <a:xfrm>
            <a:off x="11953661" y="1548104"/>
            <a:ext cx="6301199" cy="2833694"/>
          </a:xfrm>
          <a:prstGeom prst="rect">
            <a:avLst/>
          </a:prstGeom>
          <a:noFill/>
          <a:ln>
            <a:noFill/>
          </a:ln>
        </p:spPr>
      </p:pic>
      <p:pic>
        <p:nvPicPr>
          <p:cNvPr id="664" name="Google Shape;664;g3dd4f8c8ef5_1_70"/>
          <p:cNvPicPr preferRelativeResize="0"/>
          <p:nvPr/>
        </p:nvPicPr>
        <p:blipFill>
          <a:blip r:embed="rId8">
            <a:alphaModFix/>
          </a:blip>
          <a:stretch>
            <a:fillRect/>
          </a:stretch>
        </p:blipFill>
        <p:spPr>
          <a:xfrm>
            <a:off x="7152623" y="6125950"/>
            <a:ext cx="4275374" cy="31585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grpSp>
        <p:nvGrpSpPr>
          <p:cNvPr id="669" name="Google Shape;669;p7"/>
          <p:cNvGrpSpPr/>
          <p:nvPr/>
        </p:nvGrpSpPr>
        <p:grpSpPr>
          <a:xfrm>
            <a:off x="13374859" y="2936043"/>
            <a:ext cx="2479929" cy="2479929"/>
            <a:chOff x="0" y="0"/>
            <a:chExt cx="3306572" cy="3306572"/>
          </a:xfrm>
        </p:grpSpPr>
        <p:grpSp>
          <p:nvGrpSpPr>
            <p:cNvPr id="670" name="Google Shape;670;p7"/>
            <p:cNvGrpSpPr/>
            <p:nvPr/>
          </p:nvGrpSpPr>
          <p:grpSpPr>
            <a:xfrm>
              <a:off x="0" y="0"/>
              <a:ext cx="3306572" cy="3306572"/>
              <a:chOff x="0" y="0"/>
              <a:chExt cx="812800" cy="812800"/>
            </a:xfrm>
          </p:grpSpPr>
          <p:sp>
            <p:nvSpPr>
              <p:cNvPr id="671" name="Google Shape;671;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73" name="Google Shape;673;p7"/>
            <p:cNvSpPr/>
            <p:nvPr/>
          </p:nvSpPr>
          <p:spPr>
            <a:xfrm>
              <a:off x="548209" y="472378"/>
              <a:ext cx="2210155" cy="2376510"/>
            </a:xfrm>
            <a:custGeom>
              <a:avLst/>
              <a:gdLst/>
              <a:ahLst/>
              <a:cxnLst/>
              <a:rect l="l" t="t" r="r" b="b"/>
              <a:pathLst>
                <a:path w="2210155" h="2376510" extrusionOk="0">
                  <a:moveTo>
                    <a:pt x="0" y="0"/>
                  </a:moveTo>
                  <a:lnTo>
                    <a:pt x="2210154" y="0"/>
                  </a:lnTo>
                  <a:lnTo>
                    <a:pt x="2210154" y="2376511"/>
                  </a:lnTo>
                  <a:lnTo>
                    <a:pt x="0" y="2376511"/>
                  </a:lnTo>
                  <a:lnTo>
                    <a:pt x="0" y="0"/>
                  </a:lnTo>
                  <a:close/>
                </a:path>
              </a:pathLst>
            </a:custGeom>
            <a:blipFill rotWithShape="1">
              <a:blip r:embed="rId3">
                <a:alphaModFix/>
              </a:blip>
              <a:stretch>
                <a:fillRect/>
              </a:stretch>
            </a:blipFill>
            <a:ln>
              <a:noFill/>
            </a:ln>
          </p:spPr>
          <p:txBody>
            <a:bodyPr/>
            <a:lstStyle/>
            <a:p>
              <a:endParaRPr lang="en-FM"/>
            </a:p>
          </p:txBody>
        </p:sp>
      </p:grpSp>
      <p:grpSp>
        <p:nvGrpSpPr>
          <p:cNvPr id="674" name="Google Shape;674;p7"/>
          <p:cNvGrpSpPr/>
          <p:nvPr/>
        </p:nvGrpSpPr>
        <p:grpSpPr>
          <a:xfrm>
            <a:off x="9598475" y="2941554"/>
            <a:ext cx="2479929" cy="2479929"/>
            <a:chOff x="0" y="0"/>
            <a:chExt cx="3306572" cy="3306572"/>
          </a:xfrm>
        </p:grpSpPr>
        <p:grpSp>
          <p:nvGrpSpPr>
            <p:cNvPr id="675" name="Google Shape;675;p7"/>
            <p:cNvGrpSpPr/>
            <p:nvPr/>
          </p:nvGrpSpPr>
          <p:grpSpPr>
            <a:xfrm>
              <a:off x="0" y="0"/>
              <a:ext cx="3306572" cy="3306572"/>
              <a:chOff x="0" y="0"/>
              <a:chExt cx="812800" cy="812800"/>
            </a:xfrm>
          </p:grpSpPr>
          <p:sp>
            <p:nvSpPr>
              <p:cNvPr id="676" name="Google Shape;676;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78" name="Google Shape;678;p7"/>
            <p:cNvSpPr/>
            <p:nvPr/>
          </p:nvSpPr>
          <p:spPr>
            <a:xfrm>
              <a:off x="403690" y="563736"/>
              <a:ext cx="2372191" cy="2372191"/>
            </a:xfrm>
            <a:custGeom>
              <a:avLst/>
              <a:gdLst/>
              <a:ahLst/>
              <a:cxnLst/>
              <a:rect l="l" t="t" r="r" b="b"/>
              <a:pathLst>
                <a:path w="2372191" h="2372191" extrusionOk="0">
                  <a:moveTo>
                    <a:pt x="0" y="0"/>
                  </a:moveTo>
                  <a:lnTo>
                    <a:pt x="2372192" y="0"/>
                  </a:lnTo>
                  <a:lnTo>
                    <a:pt x="2372192" y="2372192"/>
                  </a:lnTo>
                  <a:lnTo>
                    <a:pt x="0" y="2372192"/>
                  </a:lnTo>
                  <a:lnTo>
                    <a:pt x="0" y="0"/>
                  </a:lnTo>
                  <a:close/>
                </a:path>
              </a:pathLst>
            </a:custGeom>
            <a:blipFill rotWithShape="1">
              <a:blip r:embed="rId4">
                <a:alphaModFix/>
              </a:blip>
              <a:stretch>
                <a:fillRect/>
              </a:stretch>
            </a:blipFill>
            <a:ln>
              <a:noFill/>
            </a:ln>
          </p:spPr>
          <p:txBody>
            <a:bodyPr/>
            <a:lstStyle/>
            <a:p>
              <a:endParaRPr lang="en-FM"/>
            </a:p>
          </p:txBody>
        </p:sp>
      </p:grpSp>
      <p:grpSp>
        <p:nvGrpSpPr>
          <p:cNvPr id="679" name="Google Shape;679;p7"/>
          <p:cNvGrpSpPr/>
          <p:nvPr/>
        </p:nvGrpSpPr>
        <p:grpSpPr>
          <a:xfrm>
            <a:off x="5822090" y="2941554"/>
            <a:ext cx="2479929" cy="2479929"/>
            <a:chOff x="0" y="0"/>
            <a:chExt cx="3306572" cy="3306572"/>
          </a:xfrm>
        </p:grpSpPr>
        <p:grpSp>
          <p:nvGrpSpPr>
            <p:cNvPr id="680" name="Google Shape;680;p7"/>
            <p:cNvGrpSpPr/>
            <p:nvPr/>
          </p:nvGrpSpPr>
          <p:grpSpPr>
            <a:xfrm>
              <a:off x="0" y="0"/>
              <a:ext cx="3306572" cy="3306572"/>
              <a:chOff x="0" y="0"/>
              <a:chExt cx="812800" cy="812800"/>
            </a:xfrm>
          </p:grpSpPr>
          <p:sp>
            <p:nvSpPr>
              <p:cNvPr id="681" name="Google Shape;681;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83" name="Google Shape;683;p7"/>
            <p:cNvSpPr/>
            <p:nvPr/>
          </p:nvSpPr>
          <p:spPr>
            <a:xfrm>
              <a:off x="717276" y="654876"/>
              <a:ext cx="1993181" cy="2126060"/>
            </a:xfrm>
            <a:custGeom>
              <a:avLst/>
              <a:gdLst/>
              <a:ahLst/>
              <a:cxnLst/>
              <a:rect l="l" t="t" r="r" b="b"/>
              <a:pathLst>
                <a:path w="1993181" h="2126060" extrusionOk="0">
                  <a:moveTo>
                    <a:pt x="0" y="0"/>
                  </a:moveTo>
                  <a:lnTo>
                    <a:pt x="1993181" y="0"/>
                  </a:lnTo>
                  <a:lnTo>
                    <a:pt x="1993181" y="2126059"/>
                  </a:lnTo>
                  <a:lnTo>
                    <a:pt x="0" y="2126059"/>
                  </a:lnTo>
                  <a:lnTo>
                    <a:pt x="0" y="0"/>
                  </a:lnTo>
                  <a:close/>
                </a:path>
              </a:pathLst>
            </a:custGeom>
            <a:blipFill rotWithShape="1">
              <a:blip r:embed="rId5">
                <a:alphaModFix/>
              </a:blip>
              <a:stretch>
                <a:fillRect/>
              </a:stretch>
            </a:blipFill>
            <a:ln>
              <a:noFill/>
            </a:ln>
          </p:spPr>
          <p:txBody>
            <a:bodyPr/>
            <a:lstStyle/>
            <a:p>
              <a:endParaRPr lang="en-FM"/>
            </a:p>
          </p:txBody>
        </p:sp>
      </p:grpSp>
      <p:grpSp>
        <p:nvGrpSpPr>
          <p:cNvPr id="684" name="Google Shape;684;p7"/>
          <p:cNvGrpSpPr/>
          <p:nvPr/>
        </p:nvGrpSpPr>
        <p:grpSpPr>
          <a:xfrm>
            <a:off x="1915720" y="2936043"/>
            <a:ext cx="2479929" cy="2479929"/>
            <a:chOff x="0" y="0"/>
            <a:chExt cx="3306572" cy="3306572"/>
          </a:xfrm>
        </p:grpSpPr>
        <p:grpSp>
          <p:nvGrpSpPr>
            <p:cNvPr id="685" name="Google Shape;685;p7"/>
            <p:cNvGrpSpPr/>
            <p:nvPr/>
          </p:nvGrpSpPr>
          <p:grpSpPr>
            <a:xfrm>
              <a:off x="0" y="0"/>
              <a:ext cx="3306572" cy="3306572"/>
              <a:chOff x="0" y="0"/>
              <a:chExt cx="812800" cy="812800"/>
            </a:xfrm>
          </p:grpSpPr>
          <p:sp>
            <p:nvSpPr>
              <p:cNvPr id="686" name="Google Shape;686;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88" name="Google Shape;688;p7"/>
            <p:cNvSpPr/>
            <p:nvPr/>
          </p:nvSpPr>
          <p:spPr>
            <a:xfrm>
              <a:off x="287573" y="325454"/>
              <a:ext cx="2731426" cy="2488080"/>
            </a:xfrm>
            <a:custGeom>
              <a:avLst/>
              <a:gdLst/>
              <a:ahLst/>
              <a:cxnLst/>
              <a:rect l="l" t="t" r="r" b="b"/>
              <a:pathLst>
                <a:path w="2731426" h="2488080" extrusionOk="0">
                  <a:moveTo>
                    <a:pt x="0" y="0"/>
                  </a:moveTo>
                  <a:lnTo>
                    <a:pt x="2731426" y="0"/>
                  </a:lnTo>
                  <a:lnTo>
                    <a:pt x="2731426" y="2488081"/>
                  </a:lnTo>
                  <a:lnTo>
                    <a:pt x="0" y="2488081"/>
                  </a:lnTo>
                  <a:lnTo>
                    <a:pt x="0" y="0"/>
                  </a:lnTo>
                  <a:close/>
                </a:path>
              </a:pathLst>
            </a:custGeom>
            <a:blipFill rotWithShape="1">
              <a:blip r:embed="rId6">
                <a:alphaModFix/>
              </a:blip>
              <a:stretch>
                <a:fillRect/>
              </a:stretch>
            </a:blipFill>
            <a:ln>
              <a:noFill/>
            </a:ln>
          </p:spPr>
          <p:txBody>
            <a:bodyPr/>
            <a:lstStyle/>
            <a:p>
              <a:endParaRPr lang="en-FM"/>
            </a:p>
          </p:txBody>
        </p:sp>
      </p:grpSp>
      <p:sp>
        <p:nvSpPr>
          <p:cNvPr id="689" name="Google Shape;689;p7"/>
          <p:cNvSpPr txBox="1"/>
          <p:nvPr/>
        </p:nvSpPr>
        <p:spPr>
          <a:xfrm>
            <a:off x="1028700" y="971550"/>
            <a:ext cx="5983722" cy="735330"/>
          </a:xfrm>
          <a:prstGeom prst="rect">
            <a:avLst/>
          </a:prstGeom>
          <a:noFill/>
          <a:ln>
            <a:noFill/>
          </a:ln>
        </p:spPr>
        <p:txBody>
          <a:bodyPr spcFirstLastPara="1" wrap="square" lIns="0" tIns="0" rIns="0" bIns="0" anchor="t" anchorCtr="0">
            <a:spAutoFit/>
          </a:bodyPr>
          <a:lstStyle/>
          <a:p>
            <a:pPr marL="0" marR="0" lvl="0" indent="0" algn="l" rtl="0">
              <a:lnSpc>
                <a:spcPct val="123000"/>
              </a:lnSpc>
              <a:spcBef>
                <a:spcPts val="0"/>
              </a:spcBef>
              <a:spcAft>
                <a:spcPts val="0"/>
              </a:spcAft>
              <a:buNone/>
            </a:pPr>
            <a:r>
              <a:rPr lang="en-US" sz="4500" b="1" i="0" u="none" strike="noStrike" cap="none">
                <a:solidFill>
                  <a:srgbClr val="113B70"/>
                </a:solidFill>
                <a:latin typeface="Poppins"/>
                <a:ea typeface="Poppins"/>
                <a:cs typeface="Poppins"/>
                <a:sym typeface="Poppins"/>
              </a:rPr>
              <a:t>IA Sub-Units</a:t>
            </a:r>
            <a:endParaRPr/>
          </a:p>
        </p:txBody>
      </p:sp>
      <p:sp>
        <p:nvSpPr>
          <p:cNvPr id="690" name="Google Shape;690;p7"/>
          <p:cNvSpPr txBox="1"/>
          <p:nvPr/>
        </p:nvSpPr>
        <p:spPr>
          <a:xfrm>
            <a:off x="1288969" y="5813810"/>
            <a:ext cx="3618613" cy="968990"/>
          </a:xfrm>
          <a:prstGeom prst="rect">
            <a:avLst/>
          </a:prstGeom>
          <a:noFill/>
          <a:ln>
            <a:noFill/>
          </a:ln>
        </p:spPr>
        <p:txBody>
          <a:bodyPr spcFirstLastPara="1" wrap="square" lIns="0" tIns="0" rIns="0" bIns="0" anchor="t" anchorCtr="0">
            <a:spAutoFit/>
          </a:bodyPr>
          <a:lstStyle/>
          <a:p>
            <a:pPr marL="0" marR="0" lvl="0" indent="0" algn="ctr" rtl="0">
              <a:lnSpc>
                <a:spcPct val="140036"/>
              </a:lnSpc>
              <a:spcBef>
                <a:spcPts val="0"/>
              </a:spcBef>
              <a:spcAft>
                <a:spcPts val="0"/>
              </a:spcAft>
              <a:buNone/>
            </a:pPr>
            <a:r>
              <a:rPr lang="en-US" sz="2725" b="1" i="0" u="none" strike="noStrike" cap="none">
                <a:solidFill>
                  <a:srgbClr val="113B70"/>
                </a:solidFill>
                <a:latin typeface="Poppins"/>
                <a:ea typeface="Poppins"/>
                <a:cs typeface="Poppins"/>
                <a:sym typeface="Poppins"/>
              </a:rPr>
              <a:t>Office of the Campus Deans</a:t>
            </a:r>
            <a:endParaRPr/>
          </a:p>
        </p:txBody>
      </p:sp>
      <p:sp>
        <p:nvSpPr>
          <p:cNvPr id="691" name="Google Shape;691;p7"/>
          <p:cNvSpPr txBox="1"/>
          <p:nvPr/>
        </p:nvSpPr>
        <p:spPr>
          <a:xfrm>
            <a:off x="5156994" y="5813810"/>
            <a:ext cx="3986654" cy="968990"/>
          </a:xfrm>
          <a:prstGeom prst="rect">
            <a:avLst/>
          </a:prstGeom>
          <a:noFill/>
          <a:ln>
            <a:noFill/>
          </a:ln>
        </p:spPr>
        <p:txBody>
          <a:bodyPr spcFirstLastPara="1" wrap="square" lIns="0" tIns="0" rIns="0" bIns="0" anchor="t" anchorCtr="0">
            <a:spAutoFit/>
          </a:bodyPr>
          <a:lstStyle/>
          <a:p>
            <a:pPr marL="0" marR="0" lvl="0" indent="0" algn="ctr" rtl="0">
              <a:lnSpc>
                <a:spcPct val="140036"/>
              </a:lnSpc>
              <a:spcBef>
                <a:spcPts val="0"/>
              </a:spcBef>
              <a:spcAft>
                <a:spcPts val="0"/>
              </a:spcAft>
              <a:buNone/>
            </a:pPr>
            <a:r>
              <a:rPr lang="en-US" sz="2725" b="1" i="0" u="none" strike="noStrike" cap="none">
                <a:solidFill>
                  <a:srgbClr val="113B70"/>
                </a:solidFill>
                <a:latin typeface="Poppins"/>
                <a:ea typeface="Poppins"/>
                <a:cs typeface="Poppins"/>
                <a:sym typeface="Poppins"/>
              </a:rPr>
              <a:t>Office of the Academic Programs</a:t>
            </a:r>
            <a:endParaRPr/>
          </a:p>
        </p:txBody>
      </p:sp>
      <p:sp>
        <p:nvSpPr>
          <p:cNvPr id="692" name="Google Shape;692;p7"/>
          <p:cNvSpPr txBox="1"/>
          <p:nvPr/>
        </p:nvSpPr>
        <p:spPr>
          <a:xfrm>
            <a:off x="9393060" y="5813810"/>
            <a:ext cx="3150934" cy="968990"/>
          </a:xfrm>
          <a:prstGeom prst="rect">
            <a:avLst/>
          </a:prstGeom>
          <a:noFill/>
          <a:ln>
            <a:noFill/>
          </a:ln>
        </p:spPr>
        <p:txBody>
          <a:bodyPr spcFirstLastPara="1" wrap="square" lIns="0" tIns="0" rIns="0" bIns="0" anchor="t" anchorCtr="0">
            <a:spAutoFit/>
          </a:bodyPr>
          <a:lstStyle/>
          <a:p>
            <a:pPr marL="0" marR="0" lvl="0" indent="0" algn="ctr" rtl="0">
              <a:lnSpc>
                <a:spcPct val="140036"/>
              </a:lnSpc>
              <a:spcBef>
                <a:spcPts val="0"/>
              </a:spcBef>
              <a:spcAft>
                <a:spcPts val="0"/>
              </a:spcAft>
              <a:buNone/>
            </a:pPr>
            <a:r>
              <a:rPr lang="en-US" sz="2725" b="1" i="0" u="none" strike="noStrike" cap="none">
                <a:solidFill>
                  <a:srgbClr val="113B70"/>
                </a:solidFill>
                <a:latin typeface="Poppins"/>
                <a:ea typeface="Poppins"/>
                <a:cs typeface="Poppins"/>
                <a:sym typeface="Poppins"/>
              </a:rPr>
              <a:t>Learning Resource Center</a:t>
            </a:r>
            <a:endParaRPr/>
          </a:p>
        </p:txBody>
      </p:sp>
      <p:sp>
        <p:nvSpPr>
          <p:cNvPr id="693" name="Google Shape;693;p7"/>
          <p:cNvSpPr txBox="1"/>
          <p:nvPr/>
        </p:nvSpPr>
        <p:spPr>
          <a:xfrm>
            <a:off x="13503148" y="5813810"/>
            <a:ext cx="2477511" cy="968990"/>
          </a:xfrm>
          <a:prstGeom prst="rect">
            <a:avLst/>
          </a:prstGeom>
          <a:noFill/>
          <a:ln>
            <a:noFill/>
          </a:ln>
        </p:spPr>
        <p:txBody>
          <a:bodyPr spcFirstLastPara="1" wrap="square" lIns="0" tIns="0" rIns="0" bIns="0" anchor="t" anchorCtr="0">
            <a:spAutoFit/>
          </a:bodyPr>
          <a:lstStyle/>
          <a:p>
            <a:pPr marL="0" marR="0" lvl="0" indent="0" algn="ctr" rtl="0">
              <a:lnSpc>
                <a:spcPct val="140036"/>
              </a:lnSpc>
              <a:spcBef>
                <a:spcPts val="0"/>
              </a:spcBef>
              <a:spcAft>
                <a:spcPts val="0"/>
              </a:spcAft>
              <a:buNone/>
            </a:pPr>
            <a:r>
              <a:rPr lang="en-US" sz="2725" b="1" i="0" u="none" strike="noStrike" cap="none">
                <a:solidFill>
                  <a:srgbClr val="113B70"/>
                </a:solidFill>
                <a:latin typeface="Poppins"/>
                <a:ea typeface="Poppins"/>
                <a:cs typeface="Poppins"/>
                <a:sym typeface="Poppins"/>
              </a:rPr>
              <a:t>Instructional Coordinator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
          <p:cNvSpPr txBox="1"/>
          <p:nvPr/>
        </p:nvSpPr>
        <p:spPr>
          <a:xfrm>
            <a:off x="1028700" y="978950"/>
            <a:ext cx="8343610" cy="735330"/>
          </a:xfrm>
          <a:prstGeom prst="rect">
            <a:avLst/>
          </a:prstGeom>
          <a:noFill/>
          <a:ln>
            <a:noFill/>
          </a:ln>
        </p:spPr>
        <p:txBody>
          <a:bodyPr spcFirstLastPara="1" wrap="square" lIns="0" tIns="0" rIns="0" bIns="0" anchor="t" anchorCtr="0">
            <a:spAutoFit/>
          </a:bodyPr>
          <a:lstStyle/>
          <a:p>
            <a:pPr marL="0" marR="0" lvl="0" indent="0" algn="l" rtl="0">
              <a:lnSpc>
                <a:spcPct val="123000"/>
              </a:lnSpc>
              <a:spcBef>
                <a:spcPts val="0"/>
              </a:spcBef>
              <a:spcAft>
                <a:spcPts val="0"/>
              </a:spcAft>
              <a:buNone/>
            </a:pPr>
            <a:r>
              <a:rPr lang="en-US" sz="4500" b="1" i="0" u="none" strike="noStrike" cap="none">
                <a:solidFill>
                  <a:srgbClr val="050F99"/>
                </a:solidFill>
                <a:latin typeface="Poppins"/>
                <a:ea typeface="Poppins"/>
                <a:cs typeface="Poppins"/>
                <a:sym typeface="Poppins"/>
              </a:rPr>
              <a:t>IA Inside Reports</a:t>
            </a:r>
            <a:endParaRPr/>
          </a:p>
        </p:txBody>
      </p:sp>
      <p:sp>
        <p:nvSpPr>
          <p:cNvPr id="146" name="Google Shape;146;p2"/>
          <p:cNvSpPr txBox="1"/>
          <p:nvPr/>
        </p:nvSpPr>
        <p:spPr>
          <a:xfrm>
            <a:off x="3871590" y="5528302"/>
            <a:ext cx="4265086" cy="424815"/>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399" b="1" i="0" u="none" strike="noStrike" cap="none">
                <a:solidFill>
                  <a:srgbClr val="FFFFFF"/>
                </a:solidFill>
                <a:latin typeface="Poppins"/>
                <a:ea typeface="Poppins"/>
                <a:cs typeface="Poppins"/>
                <a:sym typeface="Poppins"/>
              </a:rPr>
              <a:t>Strengthening Faculty</a:t>
            </a:r>
            <a:endParaRPr/>
          </a:p>
        </p:txBody>
      </p:sp>
      <p:grpSp>
        <p:nvGrpSpPr>
          <p:cNvPr id="147" name="Google Shape;147;p2"/>
          <p:cNvGrpSpPr/>
          <p:nvPr/>
        </p:nvGrpSpPr>
        <p:grpSpPr>
          <a:xfrm>
            <a:off x="1522467" y="2382914"/>
            <a:ext cx="12376574" cy="982869"/>
            <a:chOff x="0" y="-108209"/>
            <a:chExt cx="16502100" cy="1310491"/>
          </a:xfrm>
        </p:grpSpPr>
        <p:grpSp>
          <p:nvGrpSpPr>
            <p:cNvPr id="148" name="Google Shape;148;p2"/>
            <p:cNvGrpSpPr/>
            <p:nvPr/>
          </p:nvGrpSpPr>
          <p:grpSpPr>
            <a:xfrm>
              <a:off x="396909" y="-108209"/>
              <a:ext cx="16105191" cy="1310491"/>
              <a:chOff x="0" y="-38100"/>
              <a:chExt cx="5670573" cy="461419"/>
            </a:xfrm>
          </p:grpSpPr>
          <p:sp>
            <p:nvSpPr>
              <p:cNvPr id="149" name="Google Shape;149;p2"/>
              <p:cNvSpPr/>
              <p:nvPr/>
            </p:nvSpPr>
            <p:spPr>
              <a:xfrm>
                <a:off x="0" y="0"/>
                <a:ext cx="5670573" cy="423319"/>
              </a:xfrm>
              <a:custGeom>
                <a:avLst/>
                <a:gdLst/>
                <a:ahLst/>
                <a:cxnLst/>
                <a:rect l="l" t="t" r="r" b="b"/>
                <a:pathLst>
                  <a:path w="5670573" h="423319" extrusionOk="0">
                    <a:moveTo>
                      <a:pt x="5670573" y="211659"/>
                    </a:moveTo>
                    <a:lnTo>
                      <a:pt x="5467373" y="423319"/>
                    </a:lnTo>
                    <a:lnTo>
                      <a:pt x="203200" y="423319"/>
                    </a:lnTo>
                    <a:lnTo>
                      <a:pt x="0" y="211659"/>
                    </a:lnTo>
                    <a:lnTo>
                      <a:pt x="203200" y="0"/>
                    </a:lnTo>
                    <a:lnTo>
                      <a:pt x="5467373" y="0"/>
                    </a:lnTo>
                    <a:lnTo>
                      <a:pt x="5670573" y="211659"/>
                    </a:lnTo>
                    <a:close/>
                  </a:path>
                </a:pathLst>
              </a:custGeom>
              <a:solidFill>
                <a:srgbClr val="133455"/>
              </a:solidFill>
              <a:ln>
                <a:noFill/>
              </a:ln>
            </p:spPr>
            <p:txBody>
              <a:bodyPr/>
              <a:lstStyle/>
              <a:p>
                <a:endParaRPr lang="en-FM"/>
              </a:p>
            </p:txBody>
          </p:sp>
          <p:sp>
            <p:nvSpPr>
              <p:cNvPr id="150" name="Google Shape;150;p2"/>
              <p:cNvSpPr txBox="1"/>
              <p:nvPr/>
            </p:nvSpPr>
            <p:spPr>
              <a:xfrm>
                <a:off x="114300" y="-38100"/>
                <a:ext cx="544197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1" name="Google Shape;151;p2"/>
            <p:cNvGrpSpPr/>
            <p:nvPr/>
          </p:nvGrpSpPr>
          <p:grpSpPr>
            <a:xfrm>
              <a:off x="0" y="-108209"/>
              <a:ext cx="1576681" cy="1310491"/>
              <a:chOff x="0" y="-38100"/>
              <a:chExt cx="555143" cy="461419"/>
            </a:xfrm>
          </p:grpSpPr>
          <p:sp>
            <p:nvSpPr>
              <p:cNvPr id="152" name="Google Shape;152;p2"/>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153" name="Google Shape;153;p2"/>
              <p:cNvSpPr txBox="1"/>
              <p:nvPr/>
            </p:nvSpPr>
            <p:spPr>
              <a:xfrm>
                <a:off x="114300" y="-38100"/>
                <a:ext cx="32654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4" name="Google Shape;154;p2"/>
            <p:cNvSpPr txBox="1"/>
            <p:nvPr/>
          </p:nvSpPr>
          <p:spPr>
            <a:xfrm>
              <a:off x="1576681" y="41706"/>
              <a:ext cx="14735662" cy="93874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i="0" u="none" strike="noStrike" cap="none">
                  <a:solidFill>
                    <a:srgbClr val="FFFFFF"/>
                  </a:solidFill>
                  <a:latin typeface="Poppins"/>
                  <a:ea typeface="Poppins"/>
                  <a:cs typeface="Poppins"/>
                  <a:sym typeface="Poppins"/>
                </a:rPr>
                <a:t>IA_AUO_1. Provide guidance to development, delivery, and enhance quality of all instructional programs to meet high standards of quality and relevance. </a:t>
              </a:r>
              <a:endParaRPr/>
            </a:p>
          </p:txBody>
        </p:sp>
      </p:grpSp>
      <p:grpSp>
        <p:nvGrpSpPr>
          <p:cNvPr id="155" name="Google Shape;155;p2"/>
          <p:cNvGrpSpPr/>
          <p:nvPr/>
        </p:nvGrpSpPr>
        <p:grpSpPr>
          <a:xfrm>
            <a:off x="3528145" y="5135901"/>
            <a:ext cx="12941362" cy="982869"/>
            <a:chOff x="0" y="-108209"/>
            <a:chExt cx="17255149" cy="1310491"/>
          </a:xfrm>
        </p:grpSpPr>
        <p:grpSp>
          <p:nvGrpSpPr>
            <p:cNvPr id="156" name="Google Shape;156;p2"/>
            <p:cNvGrpSpPr/>
            <p:nvPr/>
          </p:nvGrpSpPr>
          <p:grpSpPr>
            <a:xfrm>
              <a:off x="249320" y="-108209"/>
              <a:ext cx="17005829" cy="1310491"/>
              <a:chOff x="0" y="-38100"/>
              <a:chExt cx="5987684" cy="461419"/>
            </a:xfrm>
          </p:grpSpPr>
          <p:sp>
            <p:nvSpPr>
              <p:cNvPr id="157" name="Google Shape;157;p2"/>
              <p:cNvSpPr/>
              <p:nvPr/>
            </p:nvSpPr>
            <p:spPr>
              <a:xfrm>
                <a:off x="0" y="0"/>
                <a:ext cx="5987684" cy="423319"/>
              </a:xfrm>
              <a:custGeom>
                <a:avLst/>
                <a:gdLst/>
                <a:ahLst/>
                <a:cxnLst/>
                <a:rect l="l" t="t" r="r" b="b"/>
                <a:pathLst>
                  <a:path w="5987684" h="423319" extrusionOk="0">
                    <a:moveTo>
                      <a:pt x="5987684" y="211659"/>
                    </a:moveTo>
                    <a:lnTo>
                      <a:pt x="5784484" y="423319"/>
                    </a:lnTo>
                    <a:lnTo>
                      <a:pt x="203200" y="423319"/>
                    </a:lnTo>
                    <a:lnTo>
                      <a:pt x="0" y="211659"/>
                    </a:lnTo>
                    <a:lnTo>
                      <a:pt x="203200" y="0"/>
                    </a:lnTo>
                    <a:lnTo>
                      <a:pt x="5784484" y="0"/>
                    </a:lnTo>
                    <a:lnTo>
                      <a:pt x="5987684" y="211659"/>
                    </a:lnTo>
                    <a:close/>
                  </a:path>
                </a:pathLst>
              </a:custGeom>
              <a:solidFill>
                <a:srgbClr val="133455"/>
              </a:solidFill>
              <a:ln>
                <a:noFill/>
              </a:ln>
            </p:spPr>
            <p:txBody>
              <a:bodyPr/>
              <a:lstStyle/>
              <a:p>
                <a:endParaRPr lang="en-FM"/>
              </a:p>
            </p:txBody>
          </p:sp>
          <p:sp>
            <p:nvSpPr>
              <p:cNvPr id="158" name="Google Shape;158;p2"/>
              <p:cNvSpPr txBox="1"/>
              <p:nvPr/>
            </p:nvSpPr>
            <p:spPr>
              <a:xfrm>
                <a:off x="114300" y="-38100"/>
                <a:ext cx="5759084"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9" name="Google Shape;159;p2"/>
            <p:cNvGrpSpPr/>
            <p:nvPr/>
          </p:nvGrpSpPr>
          <p:grpSpPr>
            <a:xfrm>
              <a:off x="0" y="-108209"/>
              <a:ext cx="1576681" cy="1310491"/>
              <a:chOff x="0" y="-38100"/>
              <a:chExt cx="555143" cy="461419"/>
            </a:xfrm>
          </p:grpSpPr>
          <p:sp>
            <p:nvSpPr>
              <p:cNvPr id="160" name="Google Shape;160;p2"/>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161" name="Google Shape;161;p2"/>
              <p:cNvSpPr txBox="1"/>
              <p:nvPr/>
            </p:nvSpPr>
            <p:spPr>
              <a:xfrm>
                <a:off x="114300" y="-38100"/>
                <a:ext cx="32654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2" name="Google Shape;162;p2"/>
            <p:cNvSpPr txBox="1"/>
            <p:nvPr/>
          </p:nvSpPr>
          <p:spPr>
            <a:xfrm>
              <a:off x="1648362" y="4589"/>
              <a:ext cx="14031549" cy="93874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i="0" u="none" strike="noStrike" cap="none">
                  <a:solidFill>
                    <a:srgbClr val="FFFFFF"/>
                  </a:solidFill>
                  <a:latin typeface="Poppins"/>
                  <a:ea typeface="Poppins"/>
                  <a:cs typeface="Poppins"/>
                  <a:sym typeface="Poppins"/>
                </a:rPr>
                <a:t>IA_AUO_3. Provide support for ongoing professional development to enhance instructional effectiveness and learning support services.</a:t>
              </a:r>
              <a:endParaRPr/>
            </a:p>
          </p:txBody>
        </p:sp>
      </p:grpSp>
      <p:grpSp>
        <p:nvGrpSpPr>
          <p:cNvPr id="163" name="Google Shape;163;p2"/>
          <p:cNvGrpSpPr/>
          <p:nvPr/>
        </p:nvGrpSpPr>
        <p:grpSpPr>
          <a:xfrm>
            <a:off x="2524880" y="6512394"/>
            <a:ext cx="13215989" cy="982869"/>
            <a:chOff x="0" y="-108209"/>
            <a:chExt cx="17621319" cy="1310491"/>
          </a:xfrm>
        </p:grpSpPr>
        <p:grpSp>
          <p:nvGrpSpPr>
            <p:cNvPr id="164" name="Google Shape;164;p2"/>
            <p:cNvGrpSpPr/>
            <p:nvPr/>
          </p:nvGrpSpPr>
          <p:grpSpPr>
            <a:xfrm>
              <a:off x="396909" y="-108209"/>
              <a:ext cx="17224410" cy="1310491"/>
              <a:chOff x="0" y="-38100"/>
              <a:chExt cx="6064645" cy="461419"/>
            </a:xfrm>
          </p:grpSpPr>
          <p:sp>
            <p:nvSpPr>
              <p:cNvPr id="165" name="Google Shape;165;p2"/>
              <p:cNvSpPr/>
              <p:nvPr/>
            </p:nvSpPr>
            <p:spPr>
              <a:xfrm>
                <a:off x="0" y="0"/>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166" name="Google Shape;166;p2"/>
              <p:cNvSpPr txBox="1"/>
              <p:nvPr/>
            </p:nvSpPr>
            <p:spPr>
              <a:xfrm>
                <a:off x="114300" y="-38100"/>
                <a:ext cx="5836045"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7" name="Google Shape;167;p2"/>
            <p:cNvGrpSpPr/>
            <p:nvPr/>
          </p:nvGrpSpPr>
          <p:grpSpPr>
            <a:xfrm>
              <a:off x="0" y="-108209"/>
              <a:ext cx="1576681" cy="1310491"/>
              <a:chOff x="0" y="-38100"/>
              <a:chExt cx="555143" cy="461419"/>
            </a:xfrm>
          </p:grpSpPr>
          <p:sp>
            <p:nvSpPr>
              <p:cNvPr id="168" name="Google Shape;168;p2"/>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169" name="Google Shape;169;p2"/>
              <p:cNvSpPr txBox="1"/>
              <p:nvPr/>
            </p:nvSpPr>
            <p:spPr>
              <a:xfrm>
                <a:off x="114300" y="-38100"/>
                <a:ext cx="32654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0" name="Google Shape;170;p2"/>
            <p:cNvSpPr txBox="1"/>
            <p:nvPr/>
          </p:nvSpPr>
          <p:spPr>
            <a:xfrm>
              <a:off x="1586832" y="35791"/>
              <a:ext cx="15672427" cy="93874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i="0" u="none" strike="noStrike" cap="none">
                  <a:solidFill>
                    <a:srgbClr val="FFFFFF"/>
                  </a:solidFill>
                  <a:latin typeface="Poppins"/>
                  <a:ea typeface="Poppins"/>
                  <a:cs typeface="Poppins"/>
                  <a:sym typeface="Poppins"/>
                </a:rPr>
                <a:t>IA_AUO_4. Establish a new or strengthen existing internal and external stakeholder collaboration to enhance educational opportunities and outcomes</a:t>
              </a:r>
              <a:endParaRPr/>
            </a:p>
          </p:txBody>
        </p:sp>
      </p:grpSp>
      <p:sp>
        <p:nvSpPr>
          <p:cNvPr id="171" name="Google Shape;171;p2"/>
          <p:cNvSpPr txBox="1"/>
          <p:nvPr/>
        </p:nvSpPr>
        <p:spPr>
          <a:xfrm>
            <a:off x="15469324" y="6199024"/>
            <a:ext cx="5042528" cy="843915"/>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FFFFFF"/>
                </a:solidFill>
                <a:latin typeface="Poppins"/>
                <a:ea typeface="Poppins"/>
                <a:cs typeface="Poppins"/>
                <a:sym typeface="Poppins"/>
              </a:rPr>
              <a:t>Chuuk Campus Dean Highlights</a:t>
            </a:r>
            <a:endParaRPr/>
          </a:p>
          <a:p>
            <a:pPr marL="0" marR="0" lvl="0" indent="0" algn="l" rtl="0">
              <a:lnSpc>
                <a:spcPct val="139958"/>
              </a:lnSpc>
              <a:spcBef>
                <a:spcPts val="0"/>
              </a:spcBef>
              <a:spcAft>
                <a:spcPts val="0"/>
              </a:spcAft>
              <a:buNone/>
            </a:pPr>
            <a:endParaRPr sz="2400" b="1" i="0" u="none" strike="noStrike" cap="none">
              <a:solidFill>
                <a:srgbClr val="FFFFFF"/>
              </a:solidFill>
              <a:latin typeface="Poppins"/>
              <a:ea typeface="Poppins"/>
              <a:cs typeface="Poppins"/>
              <a:sym typeface="Poppins"/>
            </a:endParaRPr>
          </a:p>
        </p:txBody>
      </p:sp>
      <p:grpSp>
        <p:nvGrpSpPr>
          <p:cNvPr id="172" name="Google Shape;172;p2"/>
          <p:cNvGrpSpPr/>
          <p:nvPr/>
        </p:nvGrpSpPr>
        <p:grpSpPr>
          <a:xfrm>
            <a:off x="2610417" y="3759408"/>
            <a:ext cx="13130452" cy="982869"/>
            <a:chOff x="0" y="-108209"/>
            <a:chExt cx="17507269" cy="1310491"/>
          </a:xfrm>
        </p:grpSpPr>
        <p:grpSp>
          <p:nvGrpSpPr>
            <p:cNvPr id="173" name="Google Shape;173;p2"/>
            <p:cNvGrpSpPr/>
            <p:nvPr/>
          </p:nvGrpSpPr>
          <p:grpSpPr>
            <a:xfrm>
              <a:off x="321001" y="-108209"/>
              <a:ext cx="17186268" cy="1310491"/>
              <a:chOff x="0" y="-38100"/>
              <a:chExt cx="6051216" cy="461419"/>
            </a:xfrm>
          </p:grpSpPr>
          <p:sp>
            <p:nvSpPr>
              <p:cNvPr id="174" name="Google Shape;174;p2"/>
              <p:cNvSpPr/>
              <p:nvPr/>
            </p:nvSpPr>
            <p:spPr>
              <a:xfrm>
                <a:off x="0" y="0"/>
                <a:ext cx="6051216" cy="423319"/>
              </a:xfrm>
              <a:custGeom>
                <a:avLst/>
                <a:gdLst/>
                <a:ahLst/>
                <a:cxnLst/>
                <a:rect l="l" t="t" r="r" b="b"/>
                <a:pathLst>
                  <a:path w="6051216" h="423319" extrusionOk="0">
                    <a:moveTo>
                      <a:pt x="6051216" y="211659"/>
                    </a:moveTo>
                    <a:lnTo>
                      <a:pt x="5848016" y="423319"/>
                    </a:lnTo>
                    <a:lnTo>
                      <a:pt x="203200" y="423319"/>
                    </a:lnTo>
                    <a:lnTo>
                      <a:pt x="0" y="211659"/>
                    </a:lnTo>
                    <a:lnTo>
                      <a:pt x="203200" y="0"/>
                    </a:lnTo>
                    <a:lnTo>
                      <a:pt x="5848016" y="0"/>
                    </a:lnTo>
                    <a:lnTo>
                      <a:pt x="6051216" y="211659"/>
                    </a:lnTo>
                    <a:close/>
                  </a:path>
                </a:pathLst>
              </a:custGeom>
              <a:solidFill>
                <a:srgbClr val="133455"/>
              </a:solidFill>
              <a:ln>
                <a:noFill/>
              </a:ln>
            </p:spPr>
            <p:txBody>
              <a:bodyPr/>
              <a:lstStyle/>
              <a:p>
                <a:endParaRPr lang="en-FM"/>
              </a:p>
            </p:txBody>
          </p:sp>
          <p:sp>
            <p:nvSpPr>
              <p:cNvPr id="175" name="Google Shape;175;p2"/>
              <p:cNvSpPr txBox="1"/>
              <p:nvPr/>
            </p:nvSpPr>
            <p:spPr>
              <a:xfrm>
                <a:off x="114300" y="-38100"/>
                <a:ext cx="5822616"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6" name="Google Shape;176;p2"/>
            <p:cNvGrpSpPr/>
            <p:nvPr/>
          </p:nvGrpSpPr>
          <p:grpSpPr>
            <a:xfrm>
              <a:off x="0" y="-108209"/>
              <a:ext cx="1576681" cy="1310491"/>
              <a:chOff x="0" y="-38100"/>
              <a:chExt cx="555143" cy="461419"/>
            </a:xfrm>
          </p:grpSpPr>
          <p:sp>
            <p:nvSpPr>
              <p:cNvPr id="177" name="Google Shape;177;p2"/>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178" name="Google Shape;178;p2"/>
              <p:cNvSpPr txBox="1"/>
              <p:nvPr/>
            </p:nvSpPr>
            <p:spPr>
              <a:xfrm>
                <a:off x="114300" y="-38100"/>
                <a:ext cx="32654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9" name="Google Shape;179;p2"/>
            <p:cNvSpPr txBox="1"/>
            <p:nvPr/>
          </p:nvSpPr>
          <p:spPr>
            <a:xfrm>
              <a:off x="1648362" y="40013"/>
              <a:ext cx="15496846" cy="93874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i="0" u="sng" strike="noStrike" cap="none">
                  <a:solidFill>
                    <a:srgbClr val="FFFFFF"/>
                  </a:solidFill>
                  <a:latin typeface="Poppins"/>
                  <a:ea typeface="Poppins"/>
                  <a:cs typeface="Poppins"/>
                  <a:sym typeface="Poppins"/>
                  <a:hlinkClick r:id="rId3" action="ppaction://hlinksldjump">
                    <a:extLst>
                      <a:ext uri="{A12FA001-AC4F-418D-AE19-62706E023703}">
                        <ahyp:hlinkClr xmlns:ahyp="http://schemas.microsoft.com/office/drawing/2018/hyperlinkcolor" val="tx"/>
                      </a:ext>
                    </a:extLst>
                  </a:hlinkClick>
                </a:rPr>
                <a:t>IA_AUO_2. Provide support for the efficient management and development of all library resources and collections across state campus libraries to meet diverse user needs.</a:t>
              </a:r>
              <a:endParaRPr/>
            </a:p>
          </p:txBody>
        </p:sp>
      </p:grpSp>
      <p:grpSp>
        <p:nvGrpSpPr>
          <p:cNvPr id="180" name="Google Shape;180;p2"/>
          <p:cNvGrpSpPr/>
          <p:nvPr/>
        </p:nvGrpSpPr>
        <p:grpSpPr>
          <a:xfrm>
            <a:off x="8534654" y="577253"/>
            <a:ext cx="7206215" cy="1886820"/>
            <a:chOff x="0" y="0"/>
            <a:chExt cx="9608287" cy="2515759"/>
          </a:xfrm>
        </p:grpSpPr>
        <p:grpSp>
          <p:nvGrpSpPr>
            <p:cNvPr id="181" name="Google Shape;181;p2"/>
            <p:cNvGrpSpPr/>
            <p:nvPr/>
          </p:nvGrpSpPr>
          <p:grpSpPr>
            <a:xfrm>
              <a:off x="7904108" y="0"/>
              <a:ext cx="1621860" cy="1621860"/>
              <a:chOff x="0" y="0"/>
              <a:chExt cx="812800" cy="812800"/>
            </a:xfrm>
          </p:grpSpPr>
          <p:sp>
            <p:nvSpPr>
              <p:cNvPr id="182" name="Google Shape;182;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4" name="Google Shape;184;p2"/>
            <p:cNvSpPr/>
            <p:nvPr/>
          </p:nvSpPr>
          <p:spPr>
            <a:xfrm>
              <a:off x="8173002" y="231700"/>
              <a:ext cx="1084072" cy="1165669"/>
            </a:xfrm>
            <a:custGeom>
              <a:avLst/>
              <a:gdLst/>
              <a:ahLst/>
              <a:cxnLst/>
              <a:rect l="l" t="t" r="r" b="b"/>
              <a:pathLst>
                <a:path w="1084072" h="1165669" extrusionOk="0">
                  <a:moveTo>
                    <a:pt x="0" y="0"/>
                  </a:moveTo>
                  <a:lnTo>
                    <a:pt x="1084072" y="0"/>
                  </a:lnTo>
                  <a:lnTo>
                    <a:pt x="1084072" y="1165668"/>
                  </a:lnTo>
                  <a:lnTo>
                    <a:pt x="0" y="1165668"/>
                  </a:lnTo>
                  <a:lnTo>
                    <a:pt x="0" y="0"/>
                  </a:lnTo>
                  <a:close/>
                </a:path>
              </a:pathLst>
            </a:custGeom>
            <a:blipFill rotWithShape="1">
              <a:blip r:embed="rId4">
                <a:alphaModFix/>
              </a:blip>
              <a:stretch>
                <a:fillRect/>
              </a:stretch>
            </a:blipFill>
            <a:ln>
              <a:noFill/>
            </a:ln>
          </p:spPr>
          <p:txBody>
            <a:bodyPr/>
            <a:lstStyle/>
            <a:p>
              <a:endParaRPr lang="en-FM"/>
            </a:p>
          </p:txBody>
        </p:sp>
        <p:grpSp>
          <p:nvGrpSpPr>
            <p:cNvPr id="185" name="Google Shape;185;p2"/>
            <p:cNvGrpSpPr/>
            <p:nvPr/>
          </p:nvGrpSpPr>
          <p:grpSpPr>
            <a:xfrm>
              <a:off x="5434373" y="3604"/>
              <a:ext cx="1621860" cy="1621860"/>
              <a:chOff x="0" y="0"/>
              <a:chExt cx="812800" cy="812800"/>
            </a:xfrm>
          </p:grpSpPr>
          <p:sp>
            <p:nvSpPr>
              <p:cNvPr id="186" name="Google Shape;186;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8" name="Google Shape;188;p2"/>
            <p:cNvSpPr/>
            <p:nvPr/>
          </p:nvSpPr>
          <p:spPr>
            <a:xfrm>
              <a:off x="5632381" y="280114"/>
              <a:ext cx="1163550" cy="1163550"/>
            </a:xfrm>
            <a:custGeom>
              <a:avLst/>
              <a:gdLst/>
              <a:ahLst/>
              <a:cxnLst/>
              <a:rect l="l" t="t" r="r" b="b"/>
              <a:pathLst>
                <a:path w="1163550" h="1163550" extrusionOk="0">
                  <a:moveTo>
                    <a:pt x="0" y="0"/>
                  </a:moveTo>
                  <a:lnTo>
                    <a:pt x="1163550" y="0"/>
                  </a:lnTo>
                  <a:lnTo>
                    <a:pt x="1163550" y="1163551"/>
                  </a:lnTo>
                  <a:lnTo>
                    <a:pt x="0" y="1163551"/>
                  </a:lnTo>
                  <a:lnTo>
                    <a:pt x="0" y="0"/>
                  </a:lnTo>
                  <a:close/>
                </a:path>
              </a:pathLst>
            </a:custGeom>
            <a:blipFill rotWithShape="1">
              <a:blip r:embed="rId5">
                <a:alphaModFix/>
              </a:blip>
              <a:stretch>
                <a:fillRect/>
              </a:stretch>
            </a:blipFill>
            <a:ln>
              <a:noFill/>
            </a:ln>
          </p:spPr>
          <p:txBody>
            <a:bodyPr/>
            <a:lstStyle/>
            <a:p>
              <a:endParaRPr lang="en-FM"/>
            </a:p>
          </p:txBody>
        </p:sp>
        <p:grpSp>
          <p:nvGrpSpPr>
            <p:cNvPr id="189" name="Google Shape;189;p2"/>
            <p:cNvGrpSpPr/>
            <p:nvPr/>
          </p:nvGrpSpPr>
          <p:grpSpPr>
            <a:xfrm>
              <a:off x="2964637" y="3604"/>
              <a:ext cx="1621860" cy="1621860"/>
              <a:chOff x="0" y="0"/>
              <a:chExt cx="812800" cy="812800"/>
            </a:xfrm>
          </p:grpSpPr>
          <p:sp>
            <p:nvSpPr>
              <p:cNvPr id="190" name="Google Shape;19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2" name="Google Shape;192;p2"/>
            <p:cNvSpPr/>
            <p:nvPr/>
          </p:nvSpPr>
          <p:spPr>
            <a:xfrm>
              <a:off x="3316458" y="324818"/>
              <a:ext cx="977647" cy="1042824"/>
            </a:xfrm>
            <a:custGeom>
              <a:avLst/>
              <a:gdLst/>
              <a:ahLst/>
              <a:cxnLst/>
              <a:rect l="l" t="t" r="r" b="b"/>
              <a:pathLst>
                <a:path w="977647" h="1042824" extrusionOk="0">
                  <a:moveTo>
                    <a:pt x="0" y="0"/>
                  </a:moveTo>
                  <a:lnTo>
                    <a:pt x="977648" y="0"/>
                  </a:lnTo>
                  <a:lnTo>
                    <a:pt x="977648" y="1042824"/>
                  </a:lnTo>
                  <a:lnTo>
                    <a:pt x="0" y="1042824"/>
                  </a:lnTo>
                  <a:lnTo>
                    <a:pt x="0" y="0"/>
                  </a:lnTo>
                  <a:close/>
                </a:path>
              </a:pathLst>
            </a:custGeom>
            <a:blipFill rotWithShape="1">
              <a:blip r:embed="rId6">
                <a:alphaModFix/>
              </a:blip>
              <a:stretch>
                <a:fillRect/>
              </a:stretch>
            </a:blipFill>
            <a:ln>
              <a:noFill/>
            </a:ln>
          </p:spPr>
          <p:txBody>
            <a:bodyPr/>
            <a:lstStyle/>
            <a:p>
              <a:endParaRPr lang="en-FM"/>
            </a:p>
          </p:txBody>
        </p:sp>
        <p:grpSp>
          <p:nvGrpSpPr>
            <p:cNvPr id="193" name="Google Shape;193;p2"/>
            <p:cNvGrpSpPr/>
            <p:nvPr/>
          </p:nvGrpSpPr>
          <p:grpSpPr>
            <a:xfrm>
              <a:off x="409892" y="0"/>
              <a:ext cx="1621860" cy="1621860"/>
              <a:chOff x="0" y="0"/>
              <a:chExt cx="812800" cy="812800"/>
            </a:xfrm>
          </p:grpSpPr>
          <p:sp>
            <p:nvSpPr>
              <p:cNvPr id="194" name="Google Shape;19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6" name="Google Shape;196;p2"/>
            <p:cNvSpPr/>
            <p:nvPr/>
          </p:nvSpPr>
          <p:spPr>
            <a:xfrm>
              <a:off x="550946" y="159634"/>
              <a:ext cx="1339753" cy="1220393"/>
            </a:xfrm>
            <a:custGeom>
              <a:avLst/>
              <a:gdLst/>
              <a:ahLst/>
              <a:cxnLst/>
              <a:rect l="l" t="t" r="r" b="b"/>
              <a:pathLst>
                <a:path w="1339753" h="1220393" extrusionOk="0">
                  <a:moveTo>
                    <a:pt x="0" y="0"/>
                  </a:moveTo>
                  <a:lnTo>
                    <a:pt x="1339753" y="0"/>
                  </a:lnTo>
                  <a:lnTo>
                    <a:pt x="1339753" y="1220393"/>
                  </a:lnTo>
                  <a:lnTo>
                    <a:pt x="0" y="1220393"/>
                  </a:lnTo>
                  <a:lnTo>
                    <a:pt x="0" y="0"/>
                  </a:lnTo>
                  <a:close/>
                </a:path>
              </a:pathLst>
            </a:custGeom>
            <a:blipFill rotWithShape="1">
              <a:blip r:embed="rId7">
                <a:alphaModFix/>
              </a:blip>
              <a:stretch>
                <a:fillRect/>
              </a:stretch>
            </a:blipFill>
            <a:ln>
              <a:noFill/>
            </a:ln>
          </p:spPr>
          <p:txBody>
            <a:bodyPr/>
            <a:lstStyle/>
            <a:p>
              <a:endParaRPr lang="en-FM"/>
            </a:p>
          </p:txBody>
        </p:sp>
        <p:sp>
          <p:nvSpPr>
            <p:cNvPr id="197" name="Google Shape;197;p2"/>
            <p:cNvSpPr txBox="1"/>
            <p:nvPr/>
          </p:nvSpPr>
          <p:spPr>
            <a:xfrm>
              <a:off x="0" y="1909533"/>
              <a:ext cx="2366553" cy="606226"/>
            </a:xfrm>
            <a:prstGeom prst="rect">
              <a:avLst/>
            </a:prstGeom>
            <a:noFill/>
            <a:ln>
              <a:noFill/>
            </a:ln>
          </p:spPr>
          <p:txBody>
            <a:bodyPr spcFirstLastPara="1" wrap="square" lIns="0" tIns="0" rIns="0" bIns="0" anchor="t" anchorCtr="0">
              <a:spAutoFit/>
            </a:bodyPr>
            <a:lstStyle/>
            <a:p>
              <a:pPr marL="0" marR="0" lvl="0" indent="0" algn="ctr" rtl="0">
                <a:lnSpc>
                  <a:spcPct val="140044"/>
                </a:lnSpc>
                <a:spcBef>
                  <a:spcPts val="0"/>
                </a:spcBef>
                <a:spcAft>
                  <a:spcPts val="0"/>
                </a:spcAft>
                <a:buNone/>
              </a:pPr>
              <a:r>
                <a:rPr lang="en-US" sz="1336" b="1" i="0" u="none" strike="noStrike" cap="none">
                  <a:solidFill>
                    <a:srgbClr val="113B70"/>
                  </a:solidFill>
                  <a:latin typeface="Poppins"/>
                  <a:ea typeface="Poppins"/>
                  <a:cs typeface="Poppins"/>
                  <a:sym typeface="Poppins"/>
                </a:rPr>
                <a:t>Office of the Campus Dean</a:t>
              </a:r>
              <a:endParaRPr/>
            </a:p>
          </p:txBody>
        </p:sp>
        <p:sp>
          <p:nvSpPr>
            <p:cNvPr id="198" name="Google Shape;198;p2"/>
            <p:cNvSpPr txBox="1"/>
            <p:nvPr/>
          </p:nvSpPr>
          <p:spPr>
            <a:xfrm>
              <a:off x="2753798" y="1909533"/>
              <a:ext cx="2043539" cy="606226"/>
            </a:xfrm>
            <a:prstGeom prst="rect">
              <a:avLst/>
            </a:prstGeom>
            <a:noFill/>
            <a:ln>
              <a:noFill/>
            </a:ln>
          </p:spPr>
          <p:txBody>
            <a:bodyPr spcFirstLastPara="1" wrap="square" lIns="0" tIns="0" rIns="0" bIns="0" anchor="t" anchorCtr="0">
              <a:spAutoFit/>
            </a:bodyPr>
            <a:lstStyle/>
            <a:p>
              <a:pPr marL="0" marR="0" lvl="0" indent="0" algn="ctr" rtl="0">
                <a:lnSpc>
                  <a:spcPct val="140044"/>
                </a:lnSpc>
                <a:spcBef>
                  <a:spcPts val="0"/>
                </a:spcBef>
                <a:spcAft>
                  <a:spcPts val="0"/>
                </a:spcAft>
                <a:buNone/>
              </a:pPr>
              <a:r>
                <a:rPr lang="en-US" sz="1336" b="1" i="0" u="none" strike="noStrike" cap="none">
                  <a:solidFill>
                    <a:srgbClr val="113B70"/>
                  </a:solidFill>
                  <a:latin typeface="Poppins"/>
                  <a:ea typeface="Poppins"/>
                  <a:cs typeface="Poppins"/>
                  <a:sym typeface="Poppins"/>
                </a:rPr>
                <a:t>Office of the Academic Affairs</a:t>
              </a:r>
              <a:endParaRPr/>
            </a:p>
          </p:txBody>
        </p:sp>
        <p:sp>
          <p:nvSpPr>
            <p:cNvPr id="199" name="Google Shape;199;p2"/>
            <p:cNvSpPr txBox="1"/>
            <p:nvPr/>
          </p:nvSpPr>
          <p:spPr>
            <a:xfrm>
              <a:off x="5300032" y="1909533"/>
              <a:ext cx="2060694" cy="606226"/>
            </a:xfrm>
            <a:prstGeom prst="rect">
              <a:avLst/>
            </a:prstGeom>
            <a:noFill/>
            <a:ln>
              <a:noFill/>
            </a:ln>
          </p:spPr>
          <p:txBody>
            <a:bodyPr spcFirstLastPara="1" wrap="square" lIns="0" tIns="0" rIns="0" bIns="0" anchor="t" anchorCtr="0">
              <a:spAutoFit/>
            </a:bodyPr>
            <a:lstStyle/>
            <a:p>
              <a:pPr marL="0" marR="0" lvl="0" indent="0" algn="ctr" rtl="0">
                <a:lnSpc>
                  <a:spcPct val="140044"/>
                </a:lnSpc>
                <a:spcBef>
                  <a:spcPts val="0"/>
                </a:spcBef>
                <a:spcAft>
                  <a:spcPts val="0"/>
                </a:spcAft>
                <a:buNone/>
              </a:pPr>
              <a:r>
                <a:rPr lang="en-US" sz="1336" b="1" i="0" u="none" strike="noStrike" cap="none">
                  <a:solidFill>
                    <a:srgbClr val="113B70"/>
                  </a:solidFill>
                  <a:latin typeface="Poppins"/>
                  <a:ea typeface="Poppins"/>
                  <a:cs typeface="Poppins"/>
                  <a:sym typeface="Poppins"/>
                </a:rPr>
                <a:t>Learning Resource Center</a:t>
              </a:r>
              <a:endParaRPr/>
            </a:p>
          </p:txBody>
        </p:sp>
        <p:sp>
          <p:nvSpPr>
            <p:cNvPr id="200" name="Google Shape;200;p2"/>
            <p:cNvSpPr txBox="1"/>
            <p:nvPr/>
          </p:nvSpPr>
          <p:spPr>
            <a:xfrm>
              <a:off x="7988008" y="1909533"/>
              <a:ext cx="1620279" cy="606226"/>
            </a:xfrm>
            <a:prstGeom prst="rect">
              <a:avLst/>
            </a:prstGeom>
            <a:noFill/>
            <a:ln>
              <a:noFill/>
            </a:ln>
          </p:spPr>
          <p:txBody>
            <a:bodyPr spcFirstLastPara="1" wrap="square" lIns="0" tIns="0" rIns="0" bIns="0" anchor="t" anchorCtr="0">
              <a:spAutoFit/>
            </a:bodyPr>
            <a:lstStyle/>
            <a:p>
              <a:pPr marL="0" marR="0" lvl="0" indent="0" algn="ctr" rtl="0">
                <a:lnSpc>
                  <a:spcPct val="140044"/>
                </a:lnSpc>
                <a:spcBef>
                  <a:spcPts val="0"/>
                </a:spcBef>
                <a:spcAft>
                  <a:spcPts val="0"/>
                </a:spcAft>
                <a:buNone/>
              </a:pPr>
              <a:r>
                <a:rPr lang="en-US" sz="1336" b="1" i="0" u="none" strike="noStrike" cap="none">
                  <a:solidFill>
                    <a:srgbClr val="113B70"/>
                  </a:solidFill>
                  <a:latin typeface="Poppins"/>
                  <a:ea typeface="Poppins"/>
                  <a:cs typeface="Poppins"/>
                  <a:sym typeface="Poppins"/>
                </a:rPr>
                <a:t>Instructional Coordinator</a:t>
              </a:r>
              <a:endParaRPr/>
            </a:p>
          </p:txBody>
        </p:sp>
      </p:grpSp>
      <p:grpSp>
        <p:nvGrpSpPr>
          <p:cNvPr id="201" name="Google Shape;201;p2"/>
          <p:cNvGrpSpPr/>
          <p:nvPr/>
        </p:nvGrpSpPr>
        <p:grpSpPr>
          <a:xfrm>
            <a:off x="1522467" y="7888887"/>
            <a:ext cx="12376574" cy="982869"/>
            <a:chOff x="0" y="-108209"/>
            <a:chExt cx="16502100" cy="1310491"/>
          </a:xfrm>
        </p:grpSpPr>
        <p:grpSp>
          <p:nvGrpSpPr>
            <p:cNvPr id="202" name="Google Shape;202;p2"/>
            <p:cNvGrpSpPr/>
            <p:nvPr/>
          </p:nvGrpSpPr>
          <p:grpSpPr>
            <a:xfrm>
              <a:off x="396909" y="-108209"/>
              <a:ext cx="16105191" cy="1310491"/>
              <a:chOff x="0" y="-38100"/>
              <a:chExt cx="5670573" cy="461419"/>
            </a:xfrm>
          </p:grpSpPr>
          <p:sp>
            <p:nvSpPr>
              <p:cNvPr id="203" name="Google Shape;203;p2"/>
              <p:cNvSpPr/>
              <p:nvPr/>
            </p:nvSpPr>
            <p:spPr>
              <a:xfrm>
                <a:off x="0" y="0"/>
                <a:ext cx="5670573" cy="423319"/>
              </a:xfrm>
              <a:custGeom>
                <a:avLst/>
                <a:gdLst/>
                <a:ahLst/>
                <a:cxnLst/>
                <a:rect l="l" t="t" r="r" b="b"/>
                <a:pathLst>
                  <a:path w="5670573" h="423319" extrusionOk="0">
                    <a:moveTo>
                      <a:pt x="5670573" y="211659"/>
                    </a:moveTo>
                    <a:lnTo>
                      <a:pt x="5467373" y="423319"/>
                    </a:lnTo>
                    <a:lnTo>
                      <a:pt x="203200" y="423319"/>
                    </a:lnTo>
                    <a:lnTo>
                      <a:pt x="0" y="211659"/>
                    </a:lnTo>
                    <a:lnTo>
                      <a:pt x="203200" y="0"/>
                    </a:lnTo>
                    <a:lnTo>
                      <a:pt x="5467373" y="0"/>
                    </a:lnTo>
                    <a:lnTo>
                      <a:pt x="5670573" y="211659"/>
                    </a:lnTo>
                    <a:close/>
                  </a:path>
                </a:pathLst>
              </a:custGeom>
              <a:solidFill>
                <a:srgbClr val="133455"/>
              </a:solidFill>
              <a:ln>
                <a:noFill/>
              </a:ln>
            </p:spPr>
            <p:txBody>
              <a:bodyPr/>
              <a:lstStyle/>
              <a:p>
                <a:endParaRPr lang="en-FM"/>
              </a:p>
            </p:txBody>
          </p:sp>
          <p:sp>
            <p:nvSpPr>
              <p:cNvPr id="204" name="Google Shape;204;p2"/>
              <p:cNvSpPr txBox="1"/>
              <p:nvPr/>
            </p:nvSpPr>
            <p:spPr>
              <a:xfrm>
                <a:off x="114300" y="-38100"/>
                <a:ext cx="544197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5" name="Google Shape;205;p2"/>
            <p:cNvGrpSpPr/>
            <p:nvPr/>
          </p:nvGrpSpPr>
          <p:grpSpPr>
            <a:xfrm>
              <a:off x="0" y="-108209"/>
              <a:ext cx="1576681" cy="1310491"/>
              <a:chOff x="0" y="-38100"/>
              <a:chExt cx="555143" cy="461419"/>
            </a:xfrm>
          </p:grpSpPr>
          <p:sp>
            <p:nvSpPr>
              <p:cNvPr id="206" name="Google Shape;206;p2"/>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207" name="Google Shape;207;p2"/>
              <p:cNvSpPr txBox="1"/>
              <p:nvPr/>
            </p:nvSpPr>
            <p:spPr>
              <a:xfrm>
                <a:off x="114300" y="-38100"/>
                <a:ext cx="32654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8" name="Google Shape;208;p2"/>
            <p:cNvSpPr txBox="1"/>
            <p:nvPr/>
          </p:nvSpPr>
          <p:spPr>
            <a:xfrm>
              <a:off x="1586832" y="237865"/>
              <a:ext cx="12284260" cy="93874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i="0" u="none" strike="noStrike" cap="none">
                  <a:solidFill>
                    <a:srgbClr val="FFFFFF"/>
                  </a:solidFill>
                  <a:latin typeface="Poppins"/>
                  <a:ea typeface="Poppins"/>
                  <a:cs typeface="Poppins"/>
                  <a:sym typeface="Poppins"/>
                </a:rPr>
                <a:t>IA_AUO_5. Implement systematic assessment protocols in support of equitable student achievement.</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grpSp>
        <p:nvGrpSpPr>
          <p:cNvPr id="698" name="Google Shape;698;p8"/>
          <p:cNvGrpSpPr/>
          <p:nvPr/>
        </p:nvGrpSpPr>
        <p:grpSpPr>
          <a:xfrm>
            <a:off x="-3044501" y="5698135"/>
            <a:ext cx="10915233" cy="1604505"/>
            <a:chOff x="0" y="-38100"/>
            <a:chExt cx="2598796" cy="382015"/>
          </a:xfrm>
        </p:grpSpPr>
        <p:sp>
          <p:nvSpPr>
            <p:cNvPr id="699" name="Google Shape;699;p8"/>
            <p:cNvSpPr/>
            <p:nvPr/>
          </p:nvSpPr>
          <p:spPr>
            <a:xfrm>
              <a:off x="0" y="0"/>
              <a:ext cx="2598796" cy="343915"/>
            </a:xfrm>
            <a:custGeom>
              <a:avLst/>
              <a:gdLst/>
              <a:ahLst/>
              <a:cxnLst/>
              <a:rect l="l" t="t" r="r" b="b"/>
              <a:pathLst>
                <a:path w="2598796" h="343915" extrusionOk="0">
                  <a:moveTo>
                    <a:pt x="2395596" y="0"/>
                  </a:moveTo>
                  <a:lnTo>
                    <a:pt x="0" y="0"/>
                  </a:lnTo>
                  <a:lnTo>
                    <a:pt x="203200" y="343915"/>
                  </a:lnTo>
                  <a:lnTo>
                    <a:pt x="2598796" y="343915"/>
                  </a:lnTo>
                  <a:lnTo>
                    <a:pt x="2395596" y="0"/>
                  </a:lnTo>
                  <a:close/>
                </a:path>
              </a:pathLst>
            </a:custGeom>
            <a:noFill/>
            <a:ln w="228600" cap="sq" cmpd="sng">
              <a:solidFill>
                <a:srgbClr val="0072C4"/>
              </a:solidFill>
              <a:prstDash val="solid"/>
              <a:miter lim="8000"/>
              <a:headEnd type="none" w="sm" len="sm"/>
              <a:tailEnd type="none" w="sm" len="sm"/>
            </a:ln>
          </p:spPr>
          <p:txBody>
            <a:bodyPr/>
            <a:lstStyle/>
            <a:p>
              <a:endParaRPr lang="en-FM"/>
            </a:p>
          </p:txBody>
        </p:sp>
        <p:sp>
          <p:nvSpPr>
            <p:cNvPr id="700" name="Google Shape;700;p8"/>
            <p:cNvSpPr txBox="1"/>
            <p:nvPr/>
          </p:nvSpPr>
          <p:spPr>
            <a:xfrm>
              <a:off x="101600" y="-38100"/>
              <a:ext cx="2395596" cy="38201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1" name="Google Shape;701;p8"/>
          <p:cNvGrpSpPr/>
          <p:nvPr/>
        </p:nvGrpSpPr>
        <p:grpSpPr>
          <a:xfrm>
            <a:off x="9144000" y="-1909972"/>
            <a:ext cx="11832529" cy="5682155"/>
            <a:chOff x="0" y="-38100"/>
            <a:chExt cx="812800" cy="390318"/>
          </a:xfrm>
        </p:grpSpPr>
        <p:sp>
          <p:nvSpPr>
            <p:cNvPr id="702" name="Google Shape;702;p8"/>
            <p:cNvSpPr/>
            <p:nvPr/>
          </p:nvSpPr>
          <p:spPr>
            <a:xfrm>
              <a:off x="0" y="0"/>
              <a:ext cx="812800" cy="352218"/>
            </a:xfrm>
            <a:custGeom>
              <a:avLst/>
              <a:gdLst/>
              <a:ahLst/>
              <a:cxnLst/>
              <a:rect l="l" t="t" r="r" b="b"/>
              <a:pathLst>
                <a:path w="812800" h="352218" extrusionOk="0">
                  <a:moveTo>
                    <a:pt x="203200" y="0"/>
                  </a:moveTo>
                  <a:lnTo>
                    <a:pt x="812800" y="0"/>
                  </a:lnTo>
                  <a:lnTo>
                    <a:pt x="609600" y="352218"/>
                  </a:lnTo>
                  <a:lnTo>
                    <a:pt x="0" y="352218"/>
                  </a:lnTo>
                  <a:lnTo>
                    <a:pt x="203200" y="0"/>
                  </a:lnTo>
                  <a:close/>
                </a:path>
              </a:pathLst>
            </a:custGeom>
            <a:solidFill>
              <a:srgbClr val="133455"/>
            </a:solidFill>
            <a:ln>
              <a:noFill/>
            </a:ln>
          </p:spPr>
          <p:txBody>
            <a:bodyPr/>
            <a:lstStyle/>
            <a:p>
              <a:endParaRPr lang="en-FM"/>
            </a:p>
          </p:txBody>
        </p:sp>
        <p:sp>
          <p:nvSpPr>
            <p:cNvPr id="703" name="Google Shape;703;p8"/>
            <p:cNvSpPr txBox="1"/>
            <p:nvPr/>
          </p:nvSpPr>
          <p:spPr>
            <a:xfrm>
              <a:off x="101600" y="-38100"/>
              <a:ext cx="609600" cy="39031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4" name="Google Shape;704;p8"/>
          <p:cNvGrpSpPr/>
          <p:nvPr/>
        </p:nvGrpSpPr>
        <p:grpSpPr>
          <a:xfrm>
            <a:off x="-3172826" y="1808616"/>
            <a:ext cx="15874031" cy="4771784"/>
            <a:chOff x="0" y="-38100"/>
            <a:chExt cx="1270829" cy="382015"/>
          </a:xfrm>
        </p:grpSpPr>
        <p:sp>
          <p:nvSpPr>
            <p:cNvPr id="705" name="Google Shape;705;p8"/>
            <p:cNvSpPr/>
            <p:nvPr/>
          </p:nvSpPr>
          <p:spPr>
            <a:xfrm>
              <a:off x="0" y="0"/>
              <a:ext cx="1270829" cy="343915"/>
            </a:xfrm>
            <a:custGeom>
              <a:avLst/>
              <a:gdLst/>
              <a:ahLst/>
              <a:cxnLst/>
              <a:rect l="l" t="t" r="r" b="b"/>
              <a:pathLst>
                <a:path w="1270829" h="343915" extrusionOk="0">
                  <a:moveTo>
                    <a:pt x="1067629" y="0"/>
                  </a:moveTo>
                  <a:lnTo>
                    <a:pt x="0" y="0"/>
                  </a:lnTo>
                  <a:lnTo>
                    <a:pt x="203200" y="343915"/>
                  </a:lnTo>
                  <a:lnTo>
                    <a:pt x="1270829" y="343915"/>
                  </a:lnTo>
                  <a:lnTo>
                    <a:pt x="1067629" y="0"/>
                  </a:lnTo>
                  <a:close/>
                </a:path>
              </a:pathLst>
            </a:custGeom>
            <a:solidFill>
              <a:srgbClr val="133455"/>
            </a:solidFill>
            <a:ln>
              <a:noFill/>
            </a:ln>
          </p:spPr>
          <p:txBody>
            <a:bodyPr/>
            <a:lstStyle/>
            <a:p>
              <a:endParaRPr lang="en-FM"/>
            </a:p>
          </p:txBody>
        </p:sp>
        <p:sp>
          <p:nvSpPr>
            <p:cNvPr id="706" name="Google Shape;706;p8"/>
            <p:cNvSpPr txBox="1"/>
            <p:nvPr/>
          </p:nvSpPr>
          <p:spPr>
            <a:xfrm>
              <a:off x="101600" y="-38100"/>
              <a:ext cx="1067629" cy="38201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7" name="Google Shape;707;p8"/>
          <p:cNvGrpSpPr/>
          <p:nvPr/>
        </p:nvGrpSpPr>
        <p:grpSpPr>
          <a:xfrm>
            <a:off x="5247890" y="33518"/>
            <a:ext cx="14014037" cy="11062988"/>
            <a:chOff x="0" y="-38100"/>
            <a:chExt cx="492678" cy="388931"/>
          </a:xfrm>
        </p:grpSpPr>
        <p:sp>
          <p:nvSpPr>
            <p:cNvPr id="708" name="Google Shape;708;p8"/>
            <p:cNvSpPr/>
            <p:nvPr/>
          </p:nvSpPr>
          <p:spPr>
            <a:xfrm>
              <a:off x="0" y="0"/>
              <a:ext cx="492678" cy="350831"/>
            </a:xfrm>
            <a:custGeom>
              <a:avLst/>
              <a:gdLst/>
              <a:ahLst/>
              <a:cxnLst/>
              <a:rect l="l" t="t" r="r" b="b"/>
              <a:pathLst>
                <a:path w="492678" h="350831" extrusionOk="0">
                  <a:moveTo>
                    <a:pt x="203200" y="0"/>
                  </a:moveTo>
                  <a:lnTo>
                    <a:pt x="492678" y="0"/>
                  </a:lnTo>
                  <a:lnTo>
                    <a:pt x="289478" y="350831"/>
                  </a:lnTo>
                  <a:lnTo>
                    <a:pt x="0" y="350831"/>
                  </a:lnTo>
                  <a:lnTo>
                    <a:pt x="203200" y="0"/>
                  </a:lnTo>
                  <a:close/>
                </a:path>
              </a:pathLst>
            </a:custGeom>
            <a:solidFill>
              <a:srgbClr val="0072C4"/>
            </a:solidFill>
            <a:ln>
              <a:noFill/>
            </a:ln>
          </p:spPr>
          <p:txBody>
            <a:bodyPr/>
            <a:lstStyle/>
            <a:p>
              <a:endParaRPr lang="en-FM"/>
            </a:p>
          </p:txBody>
        </p:sp>
        <p:sp>
          <p:nvSpPr>
            <p:cNvPr id="709" name="Google Shape;709;p8"/>
            <p:cNvSpPr txBox="1"/>
            <p:nvPr/>
          </p:nvSpPr>
          <p:spPr>
            <a:xfrm>
              <a:off x="101600" y="-38100"/>
              <a:ext cx="289478" cy="38893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10" name="Google Shape;710;p8"/>
          <p:cNvGrpSpPr/>
          <p:nvPr/>
        </p:nvGrpSpPr>
        <p:grpSpPr>
          <a:xfrm>
            <a:off x="-1772229" y="7535825"/>
            <a:ext cx="9490557" cy="1386587"/>
            <a:chOff x="0" y="-38100"/>
            <a:chExt cx="2614719" cy="382015"/>
          </a:xfrm>
        </p:grpSpPr>
        <p:sp>
          <p:nvSpPr>
            <p:cNvPr id="711" name="Google Shape;711;p8"/>
            <p:cNvSpPr/>
            <p:nvPr/>
          </p:nvSpPr>
          <p:spPr>
            <a:xfrm>
              <a:off x="0" y="0"/>
              <a:ext cx="2614719" cy="343915"/>
            </a:xfrm>
            <a:custGeom>
              <a:avLst/>
              <a:gdLst/>
              <a:ahLst/>
              <a:cxnLst/>
              <a:rect l="l" t="t" r="r" b="b"/>
              <a:pathLst>
                <a:path w="2614719" h="343915" extrusionOk="0">
                  <a:moveTo>
                    <a:pt x="2411519" y="0"/>
                  </a:moveTo>
                  <a:lnTo>
                    <a:pt x="0" y="0"/>
                  </a:lnTo>
                  <a:lnTo>
                    <a:pt x="203200" y="343915"/>
                  </a:lnTo>
                  <a:lnTo>
                    <a:pt x="2614719" y="343915"/>
                  </a:lnTo>
                  <a:lnTo>
                    <a:pt x="2411519" y="0"/>
                  </a:lnTo>
                  <a:close/>
                </a:path>
              </a:pathLst>
            </a:custGeom>
            <a:solidFill>
              <a:srgbClr val="133455"/>
            </a:solidFill>
            <a:ln>
              <a:noFill/>
            </a:ln>
          </p:spPr>
          <p:txBody>
            <a:bodyPr/>
            <a:lstStyle/>
            <a:p>
              <a:endParaRPr lang="en-FM"/>
            </a:p>
          </p:txBody>
        </p:sp>
        <p:sp>
          <p:nvSpPr>
            <p:cNvPr id="712" name="Google Shape;712;p8"/>
            <p:cNvSpPr txBox="1"/>
            <p:nvPr/>
          </p:nvSpPr>
          <p:spPr>
            <a:xfrm>
              <a:off x="101600" y="-38100"/>
              <a:ext cx="2411520" cy="38201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13" name="Google Shape;713;p8"/>
          <p:cNvSpPr/>
          <p:nvPr/>
        </p:nvSpPr>
        <p:spPr>
          <a:xfrm>
            <a:off x="16145872" y="457605"/>
            <a:ext cx="870959" cy="217740"/>
          </a:xfrm>
          <a:custGeom>
            <a:avLst/>
            <a:gdLst/>
            <a:ahLst/>
            <a:cxnLst/>
            <a:rect l="l" t="t" r="r" b="b"/>
            <a:pathLst>
              <a:path w="870959" h="217740" extrusionOk="0">
                <a:moveTo>
                  <a:pt x="0" y="0"/>
                </a:moveTo>
                <a:lnTo>
                  <a:pt x="870960" y="0"/>
                </a:lnTo>
                <a:lnTo>
                  <a:pt x="870960" y="217740"/>
                </a:lnTo>
                <a:lnTo>
                  <a:pt x="0" y="217740"/>
                </a:lnTo>
                <a:lnTo>
                  <a:pt x="0" y="0"/>
                </a:lnTo>
                <a:close/>
              </a:path>
            </a:pathLst>
          </a:custGeom>
          <a:blipFill rotWithShape="1">
            <a:blip r:embed="rId3">
              <a:alphaModFix/>
            </a:blip>
            <a:stretch>
              <a:fillRect/>
            </a:stretch>
          </a:blipFill>
          <a:ln>
            <a:noFill/>
          </a:ln>
        </p:spPr>
        <p:txBody>
          <a:bodyPr/>
          <a:lstStyle/>
          <a:p>
            <a:endParaRPr lang="en-FM"/>
          </a:p>
        </p:txBody>
      </p:sp>
      <p:sp>
        <p:nvSpPr>
          <p:cNvPr id="714" name="Google Shape;714;p8"/>
          <p:cNvSpPr/>
          <p:nvPr/>
        </p:nvSpPr>
        <p:spPr>
          <a:xfrm>
            <a:off x="586786" y="675345"/>
            <a:ext cx="1183815" cy="1183811"/>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2182" t="-2054" r="-2567" b="-269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15375836" y="1629309"/>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5">
              <a:alphaModFix/>
            </a:blip>
            <a:stretch>
              <a:fillRect l="-29973" r="-30027" b="-3931"/>
            </a:stretch>
          </a:blipFill>
          <a:ln>
            <a:noFill/>
          </a:ln>
        </p:spPr>
        <p:txBody>
          <a:bodyPr/>
          <a:lstStyle/>
          <a:p>
            <a:endParaRPr lang="en-FM"/>
          </a:p>
        </p:txBody>
      </p:sp>
      <p:sp>
        <p:nvSpPr>
          <p:cNvPr id="716" name="Google Shape;716;p8"/>
          <p:cNvSpPr/>
          <p:nvPr/>
        </p:nvSpPr>
        <p:spPr>
          <a:xfrm>
            <a:off x="15375836" y="4752081"/>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6">
              <a:alphaModFix/>
            </a:blip>
            <a:stretch>
              <a:fillRect l="-7420" t="-2649" r="-11098"/>
            </a:stretch>
          </a:blipFill>
          <a:ln>
            <a:noFill/>
          </a:ln>
        </p:spPr>
        <p:txBody>
          <a:bodyPr/>
          <a:lstStyle/>
          <a:p>
            <a:endParaRPr lang="en-FM"/>
          </a:p>
        </p:txBody>
      </p:sp>
      <p:sp>
        <p:nvSpPr>
          <p:cNvPr id="717" name="Google Shape;717;p8"/>
          <p:cNvSpPr/>
          <p:nvPr/>
        </p:nvSpPr>
        <p:spPr>
          <a:xfrm>
            <a:off x="12638565" y="9393618"/>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7">
              <a:alphaModFix/>
            </a:blip>
            <a:stretch>
              <a:fillRect l="-20934" t="-9968" r="-144890" b="-62702"/>
            </a:stretch>
          </a:blipFill>
          <a:ln>
            <a:noFill/>
          </a:ln>
        </p:spPr>
        <p:txBody>
          <a:bodyPr/>
          <a:lstStyle/>
          <a:p>
            <a:endParaRPr lang="en-FM"/>
          </a:p>
        </p:txBody>
      </p:sp>
      <p:sp>
        <p:nvSpPr>
          <p:cNvPr id="718" name="Google Shape;718;p8"/>
          <p:cNvSpPr/>
          <p:nvPr/>
        </p:nvSpPr>
        <p:spPr>
          <a:xfrm>
            <a:off x="12665741" y="3193599"/>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8">
              <a:alphaModFix/>
            </a:blip>
            <a:stretch>
              <a:fillRect l="-7699" r="-7699"/>
            </a:stretch>
          </a:blipFill>
          <a:ln>
            <a:noFill/>
          </a:ln>
        </p:spPr>
        <p:txBody>
          <a:bodyPr/>
          <a:lstStyle/>
          <a:p>
            <a:endParaRPr lang="en-FM"/>
          </a:p>
        </p:txBody>
      </p:sp>
      <p:sp>
        <p:nvSpPr>
          <p:cNvPr id="719" name="Google Shape;719;p8"/>
          <p:cNvSpPr/>
          <p:nvPr/>
        </p:nvSpPr>
        <p:spPr>
          <a:xfrm>
            <a:off x="12638565" y="6316371"/>
            <a:ext cx="3494325" cy="3025928"/>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9">
              <a:alphaModFix/>
            </a:blip>
            <a:stretch>
              <a:fillRect l="-9557" r="-9923" b="-3481"/>
            </a:stretch>
          </a:blipFill>
          <a:ln>
            <a:noFill/>
          </a:ln>
        </p:spPr>
        <p:txBody>
          <a:bodyPr/>
          <a:lstStyle/>
          <a:p>
            <a:endParaRPr lang="en-FM"/>
          </a:p>
        </p:txBody>
      </p:sp>
      <p:sp>
        <p:nvSpPr>
          <p:cNvPr id="720" name="Google Shape;720;p8"/>
          <p:cNvSpPr/>
          <p:nvPr/>
        </p:nvSpPr>
        <p:spPr>
          <a:xfrm>
            <a:off x="15375836" y="7854223"/>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0">
              <a:alphaModFix/>
            </a:blip>
            <a:stretch>
              <a:fillRect l="-21829" t="-14754" r="-20295"/>
            </a:stretch>
          </a:blipFill>
          <a:ln>
            <a:noFill/>
          </a:ln>
        </p:spPr>
        <p:txBody>
          <a:bodyPr/>
          <a:lstStyle/>
          <a:p>
            <a:endParaRPr lang="en-FM"/>
          </a:p>
        </p:txBody>
      </p:sp>
      <p:sp>
        <p:nvSpPr>
          <p:cNvPr id="721" name="Google Shape;721;p8"/>
          <p:cNvSpPr/>
          <p:nvPr/>
        </p:nvSpPr>
        <p:spPr>
          <a:xfrm>
            <a:off x="9917754" y="7880655"/>
            <a:ext cx="3494325" cy="3025928"/>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1">
              <a:alphaModFix/>
            </a:blip>
            <a:stretch>
              <a:fillRect l="-111781" t="-73277" r="-111781"/>
            </a:stretch>
          </a:blipFill>
          <a:ln>
            <a:noFill/>
          </a:ln>
        </p:spPr>
        <p:txBody>
          <a:bodyPr/>
          <a:lstStyle/>
          <a:p>
            <a:endParaRPr lang="en-FM"/>
          </a:p>
        </p:txBody>
      </p:sp>
      <p:sp>
        <p:nvSpPr>
          <p:cNvPr id="722" name="Google Shape;722;p8"/>
          <p:cNvSpPr/>
          <p:nvPr/>
        </p:nvSpPr>
        <p:spPr>
          <a:xfrm>
            <a:off x="9917754" y="1602314"/>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2">
              <a:alphaModFix/>
            </a:blip>
            <a:stretch>
              <a:fillRect t="-36047" r="-2633" b="-120206"/>
            </a:stretch>
          </a:blipFill>
          <a:ln>
            <a:noFill/>
          </a:ln>
        </p:spPr>
        <p:txBody>
          <a:bodyPr/>
          <a:lstStyle/>
          <a:p>
            <a:endParaRPr lang="en-FM"/>
          </a:p>
        </p:txBody>
      </p:sp>
      <p:sp>
        <p:nvSpPr>
          <p:cNvPr id="723" name="Google Shape;723;p8"/>
          <p:cNvSpPr/>
          <p:nvPr/>
        </p:nvSpPr>
        <p:spPr>
          <a:xfrm>
            <a:off x="9917737" y="4752081"/>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3">
              <a:alphaModFix/>
            </a:blip>
            <a:stretch>
              <a:fillRect l="-2681" t="-53701" b="-102677"/>
            </a:stretch>
          </a:blipFill>
          <a:ln>
            <a:noFill/>
          </a:ln>
        </p:spPr>
        <p:txBody>
          <a:bodyPr/>
          <a:lstStyle/>
          <a:p>
            <a:endParaRPr lang="en-FM"/>
          </a:p>
        </p:txBody>
      </p:sp>
      <p:sp>
        <p:nvSpPr>
          <p:cNvPr id="724" name="Google Shape;724;p8"/>
          <p:cNvSpPr/>
          <p:nvPr/>
        </p:nvSpPr>
        <p:spPr>
          <a:xfrm>
            <a:off x="7182032" y="6265052"/>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4">
              <a:alphaModFix/>
            </a:blip>
            <a:stretch>
              <a:fillRect t="-6005" b="-6005"/>
            </a:stretch>
          </a:blipFill>
          <a:ln>
            <a:noFill/>
          </a:ln>
        </p:spPr>
        <p:txBody>
          <a:bodyPr/>
          <a:lstStyle/>
          <a:p>
            <a:endParaRPr lang="en-FM"/>
          </a:p>
        </p:txBody>
      </p:sp>
      <p:sp>
        <p:nvSpPr>
          <p:cNvPr id="725" name="Google Shape;725;p8"/>
          <p:cNvSpPr/>
          <p:nvPr/>
        </p:nvSpPr>
        <p:spPr>
          <a:xfrm>
            <a:off x="18274286" y="-42237"/>
            <a:ext cx="2749867" cy="238126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5">
              <a:alphaModFix/>
            </a:blip>
            <a:stretch>
              <a:fillRect t="-10809" r="-2218" b="-10809"/>
            </a:stretch>
          </a:blipFill>
          <a:ln>
            <a:noFill/>
          </a:ln>
        </p:spPr>
        <p:txBody>
          <a:bodyPr/>
          <a:lstStyle/>
          <a:p>
            <a:endParaRPr lang="en-FM"/>
          </a:p>
        </p:txBody>
      </p:sp>
      <p:sp>
        <p:nvSpPr>
          <p:cNvPr id="726" name="Google Shape;726;p8"/>
          <p:cNvSpPr/>
          <p:nvPr/>
        </p:nvSpPr>
        <p:spPr>
          <a:xfrm>
            <a:off x="18274286" y="2419773"/>
            <a:ext cx="2749867" cy="238126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6">
              <a:alphaModFix/>
            </a:blip>
            <a:stretch>
              <a:fillRect t="-20767" b="-20767"/>
            </a:stretch>
          </a:blipFill>
          <a:ln>
            <a:noFill/>
          </a:ln>
        </p:spPr>
        <p:txBody>
          <a:bodyPr/>
          <a:lstStyle/>
          <a:p>
            <a:endParaRPr lang="en-FM"/>
          </a:p>
        </p:txBody>
      </p:sp>
      <p:sp>
        <p:nvSpPr>
          <p:cNvPr id="727" name="Google Shape;727;p8"/>
          <p:cNvSpPr/>
          <p:nvPr/>
        </p:nvSpPr>
        <p:spPr>
          <a:xfrm>
            <a:off x="18274286" y="4877235"/>
            <a:ext cx="2749867" cy="2381261"/>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7">
              <a:alphaModFix/>
            </a:blip>
            <a:stretch>
              <a:fillRect l="-5292" t="-21198" b="-18384"/>
            </a:stretch>
          </a:blipFill>
          <a:ln>
            <a:noFill/>
          </a:ln>
        </p:spPr>
        <p:txBody>
          <a:bodyPr/>
          <a:lstStyle/>
          <a:p>
            <a:endParaRPr lang="en-FM"/>
          </a:p>
        </p:txBody>
      </p:sp>
      <p:sp>
        <p:nvSpPr>
          <p:cNvPr id="728" name="Google Shape;728;p8"/>
          <p:cNvSpPr/>
          <p:nvPr/>
        </p:nvSpPr>
        <p:spPr>
          <a:xfrm>
            <a:off x="18252900" y="7334696"/>
            <a:ext cx="2749854" cy="2381250"/>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18">
              <a:alphaModFix/>
            </a:blip>
            <a:stretch>
              <a:fillRect l="-7647" t="-56836" b="-29627"/>
            </a:stretch>
          </a:blipFill>
          <a:ln>
            <a:noFill/>
          </a:ln>
        </p:spPr>
        <p:txBody>
          <a:bodyPr/>
          <a:lstStyle/>
          <a:p>
            <a:endParaRPr lang="en-FM"/>
          </a:p>
        </p:txBody>
      </p:sp>
      <p:grpSp>
        <p:nvGrpSpPr>
          <p:cNvPr id="729" name="Google Shape;729;p8"/>
          <p:cNvGrpSpPr/>
          <p:nvPr/>
        </p:nvGrpSpPr>
        <p:grpSpPr>
          <a:xfrm>
            <a:off x="388786" y="9014730"/>
            <a:ext cx="4859102" cy="1272270"/>
            <a:chOff x="0" y="0"/>
            <a:chExt cx="6478804" cy="1696359"/>
          </a:xfrm>
        </p:grpSpPr>
        <p:grpSp>
          <p:nvGrpSpPr>
            <p:cNvPr id="730" name="Google Shape;730;p8"/>
            <p:cNvGrpSpPr/>
            <p:nvPr/>
          </p:nvGrpSpPr>
          <p:grpSpPr>
            <a:xfrm>
              <a:off x="5329688" y="0"/>
              <a:ext cx="1093610" cy="1093610"/>
              <a:chOff x="0" y="0"/>
              <a:chExt cx="812800" cy="812800"/>
            </a:xfrm>
          </p:grpSpPr>
          <p:sp>
            <p:nvSpPr>
              <p:cNvPr id="731" name="Google Shape;731;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33" name="Google Shape;733;p8"/>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19">
                <a:alphaModFix/>
              </a:blip>
              <a:stretch>
                <a:fillRect/>
              </a:stretch>
            </a:blipFill>
            <a:ln>
              <a:noFill/>
            </a:ln>
          </p:spPr>
          <p:txBody>
            <a:bodyPr/>
            <a:lstStyle/>
            <a:p>
              <a:endParaRPr lang="en-FM"/>
            </a:p>
          </p:txBody>
        </p:sp>
        <p:grpSp>
          <p:nvGrpSpPr>
            <p:cNvPr id="734" name="Google Shape;734;p8"/>
            <p:cNvGrpSpPr/>
            <p:nvPr/>
          </p:nvGrpSpPr>
          <p:grpSpPr>
            <a:xfrm>
              <a:off x="3664362" y="2430"/>
              <a:ext cx="1093610" cy="1093610"/>
              <a:chOff x="0" y="0"/>
              <a:chExt cx="812800" cy="812800"/>
            </a:xfrm>
          </p:grpSpPr>
          <p:sp>
            <p:nvSpPr>
              <p:cNvPr id="735" name="Google Shape;735;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37" name="Google Shape;737;p8"/>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20">
                <a:alphaModFix/>
              </a:blip>
              <a:stretch>
                <a:fillRect/>
              </a:stretch>
            </a:blipFill>
            <a:ln>
              <a:noFill/>
            </a:ln>
          </p:spPr>
          <p:txBody>
            <a:bodyPr/>
            <a:lstStyle/>
            <a:p>
              <a:endParaRPr lang="en-FM"/>
            </a:p>
          </p:txBody>
        </p:sp>
        <p:grpSp>
          <p:nvGrpSpPr>
            <p:cNvPr id="738" name="Google Shape;738;p8"/>
            <p:cNvGrpSpPr/>
            <p:nvPr/>
          </p:nvGrpSpPr>
          <p:grpSpPr>
            <a:xfrm>
              <a:off x="1999035" y="2430"/>
              <a:ext cx="1093610" cy="1093610"/>
              <a:chOff x="0" y="0"/>
              <a:chExt cx="812800" cy="812800"/>
            </a:xfrm>
          </p:grpSpPr>
          <p:sp>
            <p:nvSpPr>
              <p:cNvPr id="739" name="Google Shape;739;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41" name="Google Shape;741;p8"/>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21">
                <a:alphaModFix/>
              </a:blip>
              <a:stretch>
                <a:fillRect/>
              </a:stretch>
            </a:blipFill>
            <a:ln>
              <a:noFill/>
            </a:ln>
          </p:spPr>
          <p:txBody>
            <a:bodyPr/>
            <a:lstStyle/>
            <a:p>
              <a:endParaRPr lang="en-FM"/>
            </a:p>
          </p:txBody>
        </p:sp>
        <p:grpSp>
          <p:nvGrpSpPr>
            <p:cNvPr id="742" name="Google Shape;742;p8"/>
            <p:cNvGrpSpPr/>
            <p:nvPr/>
          </p:nvGrpSpPr>
          <p:grpSpPr>
            <a:xfrm>
              <a:off x="276388" y="0"/>
              <a:ext cx="1093610" cy="1093610"/>
              <a:chOff x="0" y="0"/>
              <a:chExt cx="812800" cy="812800"/>
            </a:xfrm>
          </p:grpSpPr>
          <p:sp>
            <p:nvSpPr>
              <p:cNvPr id="743" name="Google Shape;743;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45" name="Google Shape;745;p8"/>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22">
                <a:alphaModFix/>
              </a:blip>
              <a:stretch>
                <a:fillRect/>
              </a:stretch>
            </a:blipFill>
            <a:ln>
              <a:noFill/>
            </a:ln>
          </p:spPr>
          <p:txBody>
            <a:bodyPr/>
            <a:lstStyle/>
            <a:p>
              <a:endParaRPr lang="en-FM"/>
            </a:p>
          </p:txBody>
        </p:sp>
        <p:sp>
          <p:nvSpPr>
            <p:cNvPr id="746" name="Google Shape;746;p8"/>
            <p:cNvSpPr txBox="1"/>
            <p:nvPr/>
          </p:nvSpPr>
          <p:spPr>
            <a:xfrm>
              <a:off x="0" y="1287803"/>
              <a:ext cx="1595751"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Campus Dean</a:t>
              </a:r>
              <a:endParaRPr/>
            </a:p>
          </p:txBody>
        </p:sp>
        <p:sp>
          <p:nvSpPr>
            <p:cNvPr id="747" name="Google Shape;747;p8"/>
            <p:cNvSpPr txBox="1"/>
            <p:nvPr/>
          </p:nvSpPr>
          <p:spPr>
            <a:xfrm>
              <a:off x="1856868" y="1287803"/>
              <a:ext cx="1377945"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Academic Affairs</a:t>
              </a:r>
              <a:endParaRPr/>
            </a:p>
          </p:txBody>
        </p:sp>
        <p:sp>
          <p:nvSpPr>
            <p:cNvPr id="748" name="Google Shape;748;p8"/>
            <p:cNvSpPr txBox="1"/>
            <p:nvPr/>
          </p:nvSpPr>
          <p:spPr>
            <a:xfrm>
              <a:off x="3573777" y="1287803"/>
              <a:ext cx="138951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Learning Resource Center</a:t>
              </a:r>
              <a:endParaRPr/>
            </a:p>
          </p:txBody>
        </p:sp>
        <p:sp>
          <p:nvSpPr>
            <p:cNvPr id="749" name="Google Shape;749;p8"/>
            <p:cNvSpPr txBox="1"/>
            <p:nvPr/>
          </p:nvSpPr>
          <p:spPr>
            <a:xfrm>
              <a:off x="5386261" y="1287803"/>
              <a:ext cx="109254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Instructional Coordinator</a:t>
              </a:r>
              <a:endParaRPr/>
            </a:p>
          </p:txBody>
        </p:sp>
      </p:grpSp>
      <p:sp>
        <p:nvSpPr>
          <p:cNvPr id="750" name="Google Shape;750;p8"/>
          <p:cNvSpPr/>
          <p:nvPr/>
        </p:nvSpPr>
        <p:spPr>
          <a:xfrm>
            <a:off x="7125801" y="9393618"/>
            <a:ext cx="3494341" cy="30259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23">
              <a:alphaModFix/>
            </a:blip>
            <a:stretch>
              <a:fillRect l="-14987" r="-14987"/>
            </a:stretch>
          </a:blipFill>
          <a:ln>
            <a:noFill/>
          </a:ln>
        </p:spPr>
        <p:txBody>
          <a:bodyPr/>
          <a:lstStyle/>
          <a:p>
            <a:endParaRPr lang="en-FM"/>
          </a:p>
        </p:txBody>
      </p:sp>
      <p:sp>
        <p:nvSpPr>
          <p:cNvPr id="751" name="Google Shape;751;p8"/>
          <p:cNvSpPr txBox="1"/>
          <p:nvPr/>
        </p:nvSpPr>
        <p:spPr>
          <a:xfrm>
            <a:off x="1911799" y="975049"/>
            <a:ext cx="7232201" cy="508202"/>
          </a:xfrm>
          <a:prstGeom prst="rect">
            <a:avLst/>
          </a:prstGeom>
          <a:noFill/>
          <a:ln>
            <a:noFill/>
          </a:ln>
        </p:spPr>
        <p:txBody>
          <a:bodyPr spcFirstLastPara="1" wrap="square" lIns="0" tIns="0" rIns="0" bIns="0" anchor="t" anchorCtr="0">
            <a:spAutoFit/>
          </a:bodyPr>
          <a:lstStyle/>
          <a:p>
            <a:pPr marL="0" marR="0" lvl="0" indent="0" algn="l" rtl="0">
              <a:lnSpc>
                <a:spcPct val="139972"/>
              </a:lnSpc>
              <a:spcBef>
                <a:spcPts val="0"/>
              </a:spcBef>
              <a:spcAft>
                <a:spcPts val="0"/>
              </a:spcAft>
              <a:buNone/>
            </a:pPr>
            <a:r>
              <a:rPr lang="en-US" sz="2867" b="1" i="0" u="none" strike="noStrike" cap="none">
                <a:solidFill>
                  <a:srgbClr val="113B70"/>
                </a:solidFill>
                <a:latin typeface="Poppins"/>
                <a:ea typeface="Poppins"/>
                <a:cs typeface="Poppins"/>
                <a:sym typeface="Poppins"/>
              </a:rPr>
              <a:t>Department for Instructional Affairs</a:t>
            </a:r>
            <a:endParaRPr/>
          </a:p>
        </p:txBody>
      </p:sp>
      <p:sp>
        <p:nvSpPr>
          <p:cNvPr id="752" name="Google Shape;752;p8"/>
          <p:cNvSpPr txBox="1"/>
          <p:nvPr/>
        </p:nvSpPr>
        <p:spPr>
          <a:xfrm>
            <a:off x="1154920" y="5042166"/>
            <a:ext cx="6974236" cy="1422436"/>
          </a:xfrm>
          <a:prstGeom prst="rect">
            <a:avLst/>
          </a:prstGeom>
          <a:noFill/>
          <a:ln>
            <a:noFill/>
          </a:ln>
        </p:spPr>
        <p:txBody>
          <a:bodyPr spcFirstLastPara="1" wrap="square" lIns="0" tIns="0" rIns="0" bIns="0" anchor="t" anchorCtr="0">
            <a:spAutoFit/>
          </a:bodyPr>
          <a:lstStyle/>
          <a:p>
            <a:pPr marL="0" marR="0" lvl="0" indent="0" algn="l" rtl="0">
              <a:lnSpc>
                <a:spcPct val="139995"/>
              </a:lnSpc>
              <a:spcBef>
                <a:spcPts val="0"/>
              </a:spcBef>
              <a:spcAft>
                <a:spcPts val="0"/>
              </a:spcAft>
              <a:buNone/>
            </a:pPr>
            <a:r>
              <a:rPr lang="en-US" sz="3998" b="0" i="0" u="none" strike="noStrike" cap="none">
                <a:solidFill>
                  <a:srgbClr val="FFFFFF"/>
                </a:solidFill>
                <a:latin typeface="Poppins"/>
                <a:ea typeface="Poppins"/>
                <a:cs typeface="Poppins"/>
                <a:sym typeface="Poppins"/>
              </a:rPr>
              <a:t>2026 1ST QUARTER REPORT</a:t>
            </a:r>
            <a:endParaRPr/>
          </a:p>
        </p:txBody>
      </p:sp>
      <p:sp>
        <p:nvSpPr>
          <p:cNvPr id="753" name="Google Shape;753;p8"/>
          <p:cNvSpPr txBox="1"/>
          <p:nvPr/>
        </p:nvSpPr>
        <p:spPr>
          <a:xfrm>
            <a:off x="1028700" y="7969999"/>
            <a:ext cx="6097101" cy="609668"/>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3372" b="1" i="0" u="none" strike="noStrike" cap="none">
                <a:solidFill>
                  <a:srgbClr val="FFFFFF"/>
                </a:solidFill>
                <a:latin typeface="Poppins"/>
                <a:ea typeface="Poppins"/>
                <a:cs typeface="Poppins"/>
                <a:sym typeface="Poppins"/>
              </a:rPr>
              <a:t>Delihna Ehmes - VPIA</a:t>
            </a:r>
            <a:endParaRPr/>
          </a:p>
        </p:txBody>
      </p:sp>
      <p:sp>
        <p:nvSpPr>
          <p:cNvPr id="754" name="Google Shape;754;p8"/>
          <p:cNvSpPr txBox="1"/>
          <p:nvPr/>
        </p:nvSpPr>
        <p:spPr>
          <a:xfrm>
            <a:off x="1028700" y="3492662"/>
            <a:ext cx="7660406" cy="901804"/>
          </a:xfrm>
          <a:prstGeom prst="rect">
            <a:avLst/>
          </a:prstGeom>
          <a:noFill/>
          <a:ln>
            <a:noFill/>
          </a:ln>
        </p:spPr>
        <p:txBody>
          <a:bodyPr spcFirstLastPara="1" wrap="square" lIns="0" tIns="0" rIns="0" bIns="0" anchor="t" anchorCtr="0">
            <a:spAutoFit/>
          </a:bodyPr>
          <a:lstStyle/>
          <a:p>
            <a:pPr marL="0" marR="0" lvl="0" indent="0" algn="l" rtl="0">
              <a:lnSpc>
                <a:spcPct val="114009"/>
              </a:lnSpc>
              <a:spcBef>
                <a:spcPts val="0"/>
              </a:spcBef>
              <a:spcAft>
                <a:spcPts val="0"/>
              </a:spcAft>
              <a:buNone/>
            </a:pPr>
            <a:r>
              <a:rPr lang="en-US" sz="5846" b="1" i="0" u="none" strike="noStrike" cap="none">
                <a:solidFill>
                  <a:srgbClr val="FFFFFF"/>
                </a:solidFill>
                <a:latin typeface="Poppins"/>
                <a:ea typeface="Poppins"/>
                <a:cs typeface="Poppins"/>
                <a:sym typeface="Poppins"/>
              </a:rPr>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cxnSp>
        <p:nvCxnSpPr>
          <p:cNvPr id="213" name="Google Shape;213;p3"/>
          <p:cNvCxnSpPr/>
          <p:nvPr/>
        </p:nvCxnSpPr>
        <p:spPr>
          <a:xfrm>
            <a:off x="1028700" y="8168690"/>
            <a:ext cx="8520871" cy="0"/>
          </a:xfrm>
          <a:prstGeom prst="straightConnector1">
            <a:avLst/>
          </a:prstGeom>
          <a:noFill/>
          <a:ln w="38100" cap="flat" cmpd="sng">
            <a:solidFill>
              <a:srgbClr val="0072C4"/>
            </a:solidFill>
            <a:prstDash val="solid"/>
            <a:round/>
            <a:headEnd type="none" w="sm" len="sm"/>
            <a:tailEnd type="stealth" w="med" len="med"/>
          </a:ln>
        </p:spPr>
      </p:cxnSp>
      <p:grpSp>
        <p:nvGrpSpPr>
          <p:cNvPr id="214" name="Google Shape;214;p3"/>
          <p:cNvGrpSpPr/>
          <p:nvPr/>
        </p:nvGrpSpPr>
        <p:grpSpPr>
          <a:xfrm>
            <a:off x="2660504" y="8415198"/>
            <a:ext cx="4859102" cy="1272270"/>
            <a:chOff x="0" y="0"/>
            <a:chExt cx="6478804" cy="1696359"/>
          </a:xfrm>
        </p:grpSpPr>
        <p:grpSp>
          <p:nvGrpSpPr>
            <p:cNvPr id="215" name="Google Shape;215;p3"/>
            <p:cNvGrpSpPr/>
            <p:nvPr/>
          </p:nvGrpSpPr>
          <p:grpSpPr>
            <a:xfrm>
              <a:off x="5329688" y="0"/>
              <a:ext cx="1093610" cy="1093610"/>
              <a:chOff x="0" y="0"/>
              <a:chExt cx="812800" cy="812800"/>
            </a:xfrm>
          </p:grpSpPr>
          <p:sp>
            <p:nvSpPr>
              <p:cNvPr id="216" name="Google Shape;216;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8" name="Google Shape;218;p3"/>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3">
                <a:alphaModFix/>
              </a:blip>
              <a:stretch>
                <a:fillRect/>
              </a:stretch>
            </a:blipFill>
            <a:ln>
              <a:noFill/>
            </a:ln>
          </p:spPr>
          <p:txBody>
            <a:bodyPr/>
            <a:lstStyle/>
            <a:p>
              <a:endParaRPr lang="en-FM"/>
            </a:p>
          </p:txBody>
        </p:sp>
        <p:grpSp>
          <p:nvGrpSpPr>
            <p:cNvPr id="219" name="Google Shape;219;p3"/>
            <p:cNvGrpSpPr/>
            <p:nvPr/>
          </p:nvGrpSpPr>
          <p:grpSpPr>
            <a:xfrm>
              <a:off x="3664362" y="2430"/>
              <a:ext cx="1093610" cy="1093610"/>
              <a:chOff x="0" y="0"/>
              <a:chExt cx="812800" cy="812800"/>
            </a:xfrm>
          </p:grpSpPr>
          <p:sp>
            <p:nvSpPr>
              <p:cNvPr id="220" name="Google Shape;220;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2" name="Google Shape;222;p3"/>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4">
                <a:alphaModFix/>
              </a:blip>
              <a:stretch>
                <a:fillRect/>
              </a:stretch>
            </a:blipFill>
            <a:ln>
              <a:noFill/>
            </a:ln>
          </p:spPr>
          <p:txBody>
            <a:bodyPr/>
            <a:lstStyle/>
            <a:p>
              <a:endParaRPr lang="en-FM"/>
            </a:p>
          </p:txBody>
        </p:sp>
        <p:grpSp>
          <p:nvGrpSpPr>
            <p:cNvPr id="223" name="Google Shape;223;p3"/>
            <p:cNvGrpSpPr/>
            <p:nvPr/>
          </p:nvGrpSpPr>
          <p:grpSpPr>
            <a:xfrm>
              <a:off x="1999035" y="2430"/>
              <a:ext cx="1093610" cy="1093610"/>
              <a:chOff x="0" y="0"/>
              <a:chExt cx="812800" cy="812800"/>
            </a:xfrm>
          </p:grpSpPr>
          <p:sp>
            <p:nvSpPr>
              <p:cNvPr id="224" name="Google Shape;224;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6" name="Google Shape;226;p3"/>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5">
                <a:alphaModFix/>
              </a:blip>
              <a:stretch>
                <a:fillRect/>
              </a:stretch>
            </a:blipFill>
            <a:ln>
              <a:noFill/>
            </a:ln>
          </p:spPr>
          <p:txBody>
            <a:bodyPr/>
            <a:lstStyle/>
            <a:p>
              <a:endParaRPr lang="en-FM"/>
            </a:p>
          </p:txBody>
        </p:sp>
        <p:grpSp>
          <p:nvGrpSpPr>
            <p:cNvPr id="227" name="Google Shape;227;p3"/>
            <p:cNvGrpSpPr/>
            <p:nvPr/>
          </p:nvGrpSpPr>
          <p:grpSpPr>
            <a:xfrm>
              <a:off x="276388" y="0"/>
              <a:ext cx="1093610" cy="1093610"/>
              <a:chOff x="0" y="0"/>
              <a:chExt cx="812800" cy="812800"/>
            </a:xfrm>
          </p:grpSpPr>
          <p:sp>
            <p:nvSpPr>
              <p:cNvPr id="228" name="Google Shape;228;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0" name="Google Shape;230;p3"/>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6">
                <a:alphaModFix/>
              </a:blip>
              <a:stretch>
                <a:fillRect/>
              </a:stretch>
            </a:blipFill>
            <a:ln>
              <a:noFill/>
            </a:ln>
          </p:spPr>
          <p:txBody>
            <a:bodyPr/>
            <a:lstStyle/>
            <a:p>
              <a:endParaRPr lang="en-FM"/>
            </a:p>
          </p:txBody>
        </p:sp>
        <p:sp>
          <p:nvSpPr>
            <p:cNvPr id="231" name="Google Shape;231;p3"/>
            <p:cNvSpPr txBox="1"/>
            <p:nvPr/>
          </p:nvSpPr>
          <p:spPr>
            <a:xfrm>
              <a:off x="0" y="1287803"/>
              <a:ext cx="1595751"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Campus Dean</a:t>
              </a:r>
              <a:endParaRPr/>
            </a:p>
          </p:txBody>
        </p:sp>
        <p:sp>
          <p:nvSpPr>
            <p:cNvPr id="232" name="Google Shape;232;p3"/>
            <p:cNvSpPr txBox="1"/>
            <p:nvPr/>
          </p:nvSpPr>
          <p:spPr>
            <a:xfrm>
              <a:off x="1856868" y="1287803"/>
              <a:ext cx="1377945"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Academic Affairs</a:t>
              </a:r>
              <a:endParaRPr/>
            </a:p>
          </p:txBody>
        </p:sp>
        <p:sp>
          <p:nvSpPr>
            <p:cNvPr id="233" name="Google Shape;233;p3"/>
            <p:cNvSpPr txBox="1"/>
            <p:nvPr/>
          </p:nvSpPr>
          <p:spPr>
            <a:xfrm>
              <a:off x="3573777" y="1287803"/>
              <a:ext cx="138951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Learning Resource Center</a:t>
              </a:r>
              <a:endParaRPr/>
            </a:p>
          </p:txBody>
        </p:sp>
        <p:sp>
          <p:nvSpPr>
            <p:cNvPr id="234" name="Google Shape;234;p3"/>
            <p:cNvSpPr txBox="1"/>
            <p:nvPr/>
          </p:nvSpPr>
          <p:spPr>
            <a:xfrm>
              <a:off x="5386261" y="1287803"/>
              <a:ext cx="109254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dirty="0">
                  <a:solidFill>
                    <a:srgbClr val="113B70"/>
                  </a:solidFill>
                  <a:latin typeface="Poppins"/>
                  <a:ea typeface="Poppins"/>
                  <a:cs typeface="Poppins"/>
                  <a:sym typeface="Poppins"/>
                </a:rPr>
                <a:t>Instructional Coordinator</a:t>
              </a:r>
              <a:endParaRPr dirty="0"/>
            </a:p>
          </p:txBody>
        </p:sp>
      </p:grpSp>
      <p:sp>
        <p:nvSpPr>
          <p:cNvPr id="235" name="Google Shape;235;p3"/>
          <p:cNvSpPr txBox="1"/>
          <p:nvPr/>
        </p:nvSpPr>
        <p:spPr>
          <a:xfrm>
            <a:off x="806892" y="1265194"/>
            <a:ext cx="11973723" cy="7109639"/>
          </a:xfrm>
          <a:prstGeom prst="rect">
            <a:avLst/>
          </a:prstGeom>
          <a:noFill/>
          <a:ln>
            <a:noFill/>
          </a:ln>
        </p:spPr>
        <p:txBody>
          <a:bodyPr spcFirstLastPara="1" wrap="square" lIns="0" tIns="0" rIns="0" bIns="0" anchor="t" anchorCtr="0">
            <a:spAutoFit/>
          </a:bodyPr>
          <a:lstStyle/>
          <a:p>
            <a:pPr marL="431801" marR="0" lvl="1" indent="-215900" algn="l" rtl="0">
              <a:lnSpc>
                <a:spcPct val="165000"/>
              </a:lnSpc>
              <a:spcBef>
                <a:spcPts val="0"/>
              </a:spcBef>
              <a:spcAft>
                <a:spcPts val="0"/>
              </a:spcAft>
              <a:buClr>
                <a:srgbClr val="133455"/>
              </a:buClr>
              <a:buSzPts val="2000"/>
              <a:buFont typeface="Arial"/>
              <a:buChar char="•"/>
            </a:pPr>
            <a:r>
              <a:rPr lang="en-US" sz="2000" b="1" i="0" u="none" strike="noStrike" cap="none" dirty="0">
                <a:solidFill>
                  <a:srgbClr val="133455"/>
                </a:solidFill>
                <a:latin typeface="Arial"/>
                <a:ea typeface="Arial"/>
                <a:cs typeface="Arial"/>
                <a:sym typeface="Arial"/>
              </a:rPr>
              <a:t>Part-time Instructor Pool &amp; Course Scheduling</a:t>
            </a:r>
            <a:r>
              <a:rPr lang="en-US" sz="2000" b="0" i="0" u="none" strike="noStrike" cap="none" dirty="0">
                <a:solidFill>
                  <a:srgbClr val="133455"/>
                </a:solidFill>
                <a:latin typeface="Arial"/>
                <a:ea typeface="Arial"/>
                <a:cs typeface="Arial"/>
                <a:sym typeface="Arial"/>
              </a:rPr>
              <a:t>: The VPIA office works with Deans and Institutional Research to enhance the part-time instructor pool and align course schedules with program and student needs.</a:t>
            </a:r>
            <a:endParaRPr dirty="0"/>
          </a:p>
          <a:p>
            <a:pPr marL="431801" marR="0" lvl="1" indent="-215900" algn="l" rtl="0">
              <a:lnSpc>
                <a:spcPct val="165000"/>
              </a:lnSpc>
              <a:spcBef>
                <a:spcPts val="0"/>
              </a:spcBef>
              <a:spcAft>
                <a:spcPts val="0"/>
              </a:spcAft>
              <a:buClr>
                <a:srgbClr val="133455"/>
              </a:buClr>
              <a:buSzPts val="2000"/>
              <a:buFont typeface="Arial"/>
              <a:buChar char="•"/>
            </a:pPr>
            <a:r>
              <a:rPr lang="en-US" sz="2000" b="1" i="0" u="none" strike="noStrike" cap="none" dirty="0">
                <a:solidFill>
                  <a:srgbClr val="133455"/>
                </a:solidFill>
                <a:latin typeface="Arial"/>
                <a:ea typeface="Arial"/>
                <a:cs typeface="Arial"/>
                <a:sym typeface="Arial"/>
              </a:rPr>
              <a:t>STEP-UP Training</a:t>
            </a:r>
            <a:r>
              <a:rPr lang="en-US" sz="2000" b="0" i="0" u="none" strike="noStrike" cap="none" dirty="0">
                <a:solidFill>
                  <a:srgbClr val="133455"/>
                </a:solidFill>
                <a:latin typeface="Arial"/>
                <a:ea typeface="Arial"/>
                <a:cs typeface="Arial"/>
                <a:sym typeface="Arial"/>
              </a:rPr>
              <a:t>: </a:t>
            </a:r>
            <a:r>
              <a:rPr lang="en-US" sz="2000" dirty="0">
                <a:solidFill>
                  <a:srgbClr val="133455"/>
                </a:solidFill>
              </a:rPr>
              <a:t>Four</a:t>
            </a:r>
            <a:r>
              <a:rPr lang="en-US" sz="2000" b="0" i="0" u="none" strike="noStrike" cap="none" dirty="0">
                <a:solidFill>
                  <a:srgbClr val="133455"/>
                </a:solidFill>
                <a:latin typeface="Arial"/>
                <a:ea typeface="Arial"/>
                <a:cs typeface="Arial"/>
                <a:sym typeface="Arial"/>
              </a:rPr>
              <a:t> faculty members from the National Campus and CTEC participated in STEP-UP Training, gaining practical lab experience</a:t>
            </a:r>
            <a:endParaRPr dirty="0"/>
          </a:p>
          <a:p>
            <a:pPr marL="431801" marR="0" lvl="1" indent="-215900" algn="l" rtl="0">
              <a:lnSpc>
                <a:spcPct val="165000"/>
              </a:lnSpc>
              <a:spcBef>
                <a:spcPts val="0"/>
              </a:spcBef>
              <a:spcAft>
                <a:spcPts val="0"/>
              </a:spcAft>
              <a:buClr>
                <a:srgbClr val="133455"/>
              </a:buClr>
              <a:buSzPts val="2000"/>
              <a:buFont typeface="Arial"/>
              <a:buChar char="•"/>
            </a:pPr>
            <a:r>
              <a:rPr lang="en-US" sz="2000" b="1" i="0" u="none" strike="noStrike" cap="none" dirty="0">
                <a:solidFill>
                  <a:srgbClr val="133455"/>
                </a:solidFill>
                <a:latin typeface="Arial"/>
                <a:ea typeface="Arial"/>
                <a:cs typeface="Arial"/>
                <a:sym typeface="Arial"/>
              </a:rPr>
              <a:t>Educational Technologist</a:t>
            </a:r>
            <a:r>
              <a:rPr lang="en-US" sz="2000" b="0" i="0" u="none" strike="noStrike" cap="none" dirty="0">
                <a:solidFill>
                  <a:srgbClr val="133455"/>
                </a:solidFill>
                <a:latin typeface="Arial"/>
                <a:ea typeface="Arial"/>
                <a:cs typeface="Arial"/>
                <a:sym typeface="Arial"/>
              </a:rPr>
              <a:t> supported teaching through Moodle and improved course access.</a:t>
            </a:r>
            <a:endParaRPr dirty="0"/>
          </a:p>
          <a:p>
            <a:pPr marL="431801" marR="0" lvl="1" indent="-215900" algn="l" rtl="0">
              <a:lnSpc>
                <a:spcPct val="165000"/>
              </a:lnSpc>
              <a:spcBef>
                <a:spcPts val="0"/>
              </a:spcBef>
              <a:spcAft>
                <a:spcPts val="0"/>
              </a:spcAft>
              <a:buClr>
                <a:srgbClr val="133455"/>
              </a:buClr>
              <a:buSzPts val="2000"/>
              <a:buFont typeface="Arial"/>
              <a:buChar char="•"/>
            </a:pPr>
            <a:r>
              <a:rPr lang="en-US" sz="2000" b="0" i="0" u="none" strike="noStrike" cap="none" dirty="0">
                <a:solidFill>
                  <a:srgbClr val="133455"/>
                </a:solidFill>
                <a:latin typeface="Arial"/>
                <a:ea typeface="Arial"/>
                <a:cs typeface="Arial"/>
                <a:sym typeface="Arial"/>
              </a:rPr>
              <a:t>UH Mentorship for DDFT Students: Three University of Hawaii medical students mentored Doctors and Dentists for Tomorrow (DDFT) students through job shadowing, enhancing the healthcare workforce pipeline.</a:t>
            </a:r>
            <a:endParaRPr dirty="0"/>
          </a:p>
          <a:p>
            <a:pPr marL="431801" marR="0" lvl="1" indent="-215900" algn="l" rtl="0">
              <a:lnSpc>
                <a:spcPct val="165000"/>
              </a:lnSpc>
              <a:spcBef>
                <a:spcPts val="0"/>
              </a:spcBef>
              <a:spcAft>
                <a:spcPts val="0"/>
              </a:spcAft>
              <a:buClr>
                <a:srgbClr val="133455"/>
              </a:buClr>
              <a:buSzPts val="2000"/>
              <a:buFont typeface="Arial"/>
              <a:buChar char="•"/>
            </a:pPr>
            <a:r>
              <a:rPr lang="en-US" sz="2000" b="1" i="0" u="none" strike="noStrike" cap="none" dirty="0">
                <a:solidFill>
                  <a:srgbClr val="133455"/>
                </a:solidFill>
                <a:latin typeface="Arial"/>
                <a:ea typeface="Arial"/>
                <a:cs typeface="Arial"/>
                <a:sym typeface="Arial"/>
              </a:rPr>
              <a:t>Class 4 Master and Marine Engineering Program</a:t>
            </a:r>
            <a:r>
              <a:rPr lang="en-US" sz="2000" b="0" i="0" u="none" strike="noStrike" cap="none" dirty="0">
                <a:solidFill>
                  <a:srgbClr val="133455"/>
                </a:solidFill>
                <a:latin typeface="Arial"/>
                <a:ea typeface="Arial"/>
                <a:cs typeface="Arial"/>
                <a:sym typeface="Arial"/>
              </a:rPr>
              <a:t>: The Fisheries and Maritime Institute launched its inaugural Class 4 Master and Marine Engineering Program, enrolling ten seafarers for officer-level training in navigation and marine engineering.</a:t>
            </a:r>
            <a:endParaRPr dirty="0"/>
          </a:p>
          <a:p>
            <a:pPr marL="431801" marR="0" lvl="1" indent="-215900" algn="l" rtl="0">
              <a:lnSpc>
                <a:spcPct val="165000"/>
              </a:lnSpc>
              <a:spcBef>
                <a:spcPts val="0"/>
              </a:spcBef>
              <a:spcAft>
                <a:spcPts val="0"/>
              </a:spcAft>
              <a:buClr>
                <a:srgbClr val="133455"/>
              </a:buClr>
              <a:buSzPts val="2000"/>
              <a:buFont typeface="Arial"/>
              <a:buChar char="•"/>
            </a:pPr>
            <a:r>
              <a:rPr lang="en-US" sz="2000" b="1" i="0" u="none" strike="noStrike" cap="none" dirty="0">
                <a:solidFill>
                  <a:srgbClr val="133455"/>
                </a:solidFill>
                <a:latin typeface="Arial"/>
                <a:ea typeface="Arial"/>
                <a:cs typeface="Arial"/>
                <a:sym typeface="Arial"/>
              </a:rPr>
              <a:t>NSTT Workshop</a:t>
            </a:r>
            <a:r>
              <a:rPr lang="en-US" sz="2000" b="0" i="0" u="none" strike="noStrike" cap="none" dirty="0">
                <a:solidFill>
                  <a:srgbClr val="133455"/>
                </a:solidFill>
                <a:latin typeface="Arial"/>
                <a:ea typeface="Arial"/>
                <a:cs typeface="Arial"/>
                <a:sym typeface="Arial"/>
              </a:rPr>
              <a:t>: COM-FSM team members attended NSTT workshops in Yap and Chuuk, contributing to teacher training, providing window </a:t>
            </a:r>
            <a:r>
              <a:rPr lang="en-US" sz="2000" b="0" i="0" u="none" strike="noStrike" cap="none">
                <a:solidFill>
                  <a:srgbClr val="133455"/>
                </a:solidFill>
                <a:latin typeface="Arial"/>
                <a:ea typeface="Arial"/>
                <a:cs typeface="Arial"/>
                <a:sym typeface="Arial"/>
              </a:rPr>
              <a:t>for </a:t>
            </a:r>
            <a:r>
              <a:rPr lang="en-US" sz="2000" b="0" i="0" u="none" cap="none">
                <a:solidFill>
                  <a:srgbClr val="133455"/>
                </a:solidFill>
                <a:latin typeface="Arial"/>
                <a:ea typeface="Arial"/>
                <a:cs typeface="Arial"/>
                <a:sym typeface="Arial"/>
              </a:rPr>
              <a:t>alignment to education programs.</a:t>
            </a:r>
            <a:r>
              <a:rPr lang="en-US" sz="2000" b="0" i="0" u="none" strike="noStrike" cap="none">
                <a:solidFill>
                  <a:srgbClr val="133455"/>
                </a:solidFill>
                <a:latin typeface="Arial"/>
                <a:ea typeface="Arial"/>
                <a:cs typeface="Arial"/>
                <a:sym typeface="Arial"/>
              </a:rPr>
              <a:t>.</a:t>
            </a:r>
            <a:endParaRPr dirty="0"/>
          </a:p>
        </p:txBody>
      </p:sp>
      <p:grpSp>
        <p:nvGrpSpPr>
          <p:cNvPr id="236" name="Google Shape;236;p3"/>
          <p:cNvGrpSpPr/>
          <p:nvPr/>
        </p:nvGrpSpPr>
        <p:grpSpPr>
          <a:xfrm>
            <a:off x="1028700" y="256988"/>
            <a:ext cx="12376574" cy="982869"/>
            <a:chOff x="0" y="-108209"/>
            <a:chExt cx="16502100" cy="1310491"/>
          </a:xfrm>
        </p:grpSpPr>
        <p:grpSp>
          <p:nvGrpSpPr>
            <p:cNvPr id="237" name="Google Shape;237;p3"/>
            <p:cNvGrpSpPr/>
            <p:nvPr/>
          </p:nvGrpSpPr>
          <p:grpSpPr>
            <a:xfrm>
              <a:off x="396909" y="-108209"/>
              <a:ext cx="16105191" cy="1310491"/>
              <a:chOff x="0" y="-38100"/>
              <a:chExt cx="5670573" cy="461419"/>
            </a:xfrm>
          </p:grpSpPr>
          <p:sp>
            <p:nvSpPr>
              <p:cNvPr id="238" name="Google Shape;238;p3"/>
              <p:cNvSpPr/>
              <p:nvPr/>
            </p:nvSpPr>
            <p:spPr>
              <a:xfrm>
                <a:off x="0" y="0"/>
                <a:ext cx="5670573" cy="423319"/>
              </a:xfrm>
              <a:custGeom>
                <a:avLst/>
                <a:gdLst/>
                <a:ahLst/>
                <a:cxnLst/>
                <a:rect l="l" t="t" r="r" b="b"/>
                <a:pathLst>
                  <a:path w="5670573" h="423319" extrusionOk="0">
                    <a:moveTo>
                      <a:pt x="5670573" y="211659"/>
                    </a:moveTo>
                    <a:lnTo>
                      <a:pt x="5467373" y="423319"/>
                    </a:lnTo>
                    <a:lnTo>
                      <a:pt x="203200" y="423319"/>
                    </a:lnTo>
                    <a:lnTo>
                      <a:pt x="0" y="211659"/>
                    </a:lnTo>
                    <a:lnTo>
                      <a:pt x="203200" y="0"/>
                    </a:lnTo>
                    <a:lnTo>
                      <a:pt x="5467373" y="0"/>
                    </a:lnTo>
                    <a:lnTo>
                      <a:pt x="5670573" y="211659"/>
                    </a:lnTo>
                    <a:close/>
                  </a:path>
                </a:pathLst>
              </a:custGeom>
              <a:solidFill>
                <a:srgbClr val="133455"/>
              </a:solidFill>
              <a:ln>
                <a:noFill/>
              </a:ln>
            </p:spPr>
            <p:txBody>
              <a:bodyPr/>
              <a:lstStyle/>
              <a:p>
                <a:endParaRPr lang="en-FM"/>
              </a:p>
            </p:txBody>
          </p:sp>
          <p:sp>
            <p:nvSpPr>
              <p:cNvPr id="239" name="Google Shape;239;p3"/>
              <p:cNvSpPr txBox="1"/>
              <p:nvPr/>
            </p:nvSpPr>
            <p:spPr>
              <a:xfrm>
                <a:off x="114300" y="-38100"/>
                <a:ext cx="544197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40" name="Google Shape;240;p3"/>
            <p:cNvGrpSpPr/>
            <p:nvPr/>
          </p:nvGrpSpPr>
          <p:grpSpPr>
            <a:xfrm>
              <a:off x="0" y="-108209"/>
              <a:ext cx="1576681" cy="1310491"/>
              <a:chOff x="0" y="-38100"/>
              <a:chExt cx="555143" cy="461419"/>
            </a:xfrm>
          </p:grpSpPr>
          <p:sp>
            <p:nvSpPr>
              <p:cNvPr id="241" name="Google Shape;241;p3"/>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242" name="Google Shape;242;p3"/>
              <p:cNvSpPr txBox="1"/>
              <p:nvPr/>
            </p:nvSpPr>
            <p:spPr>
              <a:xfrm>
                <a:off x="114300" y="-38100"/>
                <a:ext cx="32654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3" name="Google Shape;243;p3"/>
            <p:cNvSpPr txBox="1"/>
            <p:nvPr/>
          </p:nvSpPr>
          <p:spPr>
            <a:xfrm>
              <a:off x="1576681" y="41706"/>
              <a:ext cx="14735662" cy="93874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i="0" u="none" strike="noStrike" cap="none">
                  <a:solidFill>
                    <a:srgbClr val="FFFFFF"/>
                  </a:solidFill>
                  <a:latin typeface="Poppins"/>
                  <a:ea typeface="Poppins"/>
                  <a:cs typeface="Poppins"/>
                  <a:sym typeface="Poppins"/>
                </a:rPr>
                <a:t>IA_AUO_1. Provide guidance to development, delivery, and enhance quality of all instructional programs to meet high standards of quality and relevance. </a:t>
              </a:r>
              <a:endParaRPr/>
            </a:p>
          </p:txBody>
        </p:sp>
      </p:grpSp>
      <p:sp>
        <p:nvSpPr>
          <p:cNvPr id="244" name="Google Shape;244;p3"/>
          <p:cNvSpPr/>
          <p:nvPr/>
        </p:nvSpPr>
        <p:spPr>
          <a:xfrm>
            <a:off x="13405275" y="1556979"/>
            <a:ext cx="3775485" cy="3269399"/>
          </a:xfrm>
          <a:custGeom>
            <a:avLst/>
            <a:gdLst/>
            <a:ahLst/>
            <a:cxnLst/>
            <a:rect l="l" t="t" r="r" b="b"/>
            <a:pathLst>
              <a:path w="3883983" h="3363354" extrusionOk="0">
                <a:moveTo>
                  <a:pt x="2912987" y="0"/>
                </a:moveTo>
                <a:lnTo>
                  <a:pt x="970996" y="0"/>
                </a:lnTo>
                <a:lnTo>
                  <a:pt x="0" y="1681677"/>
                </a:lnTo>
                <a:lnTo>
                  <a:pt x="970996" y="3363354"/>
                </a:lnTo>
                <a:lnTo>
                  <a:pt x="2912987" y="3363354"/>
                </a:lnTo>
                <a:lnTo>
                  <a:pt x="3883983" y="1681677"/>
                </a:lnTo>
                <a:close/>
              </a:path>
            </a:pathLst>
          </a:custGeom>
          <a:blipFill rotWithShape="1">
            <a:blip r:embed="rId7">
              <a:alphaModFix/>
            </a:blip>
            <a:stretch>
              <a:fillRect t="-36047" r="-2633" b="-120206"/>
            </a:stretch>
          </a:blipFill>
          <a:ln>
            <a:noFill/>
          </a:ln>
        </p:spPr>
        <p:txBody>
          <a:bodyPr/>
          <a:lstStyle/>
          <a:p>
            <a:endParaRPr lang="en-FM"/>
          </a:p>
        </p:txBody>
      </p:sp>
      <p:sp>
        <p:nvSpPr>
          <p:cNvPr id="245" name="Google Shape;245;p3"/>
          <p:cNvSpPr/>
          <p:nvPr/>
        </p:nvSpPr>
        <p:spPr>
          <a:xfrm>
            <a:off x="13405275" y="5140703"/>
            <a:ext cx="3775485" cy="3269399"/>
          </a:xfrm>
          <a:custGeom>
            <a:avLst/>
            <a:gdLst/>
            <a:ahLst/>
            <a:cxnLst/>
            <a:rect l="l" t="t" r="r" b="b"/>
            <a:pathLst>
              <a:path w="3883983" h="3363354" extrusionOk="0">
                <a:moveTo>
                  <a:pt x="2912987" y="0"/>
                </a:moveTo>
                <a:lnTo>
                  <a:pt x="970996" y="0"/>
                </a:lnTo>
                <a:lnTo>
                  <a:pt x="0" y="1681677"/>
                </a:lnTo>
                <a:lnTo>
                  <a:pt x="970996" y="3363354"/>
                </a:lnTo>
                <a:lnTo>
                  <a:pt x="2912987" y="3363354"/>
                </a:lnTo>
                <a:lnTo>
                  <a:pt x="3883983" y="1681677"/>
                </a:lnTo>
                <a:close/>
              </a:path>
            </a:pathLst>
          </a:custGeom>
          <a:blipFill rotWithShape="1">
            <a:blip r:embed="rId8">
              <a:alphaModFix/>
            </a:blip>
            <a:stretch>
              <a:fillRect l="-2681" t="-53701" b="-102677"/>
            </a:stretch>
          </a:blipFill>
          <a:ln>
            <a:noFill/>
          </a:ln>
        </p:spPr>
        <p:txBody>
          <a:bodyPr/>
          <a:lstStyle/>
          <a:p>
            <a:endParaRPr lang="en-FM"/>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cxnSp>
        <p:nvCxnSpPr>
          <p:cNvPr id="250" name="Google Shape;250;p4"/>
          <p:cNvCxnSpPr/>
          <p:nvPr/>
        </p:nvCxnSpPr>
        <p:spPr>
          <a:xfrm>
            <a:off x="1028700" y="8644379"/>
            <a:ext cx="8520871" cy="0"/>
          </a:xfrm>
          <a:prstGeom prst="straightConnector1">
            <a:avLst/>
          </a:prstGeom>
          <a:noFill/>
          <a:ln w="38100" cap="flat" cmpd="sng">
            <a:solidFill>
              <a:srgbClr val="0072C4"/>
            </a:solidFill>
            <a:prstDash val="solid"/>
            <a:round/>
            <a:headEnd type="none" w="sm" len="sm"/>
            <a:tailEnd type="stealth" w="med" len="med"/>
          </a:ln>
        </p:spPr>
      </p:cxnSp>
      <p:grpSp>
        <p:nvGrpSpPr>
          <p:cNvPr id="251" name="Google Shape;251;p4"/>
          <p:cNvGrpSpPr/>
          <p:nvPr/>
        </p:nvGrpSpPr>
        <p:grpSpPr>
          <a:xfrm>
            <a:off x="2660504" y="8853929"/>
            <a:ext cx="4859102" cy="1272270"/>
            <a:chOff x="0" y="0"/>
            <a:chExt cx="6478804" cy="1696359"/>
          </a:xfrm>
        </p:grpSpPr>
        <p:grpSp>
          <p:nvGrpSpPr>
            <p:cNvPr id="252" name="Google Shape;252;p4"/>
            <p:cNvGrpSpPr/>
            <p:nvPr/>
          </p:nvGrpSpPr>
          <p:grpSpPr>
            <a:xfrm>
              <a:off x="5329688" y="0"/>
              <a:ext cx="1093610" cy="1093610"/>
              <a:chOff x="0" y="0"/>
              <a:chExt cx="812800" cy="812800"/>
            </a:xfrm>
          </p:grpSpPr>
          <p:sp>
            <p:nvSpPr>
              <p:cNvPr id="253" name="Google Shape;253;p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55" name="Google Shape;255;p4"/>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3">
                <a:alphaModFix/>
              </a:blip>
              <a:stretch>
                <a:fillRect/>
              </a:stretch>
            </a:blipFill>
            <a:ln>
              <a:noFill/>
            </a:ln>
          </p:spPr>
          <p:txBody>
            <a:bodyPr/>
            <a:lstStyle/>
            <a:p>
              <a:endParaRPr lang="en-FM"/>
            </a:p>
          </p:txBody>
        </p:sp>
        <p:grpSp>
          <p:nvGrpSpPr>
            <p:cNvPr id="256" name="Google Shape;256;p4"/>
            <p:cNvGrpSpPr/>
            <p:nvPr/>
          </p:nvGrpSpPr>
          <p:grpSpPr>
            <a:xfrm>
              <a:off x="3664362" y="2430"/>
              <a:ext cx="1093610" cy="1093610"/>
              <a:chOff x="0" y="0"/>
              <a:chExt cx="812800" cy="812800"/>
            </a:xfrm>
          </p:grpSpPr>
          <p:sp>
            <p:nvSpPr>
              <p:cNvPr id="257" name="Google Shape;257;p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59" name="Google Shape;259;p4"/>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4">
                <a:alphaModFix/>
              </a:blip>
              <a:stretch>
                <a:fillRect/>
              </a:stretch>
            </a:blipFill>
            <a:ln>
              <a:noFill/>
            </a:ln>
          </p:spPr>
          <p:txBody>
            <a:bodyPr/>
            <a:lstStyle/>
            <a:p>
              <a:endParaRPr lang="en-FM"/>
            </a:p>
          </p:txBody>
        </p:sp>
        <p:grpSp>
          <p:nvGrpSpPr>
            <p:cNvPr id="260" name="Google Shape;260;p4"/>
            <p:cNvGrpSpPr/>
            <p:nvPr/>
          </p:nvGrpSpPr>
          <p:grpSpPr>
            <a:xfrm>
              <a:off x="1999035" y="2430"/>
              <a:ext cx="1093610" cy="1093610"/>
              <a:chOff x="0" y="0"/>
              <a:chExt cx="812800" cy="812800"/>
            </a:xfrm>
          </p:grpSpPr>
          <p:sp>
            <p:nvSpPr>
              <p:cNvPr id="261" name="Google Shape;261;p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3" name="Google Shape;263;p4"/>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5">
                <a:alphaModFix/>
              </a:blip>
              <a:stretch>
                <a:fillRect/>
              </a:stretch>
            </a:blipFill>
            <a:ln>
              <a:noFill/>
            </a:ln>
          </p:spPr>
          <p:txBody>
            <a:bodyPr/>
            <a:lstStyle/>
            <a:p>
              <a:endParaRPr lang="en-FM"/>
            </a:p>
          </p:txBody>
        </p:sp>
        <p:grpSp>
          <p:nvGrpSpPr>
            <p:cNvPr id="264" name="Google Shape;264;p4"/>
            <p:cNvGrpSpPr/>
            <p:nvPr/>
          </p:nvGrpSpPr>
          <p:grpSpPr>
            <a:xfrm>
              <a:off x="276388" y="0"/>
              <a:ext cx="1093610" cy="1093610"/>
              <a:chOff x="0" y="0"/>
              <a:chExt cx="812800" cy="812800"/>
            </a:xfrm>
          </p:grpSpPr>
          <p:sp>
            <p:nvSpPr>
              <p:cNvPr id="265" name="Google Shape;265;p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7" name="Google Shape;267;p4"/>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6">
                <a:alphaModFix/>
              </a:blip>
              <a:stretch>
                <a:fillRect/>
              </a:stretch>
            </a:blipFill>
            <a:ln>
              <a:noFill/>
            </a:ln>
          </p:spPr>
          <p:txBody>
            <a:bodyPr/>
            <a:lstStyle/>
            <a:p>
              <a:endParaRPr lang="en-FM"/>
            </a:p>
          </p:txBody>
        </p:sp>
        <p:sp>
          <p:nvSpPr>
            <p:cNvPr id="268" name="Google Shape;268;p4"/>
            <p:cNvSpPr txBox="1"/>
            <p:nvPr/>
          </p:nvSpPr>
          <p:spPr>
            <a:xfrm>
              <a:off x="0" y="1287803"/>
              <a:ext cx="1595751"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Campus Dean</a:t>
              </a:r>
              <a:endParaRPr/>
            </a:p>
          </p:txBody>
        </p:sp>
        <p:sp>
          <p:nvSpPr>
            <p:cNvPr id="269" name="Google Shape;269;p4"/>
            <p:cNvSpPr txBox="1"/>
            <p:nvPr/>
          </p:nvSpPr>
          <p:spPr>
            <a:xfrm>
              <a:off x="1856868" y="1287803"/>
              <a:ext cx="1377945"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Academic Affairs</a:t>
              </a:r>
              <a:endParaRPr/>
            </a:p>
          </p:txBody>
        </p:sp>
        <p:sp>
          <p:nvSpPr>
            <p:cNvPr id="270" name="Google Shape;270;p4"/>
            <p:cNvSpPr txBox="1"/>
            <p:nvPr/>
          </p:nvSpPr>
          <p:spPr>
            <a:xfrm>
              <a:off x="3573777" y="1287803"/>
              <a:ext cx="138951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Learning Resource Center</a:t>
              </a:r>
              <a:endParaRPr/>
            </a:p>
          </p:txBody>
        </p:sp>
        <p:sp>
          <p:nvSpPr>
            <p:cNvPr id="271" name="Google Shape;271;p4"/>
            <p:cNvSpPr txBox="1"/>
            <p:nvPr/>
          </p:nvSpPr>
          <p:spPr>
            <a:xfrm>
              <a:off x="5386261" y="1287803"/>
              <a:ext cx="109254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Instructional Coordinator</a:t>
              </a:r>
              <a:endParaRPr/>
            </a:p>
          </p:txBody>
        </p:sp>
      </p:grpSp>
      <p:grpSp>
        <p:nvGrpSpPr>
          <p:cNvPr id="272" name="Google Shape;272;p4"/>
          <p:cNvGrpSpPr/>
          <p:nvPr/>
        </p:nvGrpSpPr>
        <p:grpSpPr>
          <a:xfrm>
            <a:off x="1002007" y="232975"/>
            <a:ext cx="13130452" cy="982869"/>
            <a:chOff x="0" y="-108209"/>
            <a:chExt cx="17507269" cy="1310491"/>
          </a:xfrm>
        </p:grpSpPr>
        <p:grpSp>
          <p:nvGrpSpPr>
            <p:cNvPr id="273" name="Google Shape;273;p4"/>
            <p:cNvGrpSpPr/>
            <p:nvPr/>
          </p:nvGrpSpPr>
          <p:grpSpPr>
            <a:xfrm>
              <a:off x="321001" y="-108209"/>
              <a:ext cx="17186268" cy="1310491"/>
              <a:chOff x="0" y="-38100"/>
              <a:chExt cx="6051216" cy="461419"/>
            </a:xfrm>
          </p:grpSpPr>
          <p:sp>
            <p:nvSpPr>
              <p:cNvPr id="274" name="Google Shape;274;p4"/>
              <p:cNvSpPr/>
              <p:nvPr/>
            </p:nvSpPr>
            <p:spPr>
              <a:xfrm>
                <a:off x="0" y="0"/>
                <a:ext cx="6051216" cy="423319"/>
              </a:xfrm>
              <a:custGeom>
                <a:avLst/>
                <a:gdLst/>
                <a:ahLst/>
                <a:cxnLst/>
                <a:rect l="l" t="t" r="r" b="b"/>
                <a:pathLst>
                  <a:path w="6051216" h="423319" extrusionOk="0">
                    <a:moveTo>
                      <a:pt x="6051216" y="211659"/>
                    </a:moveTo>
                    <a:lnTo>
                      <a:pt x="5848016" y="423319"/>
                    </a:lnTo>
                    <a:lnTo>
                      <a:pt x="203200" y="423319"/>
                    </a:lnTo>
                    <a:lnTo>
                      <a:pt x="0" y="211659"/>
                    </a:lnTo>
                    <a:lnTo>
                      <a:pt x="203200" y="0"/>
                    </a:lnTo>
                    <a:lnTo>
                      <a:pt x="5848016" y="0"/>
                    </a:lnTo>
                    <a:lnTo>
                      <a:pt x="6051216" y="211659"/>
                    </a:lnTo>
                    <a:close/>
                  </a:path>
                </a:pathLst>
              </a:custGeom>
              <a:solidFill>
                <a:srgbClr val="133455"/>
              </a:solidFill>
              <a:ln>
                <a:noFill/>
              </a:ln>
            </p:spPr>
            <p:txBody>
              <a:bodyPr/>
              <a:lstStyle/>
              <a:p>
                <a:endParaRPr lang="en-FM"/>
              </a:p>
            </p:txBody>
          </p:sp>
          <p:sp>
            <p:nvSpPr>
              <p:cNvPr id="275" name="Google Shape;275;p4"/>
              <p:cNvSpPr txBox="1"/>
              <p:nvPr/>
            </p:nvSpPr>
            <p:spPr>
              <a:xfrm>
                <a:off x="114300" y="-38100"/>
                <a:ext cx="5822616"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6" name="Google Shape;276;p4"/>
            <p:cNvGrpSpPr/>
            <p:nvPr/>
          </p:nvGrpSpPr>
          <p:grpSpPr>
            <a:xfrm>
              <a:off x="0" y="-108209"/>
              <a:ext cx="1576681" cy="1310491"/>
              <a:chOff x="0" y="-38100"/>
              <a:chExt cx="555143" cy="461419"/>
            </a:xfrm>
          </p:grpSpPr>
          <p:sp>
            <p:nvSpPr>
              <p:cNvPr id="277" name="Google Shape;277;p4"/>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278" name="Google Shape;278;p4"/>
              <p:cNvSpPr txBox="1"/>
              <p:nvPr/>
            </p:nvSpPr>
            <p:spPr>
              <a:xfrm>
                <a:off x="114300" y="-38100"/>
                <a:ext cx="32654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9" name="Google Shape;279;p4"/>
            <p:cNvSpPr txBox="1"/>
            <p:nvPr/>
          </p:nvSpPr>
          <p:spPr>
            <a:xfrm>
              <a:off x="1648362" y="40013"/>
              <a:ext cx="15496846" cy="93874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i="0" u="sng" strike="noStrike" cap="none">
                  <a:solidFill>
                    <a:srgbClr val="FFFFFF"/>
                  </a:solidFill>
                  <a:latin typeface="Poppins"/>
                  <a:ea typeface="Poppins"/>
                  <a:cs typeface="Poppins"/>
                  <a:sym typeface="Poppins"/>
                  <a:hlinkClick r:id="rId7" action="ppaction://hlinksldjump">
                    <a:extLst>
                      <a:ext uri="{A12FA001-AC4F-418D-AE19-62706E023703}">
                        <ahyp:hlinkClr xmlns:ahyp="http://schemas.microsoft.com/office/drawing/2018/hyperlinkcolor" val="tx"/>
                      </a:ext>
                    </a:extLst>
                  </a:hlinkClick>
                </a:rPr>
                <a:t>IA_AUO_2. Provide support for the efficient management and development of all library resources and collections across state campus libraries to meet diverse user needs.</a:t>
              </a:r>
              <a:endParaRPr/>
            </a:p>
          </p:txBody>
        </p:sp>
      </p:grpSp>
      <p:sp>
        <p:nvSpPr>
          <p:cNvPr id="280" name="Google Shape;280;p4"/>
          <p:cNvSpPr txBox="1"/>
          <p:nvPr/>
        </p:nvSpPr>
        <p:spPr>
          <a:xfrm>
            <a:off x="835225" y="1432759"/>
            <a:ext cx="7614000" cy="7413600"/>
          </a:xfrm>
          <a:prstGeom prst="rect">
            <a:avLst/>
          </a:prstGeom>
          <a:noFill/>
          <a:ln>
            <a:noFill/>
          </a:ln>
        </p:spPr>
        <p:txBody>
          <a:bodyPr spcFirstLastPara="1" wrap="square" lIns="0" tIns="0" rIns="0" bIns="0" anchor="t" anchorCtr="0">
            <a:spAutoFit/>
          </a:bodyPr>
          <a:lstStyle/>
          <a:p>
            <a:pPr marL="463269" marR="0" lvl="1" indent="-231635" algn="l" rtl="0">
              <a:lnSpc>
                <a:spcPct val="165034"/>
              </a:lnSpc>
              <a:spcBef>
                <a:spcPts val="0"/>
              </a:spcBef>
              <a:spcAft>
                <a:spcPts val="0"/>
              </a:spcAft>
              <a:buClr>
                <a:srgbClr val="113B70"/>
              </a:buClr>
              <a:buSzPts val="2145"/>
              <a:buFont typeface="Arial"/>
              <a:buChar char="•"/>
            </a:pPr>
            <a:r>
              <a:rPr lang="en-US" sz="2145" b="1" i="0" u="none" strike="noStrike" cap="none">
                <a:solidFill>
                  <a:srgbClr val="113B70"/>
                </a:solidFill>
                <a:latin typeface="Poppins"/>
                <a:ea typeface="Poppins"/>
                <a:cs typeface="Poppins"/>
                <a:sym typeface="Poppins"/>
              </a:rPr>
              <a:t>Missing Materials:</a:t>
            </a:r>
            <a:r>
              <a:rPr lang="en-US" sz="2145" b="0" i="0" u="none" strike="noStrike" cap="none">
                <a:solidFill>
                  <a:srgbClr val="113B70"/>
                </a:solidFill>
                <a:latin typeface="Poppins"/>
                <a:ea typeface="Poppins"/>
                <a:cs typeface="Poppins"/>
                <a:sym typeface="Poppins"/>
              </a:rPr>
              <a:t> An inventory found </a:t>
            </a:r>
            <a:r>
              <a:rPr lang="en-US" sz="2145">
                <a:solidFill>
                  <a:srgbClr val="113B70"/>
                </a:solidFill>
                <a:latin typeface="Poppins"/>
                <a:ea typeface="Poppins"/>
                <a:cs typeface="Poppins"/>
                <a:sym typeface="Poppins"/>
              </a:rPr>
              <a:t>gaps</a:t>
            </a:r>
            <a:r>
              <a:rPr lang="en-US" sz="2145" b="0" i="0" u="none" strike="noStrike" cap="none">
                <a:solidFill>
                  <a:srgbClr val="113B70"/>
                </a:solidFill>
                <a:latin typeface="Poppins"/>
                <a:ea typeface="Poppins"/>
                <a:cs typeface="Poppins"/>
                <a:sym typeface="Poppins"/>
              </a:rPr>
              <a:t>, and staff are working to address the</a:t>
            </a:r>
            <a:r>
              <a:rPr lang="en-US" sz="2145">
                <a:solidFill>
                  <a:srgbClr val="113B70"/>
                </a:solidFill>
                <a:latin typeface="Poppins"/>
                <a:ea typeface="Poppins"/>
                <a:cs typeface="Poppins"/>
                <a:sym typeface="Poppins"/>
              </a:rPr>
              <a:t> challenge</a:t>
            </a:r>
            <a:r>
              <a:rPr lang="en-US" sz="2145" b="0" i="0" u="none" strike="noStrike" cap="none">
                <a:solidFill>
                  <a:srgbClr val="113B70"/>
                </a:solidFill>
                <a:latin typeface="Poppins"/>
                <a:ea typeface="Poppins"/>
                <a:cs typeface="Poppins"/>
                <a:sym typeface="Poppins"/>
              </a:rPr>
              <a:t> while reviewing subscriptions based on budget.</a:t>
            </a:r>
            <a:endParaRPr/>
          </a:p>
          <a:p>
            <a:pPr marL="463269" marR="0" lvl="1" indent="-231635" algn="l" rtl="0">
              <a:lnSpc>
                <a:spcPct val="165034"/>
              </a:lnSpc>
              <a:spcBef>
                <a:spcPts val="0"/>
              </a:spcBef>
              <a:spcAft>
                <a:spcPts val="0"/>
              </a:spcAft>
              <a:buClr>
                <a:srgbClr val="113B70"/>
              </a:buClr>
              <a:buSzPts val="2145"/>
              <a:buFont typeface="Arial"/>
              <a:buChar char="•"/>
            </a:pPr>
            <a:r>
              <a:rPr lang="en-US" sz="2145" b="1" i="0" u="none" strike="noStrike" cap="none">
                <a:solidFill>
                  <a:srgbClr val="113B70"/>
                </a:solidFill>
                <a:latin typeface="Poppins"/>
                <a:ea typeface="Poppins"/>
                <a:cs typeface="Poppins"/>
                <a:sym typeface="Poppins"/>
              </a:rPr>
              <a:t>LRC Programs and Services:</a:t>
            </a:r>
            <a:r>
              <a:rPr lang="en-US" sz="2145" b="0" i="0" u="none" strike="noStrike" cap="none">
                <a:solidFill>
                  <a:srgbClr val="113B70"/>
                </a:solidFill>
                <a:latin typeface="Poppins"/>
                <a:ea typeface="Poppins"/>
                <a:cs typeface="Poppins"/>
                <a:sym typeface="Poppins"/>
              </a:rPr>
              <a:t> The LRC added new materials, provided student resources like headphones, and supported learning through library instruction and staff development.</a:t>
            </a:r>
            <a:endParaRPr/>
          </a:p>
          <a:p>
            <a:pPr marL="463269" marR="0" lvl="1" indent="-231635" algn="l" rtl="0">
              <a:lnSpc>
                <a:spcPct val="165034"/>
              </a:lnSpc>
              <a:spcBef>
                <a:spcPts val="0"/>
              </a:spcBef>
              <a:spcAft>
                <a:spcPts val="0"/>
              </a:spcAft>
              <a:buClr>
                <a:srgbClr val="113B70"/>
              </a:buClr>
              <a:buSzPts val="2145"/>
              <a:buFont typeface="Arial"/>
              <a:buChar char="•"/>
            </a:pPr>
            <a:r>
              <a:rPr lang="en-US" sz="2145" b="1" i="0" u="none" strike="noStrike" cap="none">
                <a:solidFill>
                  <a:srgbClr val="113B70"/>
                </a:solidFill>
                <a:latin typeface="Poppins"/>
                <a:ea typeface="Poppins"/>
                <a:cs typeface="Poppins"/>
                <a:sym typeface="Poppins"/>
              </a:rPr>
              <a:t>Collection Development:</a:t>
            </a:r>
            <a:r>
              <a:rPr lang="en-US" sz="2145" b="0" i="0" u="none" strike="noStrike" cap="none">
                <a:solidFill>
                  <a:srgbClr val="113B70"/>
                </a:solidFill>
                <a:latin typeface="Poppins"/>
                <a:ea typeface="Poppins"/>
                <a:cs typeface="Poppins"/>
                <a:sym typeface="Poppins"/>
              </a:rPr>
              <a:t> National Campus has the largest collection, while other campuses maintain smaller collections that still meet student needs.</a:t>
            </a:r>
            <a:endParaRPr/>
          </a:p>
          <a:p>
            <a:pPr marL="463269" marR="0" lvl="1" indent="-231635" algn="l" rtl="0">
              <a:lnSpc>
                <a:spcPct val="165034"/>
              </a:lnSpc>
              <a:spcBef>
                <a:spcPts val="0"/>
              </a:spcBef>
              <a:spcAft>
                <a:spcPts val="0"/>
              </a:spcAft>
              <a:buClr>
                <a:srgbClr val="113B70"/>
              </a:buClr>
              <a:buSzPts val="2145"/>
              <a:buFont typeface="Arial"/>
              <a:buChar char="•"/>
            </a:pPr>
            <a:r>
              <a:rPr lang="en-US" sz="2145" b="1" i="0" u="none" strike="noStrike" cap="none">
                <a:solidFill>
                  <a:srgbClr val="113B70"/>
                </a:solidFill>
                <a:latin typeface="Poppins"/>
                <a:ea typeface="Poppins"/>
                <a:cs typeface="Poppins"/>
                <a:sym typeface="Poppins"/>
              </a:rPr>
              <a:t>Inventory and Subscription Re-Evaluations: </a:t>
            </a:r>
            <a:r>
              <a:rPr lang="en-US" sz="2145" b="0" i="0" u="none" strike="noStrike" cap="none">
                <a:solidFill>
                  <a:srgbClr val="113B70"/>
                </a:solidFill>
                <a:latin typeface="Poppins"/>
                <a:ea typeface="Poppins"/>
                <a:cs typeface="Poppins"/>
                <a:sym typeface="Poppins"/>
              </a:rPr>
              <a:t>Materials and subscriptions were reviewed to ensure accuracy and support program and community needs.</a:t>
            </a:r>
            <a:endParaRPr/>
          </a:p>
        </p:txBody>
      </p:sp>
      <p:sp>
        <p:nvSpPr>
          <p:cNvPr id="281" name="Google Shape;281;p4"/>
          <p:cNvSpPr txBox="1"/>
          <p:nvPr/>
        </p:nvSpPr>
        <p:spPr>
          <a:xfrm>
            <a:off x="8696616" y="1432759"/>
            <a:ext cx="6859548" cy="3646170"/>
          </a:xfrm>
          <a:prstGeom prst="rect">
            <a:avLst/>
          </a:prstGeom>
          <a:noFill/>
          <a:ln>
            <a:noFill/>
          </a:ln>
        </p:spPr>
        <p:txBody>
          <a:bodyPr spcFirstLastPara="1" wrap="square" lIns="0" tIns="0" rIns="0" bIns="0" anchor="t" anchorCtr="0">
            <a:spAutoFit/>
          </a:bodyPr>
          <a:lstStyle/>
          <a:p>
            <a:pPr marL="474979" marR="0" lvl="1" indent="-237490" algn="just" rtl="0">
              <a:lnSpc>
                <a:spcPct val="165029"/>
              </a:lnSpc>
              <a:spcBef>
                <a:spcPts val="0"/>
              </a:spcBef>
              <a:spcAft>
                <a:spcPts val="0"/>
              </a:spcAft>
              <a:buClr>
                <a:srgbClr val="113B70"/>
              </a:buClr>
              <a:buSzPts val="2199"/>
              <a:buFont typeface="Arial"/>
              <a:buChar char="•"/>
            </a:pPr>
            <a:r>
              <a:rPr lang="en-US" sz="2199" b="1" i="0" u="none" strike="noStrike" cap="none">
                <a:solidFill>
                  <a:srgbClr val="113B70"/>
                </a:solidFill>
                <a:latin typeface="Poppins"/>
                <a:ea typeface="Poppins"/>
                <a:cs typeface="Poppins"/>
                <a:sym typeface="Poppins"/>
              </a:rPr>
              <a:t>Visitors:</a:t>
            </a:r>
            <a:r>
              <a:rPr lang="en-US" sz="2199" b="0" i="0" u="none" strike="noStrike" cap="none">
                <a:solidFill>
                  <a:srgbClr val="113B70"/>
                </a:solidFill>
                <a:latin typeface="Poppins"/>
                <a:ea typeface="Poppins"/>
                <a:cs typeface="Poppins"/>
                <a:sym typeface="Poppins"/>
              </a:rPr>
              <a:t> CTEC had 2 visitors, while National Campus had 36 visitors including students, staff, and peer coaches.</a:t>
            </a:r>
            <a:endParaRPr/>
          </a:p>
          <a:p>
            <a:pPr marL="474979" marR="0" lvl="1" indent="-237490" algn="just" rtl="0">
              <a:lnSpc>
                <a:spcPct val="165029"/>
              </a:lnSpc>
              <a:spcBef>
                <a:spcPts val="0"/>
              </a:spcBef>
              <a:spcAft>
                <a:spcPts val="0"/>
              </a:spcAft>
              <a:buClr>
                <a:srgbClr val="113B70"/>
              </a:buClr>
              <a:buSzPts val="2199"/>
              <a:buFont typeface="Arial"/>
              <a:buChar char="•"/>
            </a:pPr>
            <a:r>
              <a:rPr lang="en-US" sz="2199" b="1" i="0" u="none" strike="noStrike" cap="none">
                <a:solidFill>
                  <a:srgbClr val="113B70"/>
                </a:solidFill>
                <a:latin typeface="Poppins"/>
                <a:ea typeface="Poppins"/>
                <a:cs typeface="Poppins"/>
                <a:sym typeface="Poppins"/>
              </a:rPr>
              <a:t>Campus Usage Summaries: </a:t>
            </a:r>
            <a:r>
              <a:rPr lang="en-US" sz="2199" b="0" i="0" u="none" strike="noStrike" cap="none">
                <a:solidFill>
                  <a:srgbClr val="113B70"/>
                </a:solidFill>
                <a:latin typeface="Poppins"/>
                <a:ea typeface="Poppins"/>
                <a:cs typeface="Poppins"/>
                <a:sym typeface="Poppins"/>
              </a:rPr>
              <a:t>National Campus had the highest usage, followed by Chuuk, while CTEC, Kosrae, and Yap showed moderate to lower activity across services.</a:t>
            </a:r>
            <a:endParaRPr/>
          </a:p>
          <a:p>
            <a:pPr marL="0" marR="0" lvl="0" indent="0" algn="just" rtl="0">
              <a:lnSpc>
                <a:spcPct val="165029"/>
              </a:lnSpc>
              <a:spcBef>
                <a:spcPts val="0"/>
              </a:spcBef>
              <a:spcAft>
                <a:spcPts val="0"/>
              </a:spcAft>
              <a:buNone/>
            </a:pPr>
            <a:endParaRPr sz="2199" b="0" i="0" u="none" strike="noStrike" cap="none">
              <a:solidFill>
                <a:srgbClr val="113B70"/>
              </a:solidFill>
              <a:latin typeface="Poppins"/>
              <a:ea typeface="Poppins"/>
              <a:cs typeface="Poppins"/>
              <a:sym typeface="Poppins"/>
            </a:endParaRPr>
          </a:p>
        </p:txBody>
      </p:sp>
      <p:sp>
        <p:nvSpPr>
          <p:cNvPr id="282" name="Google Shape;282;p4"/>
          <p:cNvSpPr/>
          <p:nvPr/>
        </p:nvSpPr>
        <p:spPr>
          <a:xfrm>
            <a:off x="9819350" y="5961464"/>
            <a:ext cx="2758026" cy="1864951"/>
          </a:xfrm>
          <a:custGeom>
            <a:avLst/>
            <a:gdLst/>
            <a:ahLst/>
            <a:cxnLst/>
            <a:rect l="l" t="t" r="r" b="b"/>
            <a:pathLst>
              <a:path w="2758026" h="1864951" extrusionOk="0">
                <a:moveTo>
                  <a:pt x="0" y="0"/>
                </a:moveTo>
                <a:lnTo>
                  <a:pt x="2758025" y="0"/>
                </a:lnTo>
                <a:lnTo>
                  <a:pt x="2758025" y="1864951"/>
                </a:lnTo>
                <a:lnTo>
                  <a:pt x="0" y="1864951"/>
                </a:lnTo>
                <a:lnTo>
                  <a:pt x="0" y="0"/>
                </a:lnTo>
                <a:close/>
              </a:path>
            </a:pathLst>
          </a:custGeom>
          <a:blipFill rotWithShape="1">
            <a:blip r:embed="rId8">
              <a:alphaModFix/>
            </a:blip>
            <a:stretch>
              <a:fillRect/>
            </a:stretch>
          </a:blipFill>
          <a:ln w="9525" cap="sq" cmpd="sng">
            <a:solidFill>
              <a:srgbClr val="000000"/>
            </a:solidFill>
            <a:prstDash val="solid"/>
            <a:miter lim="8000"/>
            <a:headEnd type="none" w="sm" len="sm"/>
            <a:tailEnd type="none" w="sm" len="sm"/>
          </a:ln>
        </p:spPr>
        <p:txBody>
          <a:bodyPr/>
          <a:lstStyle/>
          <a:p>
            <a:endParaRPr lang="en-FM"/>
          </a:p>
        </p:txBody>
      </p:sp>
      <p:sp>
        <p:nvSpPr>
          <p:cNvPr id="283" name="Google Shape;283;p4"/>
          <p:cNvSpPr/>
          <p:nvPr/>
        </p:nvSpPr>
        <p:spPr>
          <a:xfrm>
            <a:off x="12765267" y="5143500"/>
            <a:ext cx="2996637" cy="3500879"/>
          </a:xfrm>
          <a:custGeom>
            <a:avLst/>
            <a:gdLst/>
            <a:ahLst/>
            <a:cxnLst/>
            <a:rect l="l" t="t" r="r" b="b"/>
            <a:pathLst>
              <a:path w="2996637" h="3500879" extrusionOk="0">
                <a:moveTo>
                  <a:pt x="0" y="0"/>
                </a:moveTo>
                <a:lnTo>
                  <a:pt x="2996637" y="0"/>
                </a:lnTo>
                <a:lnTo>
                  <a:pt x="2996637" y="3500879"/>
                </a:lnTo>
                <a:lnTo>
                  <a:pt x="0" y="3500879"/>
                </a:lnTo>
                <a:lnTo>
                  <a:pt x="0" y="0"/>
                </a:lnTo>
                <a:close/>
              </a:path>
            </a:pathLst>
          </a:custGeom>
          <a:blipFill rotWithShape="1">
            <a:blip r:embed="rId9">
              <a:alphaModFix/>
            </a:blip>
            <a:stretch>
              <a:fillRect/>
            </a:stretch>
          </a:blipFill>
          <a:ln w="9525" cap="sq" cmpd="sng">
            <a:solidFill>
              <a:srgbClr val="000000"/>
            </a:solidFill>
            <a:prstDash val="solid"/>
            <a:miter lim="8000"/>
            <a:headEnd type="none" w="sm" len="sm"/>
            <a:tailEnd type="none" w="sm" len="sm"/>
          </a:ln>
        </p:spPr>
        <p:txBody>
          <a:bodyPr/>
          <a:lstStyle/>
          <a:p>
            <a:endParaRPr lang="en-FM"/>
          </a:p>
        </p:txBody>
      </p:sp>
      <p:sp>
        <p:nvSpPr>
          <p:cNvPr id="284" name="Google Shape;284;p4"/>
          <p:cNvSpPr/>
          <p:nvPr/>
        </p:nvSpPr>
        <p:spPr>
          <a:xfrm>
            <a:off x="9972955" y="8897494"/>
            <a:ext cx="5788949" cy="1185139"/>
          </a:xfrm>
          <a:custGeom>
            <a:avLst/>
            <a:gdLst/>
            <a:ahLst/>
            <a:cxnLst/>
            <a:rect l="l" t="t" r="r" b="b"/>
            <a:pathLst>
              <a:path w="5788949" h="1185139" extrusionOk="0">
                <a:moveTo>
                  <a:pt x="0" y="0"/>
                </a:moveTo>
                <a:lnTo>
                  <a:pt x="5788949" y="0"/>
                </a:lnTo>
                <a:lnTo>
                  <a:pt x="5788949" y="1185139"/>
                </a:lnTo>
                <a:lnTo>
                  <a:pt x="0" y="1185139"/>
                </a:lnTo>
                <a:lnTo>
                  <a:pt x="0" y="0"/>
                </a:lnTo>
                <a:close/>
              </a:path>
            </a:pathLst>
          </a:custGeom>
          <a:blipFill rotWithShape="1">
            <a:blip r:embed="rId10">
              <a:alphaModFix/>
            </a:blip>
            <a:stretch>
              <a:fillRect/>
            </a:stretch>
          </a:blipFill>
          <a:ln w="9525" cap="sq" cmpd="sng">
            <a:solidFill>
              <a:srgbClr val="000000"/>
            </a:solidFill>
            <a:prstDash val="solid"/>
            <a:miter lim="8000"/>
            <a:headEnd type="none" w="sm" len="sm"/>
            <a:tailEnd type="none" w="sm" len="sm"/>
          </a:ln>
        </p:spPr>
        <p:txBody>
          <a:bodyPr/>
          <a:lstStyle/>
          <a:p>
            <a:endParaRPr lang="en-FM"/>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grpSp>
        <p:nvGrpSpPr>
          <p:cNvPr id="289" name="Google Shape;289;p5"/>
          <p:cNvGrpSpPr/>
          <p:nvPr/>
        </p:nvGrpSpPr>
        <p:grpSpPr>
          <a:xfrm>
            <a:off x="2179190" y="7301822"/>
            <a:ext cx="4859102" cy="1272270"/>
            <a:chOff x="0" y="0"/>
            <a:chExt cx="6478804" cy="1696359"/>
          </a:xfrm>
        </p:grpSpPr>
        <p:grpSp>
          <p:nvGrpSpPr>
            <p:cNvPr id="290" name="Google Shape;290;p5"/>
            <p:cNvGrpSpPr/>
            <p:nvPr/>
          </p:nvGrpSpPr>
          <p:grpSpPr>
            <a:xfrm>
              <a:off x="5329688" y="0"/>
              <a:ext cx="1093610" cy="1093610"/>
              <a:chOff x="0" y="0"/>
              <a:chExt cx="812800" cy="812800"/>
            </a:xfrm>
          </p:grpSpPr>
          <p:sp>
            <p:nvSpPr>
              <p:cNvPr id="291" name="Google Shape;291;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3" name="Google Shape;293;p5"/>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3">
                <a:alphaModFix/>
              </a:blip>
              <a:stretch>
                <a:fillRect/>
              </a:stretch>
            </a:blipFill>
            <a:ln>
              <a:noFill/>
            </a:ln>
          </p:spPr>
          <p:txBody>
            <a:bodyPr/>
            <a:lstStyle/>
            <a:p>
              <a:endParaRPr lang="en-FM"/>
            </a:p>
          </p:txBody>
        </p:sp>
        <p:grpSp>
          <p:nvGrpSpPr>
            <p:cNvPr id="294" name="Google Shape;294;p5"/>
            <p:cNvGrpSpPr/>
            <p:nvPr/>
          </p:nvGrpSpPr>
          <p:grpSpPr>
            <a:xfrm>
              <a:off x="3664362" y="2430"/>
              <a:ext cx="1093610" cy="1093610"/>
              <a:chOff x="0" y="0"/>
              <a:chExt cx="812800" cy="812800"/>
            </a:xfrm>
          </p:grpSpPr>
          <p:sp>
            <p:nvSpPr>
              <p:cNvPr id="295" name="Google Shape;295;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7" name="Google Shape;297;p5"/>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4">
                <a:alphaModFix/>
              </a:blip>
              <a:stretch>
                <a:fillRect/>
              </a:stretch>
            </a:blipFill>
            <a:ln>
              <a:noFill/>
            </a:ln>
          </p:spPr>
          <p:txBody>
            <a:bodyPr/>
            <a:lstStyle/>
            <a:p>
              <a:endParaRPr lang="en-FM"/>
            </a:p>
          </p:txBody>
        </p:sp>
        <p:grpSp>
          <p:nvGrpSpPr>
            <p:cNvPr id="298" name="Google Shape;298;p5"/>
            <p:cNvGrpSpPr/>
            <p:nvPr/>
          </p:nvGrpSpPr>
          <p:grpSpPr>
            <a:xfrm>
              <a:off x="1999035" y="2430"/>
              <a:ext cx="1093610" cy="1093610"/>
              <a:chOff x="0" y="0"/>
              <a:chExt cx="812800" cy="812800"/>
            </a:xfrm>
          </p:grpSpPr>
          <p:sp>
            <p:nvSpPr>
              <p:cNvPr id="299" name="Google Shape;299;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1" name="Google Shape;301;p5"/>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5">
                <a:alphaModFix/>
              </a:blip>
              <a:stretch>
                <a:fillRect/>
              </a:stretch>
            </a:blipFill>
            <a:ln>
              <a:noFill/>
            </a:ln>
          </p:spPr>
          <p:txBody>
            <a:bodyPr/>
            <a:lstStyle/>
            <a:p>
              <a:endParaRPr lang="en-FM"/>
            </a:p>
          </p:txBody>
        </p:sp>
        <p:grpSp>
          <p:nvGrpSpPr>
            <p:cNvPr id="302" name="Google Shape;302;p5"/>
            <p:cNvGrpSpPr/>
            <p:nvPr/>
          </p:nvGrpSpPr>
          <p:grpSpPr>
            <a:xfrm>
              <a:off x="276388" y="0"/>
              <a:ext cx="1093610" cy="1093610"/>
              <a:chOff x="0" y="0"/>
              <a:chExt cx="812800" cy="812800"/>
            </a:xfrm>
          </p:grpSpPr>
          <p:sp>
            <p:nvSpPr>
              <p:cNvPr id="303" name="Google Shape;303;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5" name="Google Shape;305;p5"/>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6">
                <a:alphaModFix/>
              </a:blip>
              <a:stretch>
                <a:fillRect/>
              </a:stretch>
            </a:blipFill>
            <a:ln>
              <a:noFill/>
            </a:ln>
          </p:spPr>
          <p:txBody>
            <a:bodyPr/>
            <a:lstStyle/>
            <a:p>
              <a:endParaRPr lang="en-FM"/>
            </a:p>
          </p:txBody>
        </p:sp>
        <p:sp>
          <p:nvSpPr>
            <p:cNvPr id="306" name="Google Shape;306;p5"/>
            <p:cNvSpPr txBox="1"/>
            <p:nvPr/>
          </p:nvSpPr>
          <p:spPr>
            <a:xfrm>
              <a:off x="0" y="1287803"/>
              <a:ext cx="1595751"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Campus Dean</a:t>
              </a:r>
              <a:endParaRPr/>
            </a:p>
          </p:txBody>
        </p:sp>
        <p:sp>
          <p:nvSpPr>
            <p:cNvPr id="307" name="Google Shape;307;p5"/>
            <p:cNvSpPr txBox="1"/>
            <p:nvPr/>
          </p:nvSpPr>
          <p:spPr>
            <a:xfrm>
              <a:off x="1856868" y="1287803"/>
              <a:ext cx="1377945"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Academic Affairs</a:t>
              </a:r>
              <a:endParaRPr/>
            </a:p>
          </p:txBody>
        </p:sp>
        <p:sp>
          <p:nvSpPr>
            <p:cNvPr id="308" name="Google Shape;308;p5"/>
            <p:cNvSpPr txBox="1"/>
            <p:nvPr/>
          </p:nvSpPr>
          <p:spPr>
            <a:xfrm>
              <a:off x="3573777" y="1287803"/>
              <a:ext cx="138951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Learning Resource Center</a:t>
              </a:r>
              <a:endParaRPr/>
            </a:p>
          </p:txBody>
        </p:sp>
        <p:sp>
          <p:nvSpPr>
            <p:cNvPr id="309" name="Google Shape;309;p5"/>
            <p:cNvSpPr txBox="1"/>
            <p:nvPr/>
          </p:nvSpPr>
          <p:spPr>
            <a:xfrm>
              <a:off x="5386261" y="1287803"/>
              <a:ext cx="109254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Instructional Coordinator</a:t>
              </a:r>
              <a:endParaRPr/>
            </a:p>
          </p:txBody>
        </p:sp>
      </p:grpSp>
      <p:sp>
        <p:nvSpPr>
          <p:cNvPr id="310" name="Google Shape;310;p5"/>
          <p:cNvSpPr txBox="1"/>
          <p:nvPr/>
        </p:nvSpPr>
        <p:spPr>
          <a:xfrm>
            <a:off x="832356" y="1289474"/>
            <a:ext cx="11317876" cy="5932170"/>
          </a:xfrm>
          <a:prstGeom prst="rect">
            <a:avLst/>
          </a:prstGeom>
          <a:noFill/>
          <a:ln>
            <a:noFill/>
          </a:ln>
        </p:spPr>
        <p:txBody>
          <a:bodyPr spcFirstLastPara="1" wrap="square" lIns="0" tIns="0" rIns="0" bIns="0" anchor="t" anchorCtr="0">
            <a:spAutoFit/>
          </a:bodyPr>
          <a:lstStyle/>
          <a:p>
            <a:pPr marL="474979" marR="0" lvl="1" indent="-237490" algn="l" rtl="0">
              <a:lnSpc>
                <a:spcPct val="165029"/>
              </a:lnSpc>
              <a:spcBef>
                <a:spcPts val="0"/>
              </a:spcBef>
              <a:spcAft>
                <a:spcPts val="0"/>
              </a:spcAft>
              <a:buClr>
                <a:srgbClr val="113B70"/>
              </a:buClr>
              <a:buSzPts val="2199"/>
              <a:buFont typeface="Arial"/>
              <a:buChar char="•"/>
            </a:pPr>
            <a:r>
              <a:rPr lang="en-US" sz="2199" b="1" i="0" u="none" strike="noStrike" cap="none" dirty="0">
                <a:solidFill>
                  <a:srgbClr val="113B70"/>
                </a:solidFill>
                <a:latin typeface="Poppins"/>
                <a:ea typeface="Poppins"/>
                <a:cs typeface="Poppins"/>
                <a:sym typeface="Poppins"/>
              </a:rPr>
              <a:t>“Teaching Professor” Program:</a:t>
            </a:r>
            <a:r>
              <a:rPr lang="en-US" sz="2199" b="0" i="0" u="none" strike="noStrike" cap="none" dirty="0">
                <a:solidFill>
                  <a:srgbClr val="113B70"/>
                </a:solidFill>
                <a:latin typeface="Poppins"/>
                <a:ea typeface="Poppins"/>
                <a:cs typeface="Poppins"/>
                <a:sym typeface="Poppins"/>
              </a:rPr>
              <a:t> Seventeen participants (14 faculty and 3 ACE mentors) enrolled in a 10-hour program focused on integrating critical thinking into course design, assignments, assessments, and student learning.</a:t>
            </a:r>
            <a:endParaRPr dirty="0"/>
          </a:p>
          <a:p>
            <a:pPr marL="474979" marR="0" lvl="1" indent="-237490" algn="l" rtl="0">
              <a:lnSpc>
                <a:spcPct val="165029"/>
              </a:lnSpc>
              <a:spcBef>
                <a:spcPts val="0"/>
              </a:spcBef>
              <a:spcAft>
                <a:spcPts val="0"/>
              </a:spcAft>
              <a:buClr>
                <a:srgbClr val="113B70"/>
              </a:buClr>
              <a:buSzPts val="2199"/>
              <a:buFont typeface="Arial"/>
              <a:buChar char="•"/>
            </a:pPr>
            <a:r>
              <a:rPr lang="en-US" sz="2199" b="1" i="0" u="none" strike="noStrike" cap="none" dirty="0">
                <a:solidFill>
                  <a:srgbClr val="113B70"/>
                </a:solidFill>
                <a:latin typeface="Poppins"/>
                <a:ea typeface="Poppins"/>
                <a:cs typeface="Poppins"/>
                <a:sym typeface="Poppins"/>
              </a:rPr>
              <a:t>“Stackable Credentials” Training Session: </a:t>
            </a:r>
            <a:r>
              <a:rPr lang="en-US" sz="2199" b="0" i="0" u="none" strike="noStrike" cap="none" dirty="0">
                <a:solidFill>
                  <a:srgbClr val="113B70"/>
                </a:solidFill>
                <a:latin typeface="Poppins"/>
                <a:ea typeface="Poppins"/>
                <a:cs typeface="Poppins"/>
                <a:sym typeface="Poppins"/>
              </a:rPr>
              <a:t>A 4-week Moodle-based training launched on March 2, 2026 engaged over 90 participants in learning and applying stackable credentials, culminating in program presentations for implementation.</a:t>
            </a:r>
            <a:endParaRPr dirty="0"/>
          </a:p>
          <a:p>
            <a:pPr marL="474979" marR="0" lvl="1" indent="-237490" algn="l" rtl="0">
              <a:lnSpc>
                <a:spcPct val="165029"/>
              </a:lnSpc>
              <a:spcBef>
                <a:spcPts val="0"/>
              </a:spcBef>
              <a:spcAft>
                <a:spcPts val="0"/>
              </a:spcAft>
              <a:buClr>
                <a:srgbClr val="113B70"/>
              </a:buClr>
              <a:buSzPts val="2199"/>
              <a:buFont typeface="Arial"/>
              <a:buChar char="•"/>
            </a:pPr>
            <a:r>
              <a:rPr lang="en-US" sz="2199" b="1" i="0" u="none" strike="noStrike" cap="none" dirty="0">
                <a:solidFill>
                  <a:srgbClr val="113B70"/>
                </a:solidFill>
                <a:latin typeface="Poppins"/>
                <a:ea typeface="Poppins"/>
                <a:cs typeface="Poppins"/>
                <a:sym typeface="Poppins"/>
              </a:rPr>
              <a:t>Transparency, Storytelling, and Value Literacy Project:</a:t>
            </a:r>
            <a:r>
              <a:rPr lang="en-US" sz="2199" b="0" i="0" u="none" strike="noStrike" cap="none" dirty="0">
                <a:solidFill>
                  <a:srgbClr val="113B70"/>
                </a:solidFill>
                <a:latin typeface="Poppins"/>
                <a:ea typeface="Poppins"/>
                <a:cs typeface="Poppins"/>
                <a:sym typeface="Poppins"/>
              </a:rPr>
              <a:t> COM-FSM representatives attended an ACCJC workshop in Hawai‘i focused on using ROI data to improve student outcomes and social mobility.</a:t>
            </a:r>
            <a:endParaRPr dirty="0"/>
          </a:p>
          <a:p>
            <a:pPr marL="474979" marR="0" lvl="1" indent="-237490" algn="l" rtl="0">
              <a:lnSpc>
                <a:spcPct val="165029"/>
              </a:lnSpc>
              <a:spcBef>
                <a:spcPts val="0"/>
              </a:spcBef>
              <a:spcAft>
                <a:spcPts val="0"/>
              </a:spcAft>
              <a:buClr>
                <a:srgbClr val="113B70"/>
              </a:buClr>
              <a:buSzPts val="2199"/>
              <a:buFont typeface="Arial"/>
              <a:buChar char="•"/>
            </a:pPr>
            <a:r>
              <a:rPr lang="en-US" sz="2199" b="1" i="0" u="none" strike="noStrike" cap="none" dirty="0">
                <a:solidFill>
                  <a:srgbClr val="113B70"/>
                </a:solidFill>
                <a:latin typeface="Poppins"/>
                <a:ea typeface="Poppins"/>
                <a:cs typeface="Poppins"/>
                <a:sym typeface="Poppins"/>
              </a:rPr>
              <a:t>Designing Workforce-Embedded Pathways:</a:t>
            </a:r>
            <a:r>
              <a:rPr lang="en-US" sz="2199" b="0" i="0" u="none" strike="noStrike" cap="none" dirty="0">
                <a:solidFill>
                  <a:srgbClr val="113B70"/>
                </a:solidFill>
                <a:latin typeface="Poppins"/>
                <a:ea typeface="Poppins"/>
                <a:cs typeface="Poppins"/>
                <a:sym typeface="Poppins"/>
              </a:rPr>
              <a:t> A COM-FSM team participated in a workshop on aligning academic programs with industry needs, leading to the development of the Stackable Credentials Moodle workshop page.</a:t>
            </a:r>
            <a:endParaRPr dirty="0"/>
          </a:p>
        </p:txBody>
      </p:sp>
      <p:grpSp>
        <p:nvGrpSpPr>
          <p:cNvPr id="311" name="Google Shape;311;p5"/>
          <p:cNvGrpSpPr/>
          <p:nvPr/>
        </p:nvGrpSpPr>
        <p:grpSpPr>
          <a:xfrm>
            <a:off x="1028700" y="260539"/>
            <a:ext cx="12941362" cy="982869"/>
            <a:chOff x="0" y="-108209"/>
            <a:chExt cx="17255149" cy="1310491"/>
          </a:xfrm>
        </p:grpSpPr>
        <p:grpSp>
          <p:nvGrpSpPr>
            <p:cNvPr id="312" name="Google Shape;312;p5"/>
            <p:cNvGrpSpPr/>
            <p:nvPr/>
          </p:nvGrpSpPr>
          <p:grpSpPr>
            <a:xfrm>
              <a:off x="249320" y="-108209"/>
              <a:ext cx="17005829" cy="1310491"/>
              <a:chOff x="0" y="-38100"/>
              <a:chExt cx="5987684" cy="461419"/>
            </a:xfrm>
          </p:grpSpPr>
          <p:sp>
            <p:nvSpPr>
              <p:cNvPr id="313" name="Google Shape;313;p5"/>
              <p:cNvSpPr/>
              <p:nvPr/>
            </p:nvSpPr>
            <p:spPr>
              <a:xfrm>
                <a:off x="0" y="0"/>
                <a:ext cx="5987684" cy="423319"/>
              </a:xfrm>
              <a:custGeom>
                <a:avLst/>
                <a:gdLst/>
                <a:ahLst/>
                <a:cxnLst/>
                <a:rect l="l" t="t" r="r" b="b"/>
                <a:pathLst>
                  <a:path w="5987684" h="423319" extrusionOk="0">
                    <a:moveTo>
                      <a:pt x="5987684" y="211659"/>
                    </a:moveTo>
                    <a:lnTo>
                      <a:pt x="5784484" y="423319"/>
                    </a:lnTo>
                    <a:lnTo>
                      <a:pt x="203200" y="423319"/>
                    </a:lnTo>
                    <a:lnTo>
                      <a:pt x="0" y="211659"/>
                    </a:lnTo>
                    <a:lnTo>
                      <a:pt x="203200" y="0"/>
                    </a:lnTo>
                    <a:lnTo>
                      <a:pt x="5784484" y="0"/>
                    </a:lnTo>
                    <a:lnTo>
                      <a:pt x="5987684" y="211659"/>
                    </a:lnTo>
                    <a:close/>
                  </a:path>
                </a:pathLst>
              </a:custGeom>
              <a:solidFill>
                <a:srgbClr val="133455"/>
              </a:solidFill>
              <a:ln>
                <a:noFill/>
              </a:ln>
            </p:spPr>
            <p:txBody>
              <a:bodyPr/>
              <a:lstStyle/>
              <a:p>
                <a:endParaRPr lang="en-FM"/>
              </a:p>
            </p:txBody>
          </p:sp>
          <p:sp>
            <p:nvSpPr>
              <p:cNvPr id="314" name="Google Shape;314;p5"/>
              <p:cNvSpPr txBox="1"/>
              <p:nvPr/>
            </p:nvSpPr>
            <p:spPr>
              <a:xfrm>
                <a:off x="114300" y="-38100"/>
                <a:ext cx="5759084"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5" name="Google Shape;315;p5"/>
            <p:cNvGrpSpPr/>
            <p:nvPr/>
          </p:nvGrpSpPr>
          <p:grpSpPr>
            <a:xfrm>
              <a:off x="0" y="-108209"/>
              <a:ext cx="1576681" cy="1310491"/>
              <a:chOff x="0" y="-38100"/>
              <a:chExt cx="555143" cy="461419"/>
            </a:xfrm>
          </p:grpSpPr>
          <p:sp>
            <p:nvSpPr>
              <p:cNvPr id="316" name="Google Shape;316;p5"/>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317" name="Google Shape;317;p5"/>
              <p:cNvSpPr txBox="1"/>
              <p:nvPr/>
            </p:nvSpPr>
            <p:spPr>
              <a:xfrm>
                <a:off x="114300" y="-38100"/>
                <a:ext cx="32654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8" name="Google Shape;318;p5"/>
            <p:cNvSpPr txBox="1"/>
            <p:nvPr/>
          </p:nvSpPr>
          <p:spPr>
            <a:xfrm>
              <a:off x="1648362" y="4589"/>
              <a:ext cx="14031549" cy="93874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i="0" u="none" strike="noStrike" cap="none">
                  <a:solidFill>
                    <a:srgbClr val="FFFFFF"/>
                  </a:solidFill>
                  <a:latin typeface="Poppins"/>
                  <a:ea typeface="Poppins"/>
                  <a:cs typeface="Poppins"/>
                  <a:sym typeface="Poppins"/>
                </a:rPr>
                <a:t>IA_AUO_3. Provide support for ongoing professional development to enhance instructional effectiveness and learning support services.</a:t>
              </a:r>
              <a:endParaRPr/>
            </a:p>
          </p:txBody>
        </p:sp>
      </p:grpSp>
      <p:sp>
        <p:nvSpPr>
          <p:cNvPr id="319" name="Google Shape;319;p5"/>
          <p:cNvSpPr txBox="1"/>
          <p:nvPr/>
        </p:nvSpPr>
        <p:spPr>
          <a:xfrm>
            <a:off x="12150232" y="1129108"/>
            <a:ext cx="5780352" cy="5932170"/>
          </a:xfrm>
          <a:prstGeom prst="rect">
            <a:avLst/>
          </a:prstGeom>
          <a:noFill/>
          <a:ln>
            <a:noFill/>
          </a:ln>
        </p:spPr>
        <p:txBody>
          <a:bodyPr spcFirstLastPara="1" wrap="square" lIns="0" tIns="0" rIns="0" bIns="0" anchor="t" anchorCtr="0">
            <a:spAutoFit/>
          </a:bodyPr>
          <a:lstStyle/>
          <a:p>
            <a:pPr marL="474979" marR="0" lvl="1" indent="-237490" algn="l" rtl="0">
              <a:lnSpc>
                <a:spcPct val="165029"/>
              </a:lnSpc>
              <a:spcBef>
                <a:spcPts val="0"/>
              </a:spcBef>
              <a:spcAft>
                <a:spcPts val="0"/>
              </a:spcAft>
              <a:buClr>
                <a:srgbClr val="113B70"/>
              </a:buClr>
              <a:buSzPts val="2199"/>
              <a:buFont typeface="Arial"/>
              <a:buChar char="•"/>
            </a:pPr>
            <a:r>
              <a:rPr lang="en-US" sz="2199" b="1" i="0" u="none" strike="noStrike" cap="none">
                <a:solidFill>
                  <a:srgbClr val="113B70"/>
                </a:solidFill>
                <a:latin typeface="Poppins"/>
                <a:ea typeface="Poppins"/>
                <a:cs typeface="Poppins"/>
                <a:sym typeface="Poppins"/>
              </a:rPr>
              <a:t>Training for Yap R&amp;D Department: </a:t>
            </a:r>
            <a:r>
              <a:rPr lang="en-US" sz="2199" b="0" i="0" u="none" strike="noStrike" cap="none">
                <a:solidFill>
                  <a:srgbClr val="113B70"/>
                </a:solidFill>
                <a:latin typeface="Poppins"/>
                <a:ea typeface="Poppins"/>
                <a:cs typeface="Poppins"/>
                <a:sym typeface="Poppins"/>
              </a:rPr>
              <a:t>The Electrical Program will deliver a 5-week training starting April 13, 2026 for 20 trainees, focusing on safety, residential systems, and electrical maintenance.</a:t>
            </a:r>
            <a:endParaRPr/>
          </a:p>
          <a:p>
            <a:pPr marL="474979" marR="0" lvl="1" indent="-237490" algn="l" rtl="0">
              <a:lnSpc>
                <a:spcPct val="165029"/>
              </a:lnSpc>
              <a:spcBef>
                <a:spcPts val="0"/>
              </a:spcBef>
              <a:spcAft>
                <a:spcPts val="0"/>
              </a:spcAft>
              <a:buClr>
                <a:srgbClr val="113B70"/>
              </a:buClr>
              <a:buSzPts val="2199"/>
              <a:buFont typeface="Arial"/>
              <a:buChar char="•"/>
            </a:pPr>
            <a:r>
              <a:rPr lang="en-US" sz="2199" b="1" i="0" u="none" strike="noStrike" cap="none">
                <a:solidFill>
                  <a:srgbClr val="113B70"/>
                </a:solidFill>
                <a:latin typeface="Poppins"/>
                <a:ea typeface="Poppins"/>
                <a:cs typeface="Poppins"/>
                <a:sym typeface="Poppins"/>
              </a:rPr>
              <a:t>EDA Health Care Group Visit: </a:t>
            </a:r>
            <a:r>
              <a:rPr lang="en-US" sz="2199" b="0" i="0" u="none" strike="noStrike" cap="none">
                <a:solidFill>
                  <a:srgbClr val="113B70"/>
                </a:solidFill>
                <a:latin typeface="Poppins"/>
                <a:ea typeface="Poppins"/>
                <a:cs typeface="Poppins"/>
                <a:sym typeface="Poppins"/>
              </a:rPr>
              <a:t>The EDA Health Care Group will collaborate with COM-FSM and Pohnpei State Health Services to provide clinical training, including BLS, oral health, and simulation activities for DDFT and Nursing students.</a:t>
            </a:r>
            <a:endParaRPr/>
          </a:p>
        </p:txBody>
      </p:sp>
      <p:sp>
        <p:nvSpPr>
          <p:cNvPr id="320" name="Google Shape;320;p5"/>
          <p:cNvSpPr/>
          <p:nvPr/>
        </p:nvSpPr>
        <p:spPr>
          <a:xfrm>
            <a:off x="11012663" y="8652300"/>
            <a:ext cx="3775485" cy="3269399"/>
          </a:xfrm>
          <a:custGeom>
            <a:avLst/>
            <a:gdLst/>
            <a:ahLst/>
            <a:cxnLst/>
            <a:rect l="l" t="t" r="r" b="b"/>
            <a:pathLst>
              <a:path w="3883983" h="3363354" extrusionOk="0">
                <a:moveTo>
                  <a:pt x="2912987" y="0"/>
                </a:moveTo>
                <a:lnTo>
                  <a:pt x="970996" y="0"/>
                </a:lnTo>
                <a:lnTo>
                  <a:pt x="0" y="1681677"/>
                </a:lnTo>
                <a:lnTo>
                  <a:pt x="970996" y="3363354"/>
                </a:lnTo>
                <a:lnTo>
                  <a:pt x="2912987" y="3363354"/>
                </a:lnTo>
                <a:lnTo>
                  <a:pt x="3883983" y="1681677"/>
                </a:lnTo>
                <a:close/>
              </a:path>
            </a:pathLst>
          </a:custGeom>
          <a:blipFill rotWithShape="1">
            <a:blip r:embed="rId7">
              <a:alphaModFix/>
            </a:blip>
            <a:stretch>
              <a:fillRect l="-26973" r="-26973"/>
            </a:stretch>
          </a:blipFill>
          <a:ln>
            <a:noFill/>
          </a:ln>
        </p:spPr>
        <p:txBody>
          <a:bodyPr/>
          <a:lstStyle/>
          <a:p>
            <a:endParaRPr lang="en-FM"/>
          </a:p>
        </p:txBody>
      </p:sp>
      <p:sp>
        <p:nvSpPr>
          <p:cNvPr id="321" name="Google Shape;321;p5"/>
          <p:cNvSpPr/>
          <p:nvPr/>
        </p:nvSpPr>
        <p:spPr>
          <a:xfrm>
            <a:off x="14512515" y="8420883"/>
            <a:ext cx="3775485" cy="3269399"/>
          </a:xfrm>
          <a:custGeom>
            <a:avLst/>
            <a:gdLst/>
            <a:ahLst/>
            <a:cxnLst/>
            <a:rect l="l" t="t" r="r" b="b"/>
            <a:pathLst>
              <a:path w="3883983" h="3363354" extrusionOk="0">
                <a:moveTo>
                  <a:pt x="2912987" y="0"/>
                </a:moveTo>
                <a:lnTo>
                  <a:pt x="970996" y="0"/>
                </a:lnTo>
                <a:lnTo>
                  <a:pt x="0" y="1681677"/>
                </a:lnTo>
                <a:lnTo>
                  <a:pt x="970996" y="3363354"/>
                </a:lnTo>
                <a:lnTo>
                  <a:pt x="2912987" y="3363354"/>
                </a:lnTo>
                <a:lnTo>
                  <a:pt x="3883983" y="1681677"/>
                </a:lnTo>
                <a:close/>
              </a:path>
            </a:pathLst>
          </a:custGeom>
          <a:blipFill rotWithShape="1">
            <a:blip r:embed="rId8">
              <a:alphaModFix/>
            </a:blip>
            <a:stretch>
              <a:fillRect l="-7420" t="-2649" r="-11098"/>
            </a:stretch>
          </a:blipFill>
          <a:ln>
            <a:noFill/>
          </a:ln>
        </p:spPr>
        <p:txBody>
          <a:bodyPr/>
          <a:lstStyle/>
          <a:p>
            <a:endParaRPr lang="en-FM"/>
          </a:p>
        </p:txBody>
      </p:sp>
      <p:sp>
        <p:nvSpPr>
          <p:cNvPr id="322" name="Google Shape;322;p5"/>
          <p:cNvSpPr/>
          <p:nvPr/>
        </p:nvSpPr>
        <p:spPr>
          <a:xfrm>
            <a:off x="7512811" y="8925814"/>
            <a:ext cx="3775485" cy="3269399"/>
          </a:xfrm>
          <a:custGeom>
            <a:avLst/>
            <a:gdLst/>
            <a:ahLst/>
            <a:cxnLst/>
            <a:rect l="l" t="t" r="r" b="b"/>
            <a:pathLst>
              <a:path w="3883983" h="3363354" extrusionOk="0">
                <a:moveTo>
                  <a:pt x="2912987" y="0"/>
                </a:moveTo>
                <a:lnTo>
                  <a:pt x="970996" y="0"/>
                </a:lnTo>
                <a:lnTo>
                  <a:pt x="0" y="1681677"/>
                </a:lnTo>
                <a:lnTo>
                  <a:pt x="970996" y="3363354"/>
                </a:lnTo>
                <a:lnTo>
                  <a:pt x="2912987" y="3363354"/>
                </a:lnTo>
                <a:lnTo>
                  <a:pt x="3883983" y="1681677"/>
                </a:lnTo>
                <a:close/>
              </a:path>
            </a:pathLst>
          </a:custGeom>
          <a:blipFill rotWithShape="1">
            <a:blip r:embed="rId9">
              <a:alphaModFix/>
            </a:blip>
            <a:stretch>
              <a:fillRect l="-29973" r="-30027" b="-3931"/>
            </a:stretch>
          </a:blipFill>
          <a:ln>
            <a:noFill/>
          </a:ln>
        </p:spPr>
        <p:txBody>
          <a:bodyPr/>
          <a:lstStyle/>
          <a:p>
            <a:endParaRPr lang="en-FM"/>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cxnSp>
        <p:nvCxnSpPr>
          <p:cNvPr id="327" name="Google Shape;327;p6"/>
          <p:cNvCxnSpPr/>
          <p:nvPr/>
        </p:nvCxnSpPr>
        <p:spPr>
          <a:xfrm>
            <a:off x="1028700" y="8224155"/>
            <a:ext cx="8520871" cy="0"/>
          </a:xfrm>
          <a:prstGeom prst="straightConnector1">
            <a:avLst/>
          </a:prstGeom>
          <a:noFill/>
          <a:ln w="38100" cap="flat" cmpd="sng">
            <a:solidFill>
              <a:srgbClr val="0072C4"/>
            </a:solidFill>
            <a:prstDash val="solid"/>
            <a:round/>
            <a:headEnd type="none" w="sm" len="sm"/>
            <a:tailEnd type="stealth" w="med" len="med"/>
          </a:ln>
        </p:spPr>
      </p:cxnSp>
      <p:grpSp>
        <p:nvGrpSpPr>
          <p:cNvPr id="328" name="Google Shape;328;p6"/>
          <p:cNvGrpSpPr/>
          <p:nvPr/>
        </p:nvGrpSpPr>
        <p:grpSpPr>
          <a:xfrm>
            <a:off x="2660504" y="8415198"/>
            <a:ext cx="4859102" cy="1272270"/>
            <a:chOff x="0" y="0"/>
            <a:chExt cx="6478804" cy="1696359"/>
          </a:xfrm>
        </p:grpSpPr>
        <p:grpSp>
          <p:nvGrpSpPr>
            <p:cNvPr id="329" name="Google Shape;329;p6"/>
            <p:cNvGrpSpPr/>
            <p:nvPr/>
          </p:nvGrpSpPr>
          <p:grpSpPr>
            <a:xfrm>
              <a:off x="5329688" y="0"/>
              <a:ext cx="1093610" cy="1093610"/>
              <a:chOff x="0" y="0"/>
              <a:chExt cx="812800" cy="812800"/>
            </a:xfrm>
          </p:grpSpPr>
          <p:sp>
            <p:nvSpPr>
              <p:cNvPr id="330" name="Google Shape;330;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2" name="Google Shape;332;p6"/>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3">
                <a:alphaModFix/>
              </a:blip>
              <a:stretch>
                <a:fillRect/>
              </a:stretch>
            </a:blipFill>
            <a:ln>
              <a:noFill/>
            </a:ln>
          </p:spPr>
          <p:txBody>
            <a:bodyPr/>
            <a:lstStyle/>
            <a:p>
              <a:endParaRPr lang="en-FM"/>
            </a:p>
          </p:txBody>
        </p:sp>
        <p:grpSp>
          <p:nvGrpSpPr>
            <p:cNvPr id="333" name="Google Shape;333;p6"/>
            <p:cNvGrpSpPr/>
            <p:nvPr/>
          </p:nvGrpSpPr>
          <p:grpSpPr>
            <a:xfrm>
              <a:off x="3664362" y="2430"/>
              <a:ext cx="1093610" cy="1093610"/>
              <a:chOff x="0" y="0"/>
              <a:chExt cx="812800" cy="812800"/>
            </a:xfrm>
          </p:grpSpPr>
          <p:sp>
            <p:nvSpPr>
              <p:cNvPr id="334" name="Google Shape;334;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6" name="Google Shape;336;p6"/>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4">
                <a:alphaModFix/>
              </a:blip>
              <a:stretch>
                <a:fillRect/>
              </a:stretch>
            </a:blipFill>
            <a:ln>
              <a:noFill/>
            </a:ln>
          </p:spPr>
          <p:txBody>
            <a:bodyPr/>
            <a:lstStyle/>
            <a:p>
              <a:endParaRPr lang="en-FM"/>
            </a:p>
          </p:txBody>
        </p:sp>
        <p:grpSp>
          <p:nvGrpSpPr>
            <p:cNvPr id="337" name="Google Shape;337;p6"/>
            <p:cNvGrpSpPr/>
            <p:nvPr/>
          </p:nvGrpSpPr>
          <p:grpSpPr>
            <a:xfrm>
              <a:off x="1999035" y="2430"/>
              <a:ext cx="1093610" cy="1093610"/>
              <a:chOff x="0" y="0"/>
              <a:chExt cx="812800" cy="812800"/>
            </a:xfrm>
          </p:grpSpPr>
          <p:sp>
            <p:nvSpPr>
              <p:cNvPr id="338" name="Google Shape;338;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0" name="Google Shape;340;p6"/>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5">
                <a:alphaModFix/>
              </a:blip>
              <a:stretch>
                <a:fillRect/>
              </a:stretch>
            </a:blipFill>
            <a:ln>
              <a:noFill/>
            </a:ln>
          </p:spPr>
          <p:txBody>
            <a:bodyPr/>
            <a:lstStyle/>
            <a:p>
              <a:endParaRPr lang="en-FM"/>
            </a:p>
          </p:txBody>
        </p:sp>
        <p:grpSp>
          <p:nvGrpSpPr>
            <p:cNvPr id="341" name="Google Shape;341;p6"/>
            <p:cNvGrpSpPr/>
            <p:nvPr/>
          </p:nvGrpSpPr>
          <p:grpSpPr>
            <a:xfrm>
              <a:off x="276388" y="0"/>
              <a:ext cx="1093610" cy="1093610"/>
              <a:chOff x="0" y="0"/>
              <a:chExt cx="812800" cy="812800"/>
            </a:xfrm>
          </p:grpSpPr>
          <p:sp>
            <p:nvSpPr>
              <p:cNvPr id="342" name="Google Shape;342;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4" name="Google Shape;344;p6"/>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6">
                <a:alphaModFix/>
              </a:blip>
              <a:stretch>
                <a:fillRect/>
              </a:stretch>
            </a:blipFill>
            <a:ln>
              <a:noFill/>
            </a:ln>
          </p:spPr>
          <p:txBody>
            <a:bodyPr/>
            <a:lstStyle/>
            <a:p>
              <a:endParaRPr lang="en-FM"/>
            </a:p>
          </p:txBody>
        </p:sp>
        <p:sp>
          <p:nvSpPr>
            <p:cNvPr id="345" name="Google Shape;345;p6"/>
            <p:cNvSpPr txBox="1"/>
            <p:nvPr/>
          </p:nvSpPr>
          <p:spPr>
            <a:xfrm>
              <a:off x="0" y="1287803"/>
              <a:ext cx="1595751"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Campus Dean</a:t>
              </a:r>
              <a:endParaRPr/>
            </a:p>
          </p:txBody>
        </p:sp>
        <p:sp>
          <p:nvSpPr>
            <p:cNvPr id="346" name="Google Shape;346;p6"/>
            <p:cNvSpPr txBox="1"/>
            <p:nvPr/>
          </p:nvSpPr>
          <p:spPr>
            <a:xfrm>
              <a:off x="1856868" y="1287803"/>
              <a:ext cx="1377945"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Office of the Academic Affairs</a:t>
              </a:r>
              <a:endParaRPr/>
            </a:p>
          </p:txBody>
        </p:sp>
        <p:sp>
          <p:nvSpPr>
            <p:cNvPr id="347" name="Google Shape;347;p6"/>
            <p:cNvSpPr txBox="1"/>
            <p:nvPr/>
          </p:nvSpPr>
          <p:spPr>
            <a:xfrm>
              <a:off x="3573777" y="1287803"/>
              <a:ext cx="138951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Learning Resource Center</a:t>
              </a:r>
              <a:endParaRPr/>
            </a:p>
          </p:txBody>
        </p:sp>
        <p:sp>
          <p:nvSpPr>
            <p:cNvPr id="348" name="Google Shape;348;p6"/>
            <p:cNvSpPr txBox="1"/>
            <p:nvPr/>
          </p:nvSpPr>
          <p:spPr>
            <a:xfrm>
              <a:off x="5386261" y="1287803"/>
              <a:ext cx="1092543" cy="408556"/>
            </a:xfrm>
            <a:prstGeom prst="rect">
              <a:avLst/>
            </a:prstGeom>
            <a:noFill/>
            <a:ln>
              <a:noFill/>
            </a:ln>
          </p:spPr>
          <p:txBody>
            <a:bodyPr spcFirstLastPara="1" wrap="square" lIns="0" tIns="0" rIns="0" bIns="0" anchor="t" anchorCtr="0">
              <a:spAutoFit/>
            </a:bodyPr>
            <a:lstStyle/>
            <a:p>
              <a:pPr marL="0" marR="0" lvl="0" indent="0" algn="ctr" rtl="0">
                <a:lnSpc>
                  <a:spcPct val="140066"/>
                </a:lnSpc>
                <a:spcBef>
                  <a:spcPts val="0"/>
                </a:spcBef>
                <a:spcAft>
                  <a:spcPts val="0"/>
                </a:spcAft>
                <a:buNone/>
              </a:pPr>
              <a:r>
                <a:rPr lang="en-US" sz="901" b="1" i="0" u="none" strike="noStrike" cap="none">
                  <a:solidFill>
                    <a:srgbClr val="113B70"/>
                  </a:solidFill>
                  <a:latin typeface="Poppins"/>
                  <a:ea typeface="Poppins"/>
                  <a:cs typeface="Poppins"/>
                  <a:sym typeface="Poppins"/>
                </a:rPr>
                <a:t>Instructional Coordinator</a:t>
              </a:r>
              <a:endParaRPr/>
            </a:p>
          </p:txBody>
        </p:sp>
      </p:grpSp>
      <p:sp>
        <p:nvSpPr>
          <p:cNvPr id="349" name="Google Shape;349;p6"/>
          <p:cNvSpPr/>
          <p:nvPr/>
        </p:nvSpPr>
        <p:spPr>
          <a:xfrm>
            <a:off x="14936337" y="404964"/>
            <a:ext cx="3322996" cy="2758334"/>
          </a:xfrm>
          <a:custGeom>
            <a:avLst/>
            <a:gdLst/>
            <a:ahLst/>
            <a:cxnLst/>
            <a:rect l="l" t="t" r="r" b="b"/>
            <a:pathLst>
              <a:path w="4135247" h="3432562" extrusionOk="0">
                <a:moveTo>
                  <a:pt x="3101435" y="0"/>
                </a:moveTo>
                <a:lnTo>
                  <a:pt x="1033812" y="0"/>
                </a:lnTo>
                <a:lnTo>
                  <a:pt x="0" y="1716281"/>
                </a:lnTo>
                <a:lnTo>
                  <a:pt x="1033812" y="3432562"/>
                </a:lnTo>
                <a:lnTo>
                  <a:pt x="3101435" y="3432562"/>
                </a:lnTo>
                <a:lnTo>
                  <a:pt x="4135247" y="1716281"/>
                </a:lnTo>
                <a:close/>
              </a:path>
            </a:pathLst>
          </a:custGeom>
          <a:blipFill rotWithShape="1">
            <a:blip r:embed="rId7">
              <a:alphaModFix/>
            </a:blip>
            <a:stretch>
              <a:fillRect l="-105077" t="-73277" r="-105077"/>
            </a:stretch>
          </a:blipFill>
          <a:ln>
            <a:noFill/>
          </a:ln>
        </p:spPr>
        <p:txBody>
          <a:bodyPr/>
          <a:lstStyle/>
          <a:p>
            <a:endParaRPr lang="en-FM"/>
          </a:p>
        </p:txBody>
      </p:sp>
      <p:sp>
        <p:nvSpPr>
          <p:cNvPr id="350" name="Google Shape;350;p6"/>
          <p:cNvSpPr/>
          <p:nvPr/>
        </p:nvSpPr>
        <p:spPr>
          <a:xfrm>
            <a:off x="14936337" y="3268073"/>
            <a:ext cx="3322996" cy="2758334"/>
          </a:xfrm>
          <a:custGeom>
            <a:avLst/>
            <a:gdLst/>
            <a:ahLst/>
            <a:cxnLst/>
            <a:rect l="l" t="t" r="r" b="b"/>
            <a:pathLst>
              <a:path w="4135247" h="3432562" extrusionOk="0">
                <a:moveTo>
                  <a:pt x="3101435" y="0"/>
                </a:moveTo>
                <a:lnTo>
                  <a:pt x="1033812" y="0"/>
                </a:lnTo>
                <a:lnTo>
                  <a:pt x="0" y="1716281"/>
                </a:lnTo>
                <a:lnTo>
                  <a:pt x="1033812" y="3432562"/>
                </a:lnTo>
                <a:lnTo>
                  <a:pt x="3101435" y="3432562"/>
                </a:lnTo>
                <a:lnTo>
                  <a:pt x="4135247" y="1716281"/>
                </a:lnTo>
                <a:close/>
              </a:path>
            </a:pathLst>
          </a:custGeom>
          <a:blipFill rotWithShape="1">
            <a:blip r:embed="rId8">
              <a:alphaModFix/>
            </a:blip>
            <a:stretch>
              <a:fillRect l="-18852" t="-14754" r="-17382"/>
            </a:stretch>
          </a:blipFill>
          <a:ln>
            <a:noFill/>
          </a:ln>
        </p:spPr>
        <p:txBody>
          <a:bodyPr/>
          <a:lstStyle/>
          <a:p>
            <a:endParaRPr lang="en-FM"/>
          </a:p>
        </p:txBody>
      </p:sp>
      <p:sp>
        <p:nvSpPr>
          <p:cNvPr id="351" name="Google Shape;351;p6"/>
          <p:cNvSpPr/>
          <p:nvPr/>
        </p:nvSpPr>
        <p:spPr>
          <a:xfrm>
            <a:off x="14936337" y="6131182"/>
            <a:ext cx="3322996" cy="2758334"/>
          </a:xfrm>
          <a:custGeom>
            <a:avLst/>
            <a:gdLst/>
            <a:ahLst/>
            <a:cxnLst/>
            <a:rect l="l" t="t" r="r" b="b"/>
            <a:pathLst>
              <a:path w="4135247" h="3432562" extrusionOk="0">
                <a:moveTo>
                  <a:pt x="3101435" y="0"/>
                </a:moveTo>
                <a:lnTo>
                  <a:pt x="1033812" y="0"/>
                </a:lnTo>
                <a:lnTo>
                  <a:pt x="0" y="1716281"/>
                </a:lnTo>
                <a:lnTo>
                  <a:pt x="1033812" y="3432562"/>
                </a:lnTo>
                <a:lnTo>
                  <a:pt x="3101435" y="3432562"/>
                </a:lnTo>
                <a:lnTo>
                  <a:pt x="4135247" y="1716281"/>
                </a:lnTo>
                <a:close/>
              </a:path>
            </a:pathLst>
          </a:custGeom>
          <a:blipFill rotWithShape="1">
            <a:blip r:embed="rId9">
              <a:alphaModFix/>
            </a:blip>
            <a:stretch>
              <a:fillRect l="-7089" r="-7440" b="-3481"/>
            </a:stretch>
          </a:blipFill>
          <a:ln>
            <a:noFill/>
          </a:ln>
        </p:spPr>
        <p:txBody>
          <a:bodyPr/>
          <a:lstStyle/>
          <a:p>
            <a:endParaRPr lang="en-FM"/>
          </a:p>
        </p:txBody>
      </p:sp>
      <p:grpSp>
        <p:nvGrpSpPr>
          <p:cNvPr id="352" name="Google Shape;352;p6"/>
          <p:cNvGrpSpPr/>
          <p:nvPr/>
        </p:nvGrpSpPr>
        <p:grpSpPr>
          <a:xfrm>
            <a:off x="1028700" y="203873"/>
            <a:ext cx="13215989" cy="982869"/>
            <a:chOff x="0" y="-108209"/>
            <a:chExt cx="17621319" cy="1310491"/>
          </a:xfrm>
        </p:grpSpPr>
        <p:grpSp>
          <p:nvGrpSpPr>
            <p:cNvPr id="353" name="Google Shape;353;p6"/>
            <p:cNvGrpSpPr/>
            <p:nvPr/>
          </p:nvGrpSpPr>
          <p:grpSpPr>
            <a:xfrm>
              <a:off x="396909" y="-108209"/>
              <a:ext cx="17224410" cy="1310491"/>
              <a:chOff x="0" y="-38100"/>
              <a:chExt cx="6064645" cy="461419"/>
            </a:xfrm>
          </p:grpSpPr>
          <p:sp>
            <p:nvSpPr>
              <p:cNvPr id="354" name="Google Shape;354;p6"/>
              <p:cNvSpPr/>
              <p:nvPr/>
            </p:nvSpPr>
            <p:spPr>
              <a:xfrm>
                <a:off x="0" y="0"/>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355" name="Google Shape;355;p6"/>
              <p:cNvSpPr txBox="1"/>
              <p:nvPr/>
            </p:nvSpPr>
            <p:spPr>
              <a:xfrm>
                <a:off x="114300" y="-38100"/>
                <a:ext cx="5836045"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6" name="Google Shape;356;p6"/>
            <p:cNvGrpSpPr/>
            <p:nvPr/>
          </p:nvGrpSpPr>
          <p:grpSpPr>
            <a:xfrm>
              <a:off x="0" y="-108209"/>
              <a:ext cx="1576681" cy="1310491"/>
              <a:chOff x="0" y="-38100"/>
              <a:chExt cx="555143" cy="461419"/>
            </a:xfrm>
          </p:grpSpPr>
          <p:sp>
            <p:nvSpPr>
              <p:cNvPr id="357" name="Google Shape;357;p6"/>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358" name="Google Shape;358;p6"/>
              <p:cNvSpPr txBox="1"/>
              <p:nvPr/>
            </p:nvSpPr>
            <p:spPr>
              <a:xfrm>
                <a:off x="114300" y="-38100"/>
                <a:ext cx="326543" cy="4614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9" name="Google Shape;359;p6"/>
            <p:cNvSpPr txBox="1"/>
            <p:nvPr/>
          </p:nvSpPr>
          <p:spPr>
            <a:xfrm>
              <a:off x="1586832" y="35791"/>
              <a:ext cx="15672427" cy="93874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i="0" u="none" strike="noStrike" cap="none">
                  <a:solidFill>
                    <a:srgbClr val="FFFFFF"/>
                  </a:solidFill>
                  <a:latin typeface="Poppins"/>
                  <a:ea typeface="Poppins"/>
                  <a:cs typeface="Poppins"/>
                  <a:sym typeface="Poppins"/>
                </a:rPr>
                <a:t>IA_AUO_4. Establish a new or strengthen existing internal and external stakeholder collaboration to enhance educational opportunities and outcomes</a:t>
              </a:r>
              <a:endParaRPr/>
            </a:p>
          </p:txBody>
        </p:sp>
      </p:grpSp>
      <p:sp>
        <p:nvSpPr>
          <p:cNvPr id="360" name="Google Shape;360;p6"/>
          <p:cNvSpPr txBox="1"/>
          <p:nvPr/>
        </p:nvSpPr>
        <p:spPr>
          <a:xfrm>
            <a:off x="1028898" y="1660306"/>
            <a:ext cx="13907439" cy="5404485"/>
          </a:xfrm>
          <a:prstGeom prst="rect">
            <a:avLst/>
          </a:prstGeom>
          <a:noFill/>
          <a:ln>
            <a:noFill/>
          </a:ln>
        </p:spPr>
        <p:txBody>
          <a:bodyPr spcFirstLastPara="1" wrap="square" lIns="0" tIns="0" rIns="0" bIns="0" anchor="t" anchorCtr="0">
            <a:spAutoFit/>
          </a:bodyPr>
          <a:lstStyle/>
          <a:p>
            <a:pPr marL="561341" marR="0" lvl="1" indent="-280670" algn="l" rtl="0">
              <a:lnSpc>
                <a:spcPct val="165000"/>
              </a:lnSpc>
              <a:spcBef>
                <a:spcPts val="0"/>
              </a:spcBef>
              <a:spcAft>
                <a:spcPts val="0"/>
              </a:spcAft>
              <a:buClr>
                <a:srgbClr val="113B70"/>
              </a:buClr>
              <a:buSzPts val="2600"/>
              <a:buFont typeface="Arial"/>
              <a:buChar char="•"/>
            </a:pPr>
            <a:r>
              <a:rPr lang="en-US" sz="2600" b="1" i="0" u="none" strike="noStrike" cap="none">
                <a:solidFill>
                  <a:srgbClr val="113B70"/>
                </a:solidFill>
                <a:latin typeface="Poppins"/>
                <a:ea typeface="Poppins"/>
                <a:cs typeface="Poppins"/>
                <a:sym typeface="Poppins"/>
              </a:rPr>
              <a:t>JENESYS Program</a:t>
            </a:r>
            <a:r>
              <a:rPr lang="en-US" sz="2600" b="0" i="0" u="none" strike="noStrike" cap="none">
                <a:solidFill>
                  <a:srgbClr val="113B70"/>
                </a:solidFill>
                <a:latin typeface="Poppins"/>
                <a:ea typeface="Poppins"/>
                <a:cs typeface="Poppins"/>
                <a:sym typeface="Poppins"/>
              </a:rPr>
              <a:t> – Two students gained experience in disaster preparedness, climate change, and cultural exchange.</a:t>
            </a:r>
            <a:endParaRPr/>
          </a:p>
          <a:p>
            <a:pPr marL="561341" marR="0" lvl="1" indent="-280670" algn="l" rtl="0">
              <a:lnSpc>
                <a:spcPct val="165000"/>
              </a:lnSpc>
              <a:spcBef>
                <a:spcPts val="0"/>
              </a:spcBef>
              <a:spcAft>
                <a:spcPts val="0"/>
              </a:spcAft>
              <a:buClr>
                <a:srgbClr val="113B70"/>
              </a:buClr>
              <a:buSzPts val="2600"/>
              <a:buFont typeface="Arial"/>
              <a:buChar char="•"/>
            </a:pPr>
            <a:r>
              <a:rPr lang="en-US" sz="2600" b="1" i="0" u="none" strike="noStrike" cap="none">
                <a:solidFill>
                  <a:srgbClr val="113B70"/>
                </a:solidFill>
                <a:latin typeface="Poppins"/>
                <a:ea typeface="Poppins"/>
                <a:cs typeface="Poppins"/>
                <a:sym typeface="Poppins"/>
              </a:rPr>
              <a:t>Water Safety Training</a:t>
            </a:r>
            <a:r>
              <a:rPr lang="en-US" sz="2600" b="0" i="0" u="none" strike="noStrike" cap="none">
                <a:solidFill>
                  <a:srgbClr val="113B70"/>
                </a:solidFill>
                <a:latin typeface="Poppins"/>
                <a:ea typeface="Poppins"/>
                <a:cs typeface="Poppins"/>
                <a:sym typeface="Poppins"/>
              </a:rPr>
              <a:t> – Students learned basic lifesaving and first aid skills.</a:t>
            </a:r>
            <a:endParaRPr/>
          </a:p>
          <a:p>
            <a:pPr marL="561341" marR="0" lvl="1" indent="-280670" algn="l" rtl="0">
              <a:lnSpc>
                <a:spcPct val="165000"/>
              </a:lnSpc>
              <a:spcBef>
                <a:spcPts val="0"/>
              </a:spcBef>
              <a:spcAft>
                <a:spcPts val="0"/>
              </a:spcAft>
              <a:buClr>
                <a:srgbClr val="113B70"/>
              </a:buClr>
              <a:buSzPts val="2600"/>
              <a:buFont typeface="Arial"/>
              <a:buChar char="•"/>
            </a:pPr>
            <a:r>
              <a:rPr lang="en-US" sz="2600" b="1" i="0" u="none" strike="noStrike" cap="none">
                <a:solidFill>
                  <a:srgbClr val="113B70"/>
                </a:solidFill>
                <a:latin typeface="Poppins"/>
                <a:ea typeface="Poppins"/>
                <a:cs typeface="Poppins"/>
                <a:sym typeface="Poppins"/>
              </a:rPr>
              <a:t>RAC Training</a:t>
            </a:r>
            <a:r>
              <a:rPr lang="en-US" sz="2600" b="0" i="0" u="none" strike="noStrike" cap="none">
                <a:solidFill>
                  <a:srgbClr val="113B70"/>
                </a:solidFill>
                <a:latin typeface="Poppins"/>
                <a:ea typeface="Poppins"/>
                <a:cs typeface="Poppins"/>
                <a:sym typeface="Poppins"/>
              </a:rPr>
              <a:t> – Technicians were trained to safely handle modern refrigerants.</a:t>
            </a:r>
            <a:endParaRPr/>
          </a:p>
          <a:p>
            <a:pPr marL="561341" marR="0" lvl="1" indent="-280670" algn="l" rtl="0">
              <a:lnSpc>
                <a:spcPct val="165000"/>
              </a:lnSpc>
              <a:spcBef>
                <a:spcPts val="0"/>
              </a:spcBef>
              <a:spcAft>
                <a:spcPts val="0"/>
              </a:spcAft>
              <a:buClr>
                <a:srgbClr val="113B70"/>
              </a:buClr>
              <a:buSzPts val="2600"/>
              <a:buFont typeface="Arial"/>
              <a:buChar char="•"/>
            </a:pPr>
            <a:r>
              <a:rPr lang="en-US" sz="2600" b="1" i="0" u="none" strike="noStrike" cap="none">
                <a:solidFill>
                  <a:srgbClr val="113B70"/>
                </a:solidFill>
                <a:latin typeface="Poppins"/>
                <a:ea typeface="Poppins"/>
                <a:cs typeface="Poppins"/>
                <a:sym typeface="Poppins"/>
              </a:rPr>
              <a:t>Mono No Aware Lecture</a:t>
            </a:r>
            <a:r>
              <a:rPr lang="en-US" sz="2600" b="0" i="0" u="none" strike="noStrike" cap="none">
                <a:solidFill>
                  <a:srgbClr val="113B70"/>
                </a:solidFill>
                <a:latin typeface="Poppins"/>
                <a:ea typeface="Poppins"/>
                <a:cs typeface="Poppins"/>
                <a:sym typeface="Poppins"/>
              </a:rPr>
              <a:t> – A session highlighted Japanese culture and scholarship opportunities.</a:t>
            </a:r>
            <a:endParaRPr/>
          </a:p>
          <a:p>
            <a:pPr marL="561341" marR="0" lvl="1" indent="-280670" algn="l" rtl="0">
              <a:lnSpc>
                <a:spcPct val="165000"/>
              </a:lnSpc>
              <a:spcBef>
                <a:spcPts val="0"/>
              </a:spcBef>
              <a:spcAft>
                <a:spcPts val="0"/>
              </a:spcAft>
              <a:buClr>
                <a:srgbClr val="113B70"/>
              </a:buClr>
              <a:buSzPts val="2600"/>
              <a:buFont typeface="Arial"/>
              <a:buChar char="•"/>
            </a:pPr>
            <a:r>
              <a:rPr lang="en-US" sz="2600" b="1" i="0" u="none" strike="noStrike" cap="none">
                <a:solidFill>
                  <a:srgbClr val="113B70"/>
                </a:solidFill>
                <a:latin typeface="Poppins"/>
                <a:ea typeface="Poppins"/>
                <a:cs typeface="Poppins"/>
                <a:sym typeface="Poppins"/>
              </a:rPr>
              <a:t>Care Training</a:t>
            </a:r>
            <a:r>
              <a:rPr lang="en-US" sz="2600" b="0" i="0" u="none" strike="noStrike" cap="none">
                <a:solidFill>
                  <a:srgbClr val="113B70"/>
                </a:solidFill>
                <a:latin typeface="Poppins"/>
                <a:ea typeface="Poppins"/>
                <a:cs typeface="Poppins"/>
                <a:sym typeface="Poppins"/>
              </a:rPr>
              <a:t> – Nursing students will receive training in maternal and neonatal care.</a:t>
            </a:r>
            <a:endParaRPr/>
          </a:p>
          <a:p>
            <a:pPr marL="561341" marR="0" lvl="1" indent="-280670" algn="l" rtl="0">
              <a:lnSpc>
                <a:spcPct val="165000"/>
              </a:lnSpc>
              <a:spcBef>
                <a:spcPts val="0"/>
              </a:spcBef>
              <a:spcAft>
                <a:spcPts val="0"/>
              </a:spcAft>
              <a:buClr>
                <a:srgbClr val="113B70"/>
              </a:buClr>
              <a:buSzPts val="2600"/>
              <a:buFont typeface="Arial"/>
              <a:buChar char="•"/>
            </a:pPr>
            <a:r>
              <a:rPr lang="en-US" sz="2600" b="1" i="0" u="none" strike="noStrike" cap="none">
                <a:solidFill>
                  <a:srgbClr val="113B70"/>
                </a:solidFill>
                <a:latin typeface="Poppins"/>
                <a:ea typeface="Poppins"/>
                <a:cs typeface="Poppins"/>
                <a:sym typeface="Poppins"/>
              </a:rPr>
              <a:t>MoodlemootPH 2026</a:t>
            </a:r>
            <a:r>
              <a:rPr lang="en-US" sz="2600" b="0" i="0" u="none" strike="noStrike" cap="none">
                <a:solidFill>
                  <a:srgbClr val="113B70"/>
                </a:solidFill>
                <a:latin typeface="Poppins"/>
                <a:ea typeface="Poppins"/>
                <a:cs typeface="Poppins"/>
                <a:sym typeface="Poppins"/>
              </a:rPr>
              <a:t> – A faculty member was selected as an international speaker.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cxnSp>
        <p:nvCxnSpPr>
          <p:cNvPr id="365" name="Google Shape;365;g3d4b86f2a37_0_3"/>
          <p:cNvCxnSpPr/>
          <p:nvPr/>
        </p:nvCxnSpPr>
        <p:spPr>
          <a:xfrm>
            <a:off x="1028700" y="8224155"/>
            <a:ext cx="8520900" cy="0"/>
          </a:xfrm>
          <a:prstGeom prst="straightConnector1">
            <a:avLst/>
          </a:prstGeom>
          <a:noFill/>
          <a:ln w="57150" cap="flat" cmpd="sng">
            <a:solidFill>
              <a:srgbClr val="0072C4"/>
            </a:solidFill>
            <a:prstDash val="solid"/>
            <a:round/>
            <a:headEnd type="none" w="sm" len="sm"/>
            <a:tailEnd type="stealth" w="med" len="med"/>
          </a:ln>
        </p:spPr>
      </p:cxnSp>
      <p:grpSp>
        <p:nvGrpSpPr>
          <p:cNvPr id="366" name="Google Shape;366;g3d4b86f2a37_0_3"/>
          <p:cNvGrpSpPr/>
          <p:nvPr/>
        </p:nvGrpSpPr>
        <p:grpSpPr>
          <a:xfrm>
            <a:off x="2660505" y="8415200"/>
            <a:ext cx="4859147" cy="1298178"/>
            <a:chOff x="0" y="0"/>
            <a:chExt cx="6478862" cy="1730904"/>
          </a:xfrm>
        </p:grpSpPr>
        <p:grpSp>
          <p:nvGrpSpPr>
            <p:cNvPr id="367" name="Google Shape;367;g3d4b86f2a37_0_3"/>
            <p:cNvGrpSpPr/>
            <p:nvPr/>
          </p:nvGrpSpPr>
          <p:grpSpPr>
            <a:xfrm>
              <a:off x="5329688" y="0"/>
              <a:ext cx="1093622" cy="1093622"/>
              <a:chOff x="0" y="0"/>
              <a:chExt cx="812800" cy="812800"/>
            </a:xfrm>
          </p:grpSpPr>
          <p:sp>
            <p:nvSpPr>
              <p:cNvPr id="368" name="Google Shape;368;g3d4b86f2a37_0_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369" name="Google Shape;369;g3d4b86f2a37_0_3"/>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0" name="Google Shape;370;g3d4b86f2a37_0_3"/>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3">
                <a:alphaModFix/>
              </a:blip>
              <a:stretch>
                <a:fillRect/>
              </a:stretch>
            </a:blipFill>
            <a:ln>
              <a:noFill/>
            </a:ln>
          </p:spPr>
          <p:txBody>
            <a:bodyPr/>
            <a:lstStyle/>
            <a:p>
              <a:endParaRPr lang="en-FM"/>
            </a:p>
          </p:txBody>
        </p:sp>
        <p:grpSp>
          <p:nvGrpSpPr>
            <p:cNvPr id="371" name="Google Shape;371;g3d4b86f2a37_0_3"/>
            <p:cNvGrpSpPr/>
            <p:nvPr/>
          </p:nvGrpSpPr>
          <p:grpSpPr>
            <a:xfrm>
              <a:off x="3664362" y="2430"/>
              <a:ext cx="1093622" cy="1093622"/>
              <a:chOff x="0" y="0"/>
              <a:chExt cx="812800" cy="812800"/>
            </a:xfrm>
          </p:grpSpPr>
          <p:sp>
            <p:nvSpPr>
              <p:cNvPr id="372" name="Google Shape;372;g3d4b86f2a37_0_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373" name="Google Shape;373;g3d4b86f2a37_0_3"/>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4" name="Google Shape;374;g3d4b86f2a37_0_3"/>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4">
                <a:alphaModFix/>
              </a:blip>
              <a:stretch>
                <a:fillRect/>
              </a:stretch>
            </a:blipFill>
            <a:ln>
              <a:noFill/>
            </a:ln>
          </p:spPr>
          <p:txBody>
            <a:bodyPr/>
            <a:lstStyle/>
            <a:p>
              <a:endParaRPr lang="en-FM"/>
            </a:p>
          </p:txBody>
        </p:sp>
        <p:grpSp>
          <p:nvGrpSpPr>
            <p:cNvPr id="375" name="Google Shape;375;g3d4b86f2a37_0_3"/>
            <p:cNvGrpSpPr/>
            <p:nvPr/>
          </p:nvGrpSpPr>
          <p:grpSpPr>
            <a:xfrm>
              <a:off x="1999035" y="2430"/>
              <a:ext cx="1093622" cy="1093622"/>
              <a:chOff x="0" y="0"/>
              <a:chExt cx="812800" cy="812800"/>
            </a:xfrm>
          </p:grpSpPr>
          <p:sp>
            <p:nvSpPr>
              <p:cNvPr id="376" name="Google Shape;376;g3d4b86f2a37_0_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377" name="Google Shape;377;g3d4b86f2a37_0_3"/>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8" name="Google Shape;378;g3d4b86f2a37_0_3"/>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5">
                <a:alphaModFix/>
              </a:blip>
              <a:stretch>
                <a:fillRect/>
              </a:stretch>
            </a:blipFill>
            <a:ln>
              <a:noFill/>
            </a:ln>
          </p:spPr>
          <p:txBody>
            <a:bodyPr/>
            <a:lstStyle/>
            <a:p>
              <a:endParaRPr lang="en-FM"/>
            </a:p>
          </p:txBody>
        </p:sp>
        <p:grpSp>
          <p:nvGrpSpPr>
            <p:cNvPr id="379" name="Google Shape;379;g3d4b86f2a37_0_3"/>
            <p:cNvGrpSpPr/>
            <p:nvPr/>
          </p:nvGrpSpPr>
          <p:grpSpPr>
            <a:xfrm>
              <a:off x="276388" y="0"/>
              <a:ext cx="1093622" cy="1093622"/>
              <a:chOff x="0" y="0"/>
              <a:chExt cx="812800" cy="812800"/>
            </a:xfrm>
          </p:grpSpPr>
          <p:sp>
            <p:nvSpPr>
              <p:cNvPr id="380" name="Google Shape;380;g3d4b86f2a37_0_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381" name="Google Shape;381;g3d4b86f2a37_0_3"/>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82" name="Google Shape;382;g3d4b86f2a37_0_3"/>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6">
                <a:alphaModFix/>
              </a:blip>
              <a:stretch>
                <a:fillRect/>
              </a:stretch>
            </a:blipFill>
            <a:ln>
              <a:noFill/>
            </a:ln>
          </p:spPr>
          <p:txBody>
            <a:bodyPr/>
            <a:lstStyle/>
            <a:p>
              <a:endParaRPr lang="en-FM"/>
            </a:p>
          </p:txBody>
        </p:sp>
        <p:sp>
          <p:nvSpPr>
            <p:cNvPr id="383" name="Google Shape;383;g3d4b86f2a37_0_3"/>
            <p:cNvSpPr txBox="1"/>
            <p:nvPr/>
          </p:nvSpPr>
          <p:spPr>
            <a:xfrm>
              <a:off x="0" y="1287804"/>
              <a:ext cx="15957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Office of the Campus Dean</a:t>
              </a:r>
              <a:endParaRPr sz="2100"/>
            </a:p>
          </p:txBody>
        </p:sp>
        <p:sp>
          <p:nvSpPr>
            <p:cNvPr id="384" name="Google Shape;384;g3d4b86f2a37_0_3"/>
            <p:cNvSpPr txBox="1"/>
            <p:nvPr/>
          </p:nvSpPr>
          <p:spPr>
            <a:xfrm>
              <a:off x="1856869" y="1287804"/>
              <a:ext cx="13779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Office of the Academic Affairs</a:t>
              </a:r>
              <a:endParaRPr sz="2100"/>
            </a:p>
          </p:txBody>
        </p:sp>
        <p:sp>
          <p:nvSpPr>
            <p:cNvPr id="385" name="Google Shape;385;g3d4b86f2a37_0_3"/>
            <p:cNvSpPr txBox="1"/>
            <p:nvPr/>
          </p:nvSpPr>
          <p:spPr>
            <a:xfrm>
              <a:off x="3573777" y="1287804"/>
              <a:ext cx="13896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Learning Resource Center</a:t>
              </a:r>
              <a:endParaRPr sz="2100"/>
            </a:p>
          </p:txBody>
        </p:sp>
        <p:sp>
          <p:nvSpPr>
            <p:cNvPr id="386" name="Google Shape;386;g3d4b86f2a37_0_3"/>
            <p:cNvSpPr txBox="1"/>
            <p:nvPr/>
          </p:nvSpPr>
          <p:spPr>
            <a:xfrm>
              <a:off x="5386262" y="1287804"/>
              <a:ext cx="10926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Instructional Coordinator</a:t>
              </a:r>
              <a:endParaRPr sz="2100"/>
            </a:p>
          </p:txBody>
        </p:sp>
      </p:grpSp>
      <p:grpSp>
        <p:nvGrpSpPr>
          <p:cNvPr id="387" name="Google Shape;387;g3d4b86f2a37_0_3"/>
          <p:cNvGrpSpPr/>
          <p:nvPr/>
        </p:nvGrpSpPr>
        <p:grpSpPr>
          <a:xfrm>
            <a:off x="1028702" y="203874"/>
            <a:ext cx="13215830" cy="982857"/>
            <a:chOff x="0" y="-108208"/>
            <a:chExt cx="17621107" cy="1310476"/>
          </a:xfrm>
        </p:grpSpPr>
        <p:grpSp>
          <p:nvGrpSpPr>
            <p:cNvPr id="388" name="Google Shape;388;g3d4b86f2a37_0_3"/>
            <p:cNvGrpSpPr/>
            <p:nvPr/>
          </p:nvGrpSpPr>
          <p:grpSpPr>
            <a:xfrm>
              <a:off x="396909" y="-108208"/>
              <a:ext cx="17224198" cy="1310476"/>
              <a:chOff x="0" y="-38100"/>
              <a:chExt cx="6064645" cy="461419"/>
            </a:xfrm>
          </p:grpSpPr>
          <p:sp>
            <p:nvSpPr>
              <p:cNvPr id="389" name="Google Shape;389;g3d4b86f2a37_0_3"/>
              <p:cNvSpPr/>
              <p:nvPr/>
            </p:nvSpPr>
            <p:spPr>
              <a:xfrm>
                <a:off x="0" y="0"/>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390" name="Google Shape;390;g3d4b86f2a37_0_3"/>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91" name="Google Shape;391;g3d4b86f2a37_0_3"/>
            <p:cNvGrpSpPr/>
            <p:nvPr/>
          </p:nvGrpSpPr>
          <p:grpSpPr>
            <a:xfrm>
              <a:off x="0" y="-108208"/>
              <a:ext cx="1576662" cy="1310476"/>
              <a:chOff x="0" y="-38100"/>
              <a:chExt cx="555143" cy="461419"/>
            </a:xfrm>
          </p:grpSpPr>
          <p:sp>
            <p:nvSpPr>
              <p:cNvPr id="392" name="Google Shape;392;g3d4b86f2a37_0_3"/>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393" name="Google Shape;393;g3d4b86f2a37_0_3"/>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94" name="Google Shape;394;g3d4b86f2a37_0_3"/>
            <p:cNvSpPr txBox="1"/>
            <p:nvPr/>
          </p:nvSpPr>
          <p:spPr>
            <a:xfrm>
              <a:off x="1586832" y="35792"/>
              <a:ext cx="15672300" cy="410400"/>
            </a:xfrm>
            <a:prstGeom prst="rect">
              <a:avLst/>
            </a:prstGeom>
            <a:noFill/>
            <a:ln>
              <a:noFill/>
            </a:ln>
          </p:spPr>
          <p:txBody>
            <a:bodyPr spcFirstLastPara="1" wrap="square" lIns="0" tIns="0" rIns="0" bIns="0" anchor="t" anchorCtr="0">
              <a:spAutoFit/>
            </a:bodyPr>
            <a:lstStyle/>
            <a:p>
              <a:pPr marL="0" marR="0" lvl="0" indent="0" algn="l" rtl="0">
                <a:lnSpc>
                  <a:spcPct val="140060"/>
                </a:lnSpc>
                <a:spcBef>
                  <a:spcPts val="0"/>
                </a:spcBef>
                <a:spcAft>
                  <a:spcPts val="0"/>
                </a:spcAft>
                <a:buNone/>
              </a:pPr>
              <a:r>
                <a:rPr lang="en-US" sz="2000" b="1" i="0" u="none" strike="noStrike" cap="none">
                  <a:solidFill>
                    <a:srgbClr val="FFFFFF"/>
                  </a:solidFill>
                  <a:latin typeface="Poppins"/>
                  <a:ea typeface="Poppins"/>
                  <a:cs typeface="Poppins"/>
                  <a:sym typeface="Poppins"/>
                </a:rPr>
                <a:t>Goal 1 ( Innovation):  Ensure delivery of Instructional Services for Student Achievement </a:t>
              </a:r>
              <a:endParaRPr sz="2000" b="1" i="0" u="none" strike="noStrike" cap="none">
                <a:solidFill>
                  <a:srgbClr val="FFFFFF"/>
                </a:solidFill>
                <a:latin typeface="Poppins"/>
                <a:ea typeface="Poppins"/>
                <a:cs typeface="Poppins"/>
                <a:sym typeface="Poppins"/>
              </a:endParaRPr>
            </a:p>
          </p:txBody>
        </p:sp>
      </p:grpSp>
      <p:sp>
        <p:nvSpPr>
          <p:cNvPr id="395" name="Google Shape;395;g3d4b86f2a37_0_3"/>
          <p:cNvSpPr txBox="1"/>
          <p:nvPr/>
        </p:nvSpPr>
        <p:spPr>
          <a:xfrm>
            <a:off x="317810" y="1660307"/>
            <a:ext cx="14084100" cy="5455200"/>
          </a:xfrm>
          <a:prstGeom prst="rect">
            <a:avLst/>
          </a:prstGeom>
          <a:noFill/>
          <a:ln>
            <a:noFill/>
          </a:ln>
        </p:spPr>
        <p:txBody>
          <a:bodyPr spcFirstLastPara="1" wrap="square" lIns="0" tIns="0" rIns="0" bIns="0" anchor="t" anchorCtr="0">
            <a:spAutoFit/>
          </a:bodyPr>
          <a:lstStyle/>
          <a:p>
            <a:pPr marL="558800" marR="0" lvl="1" indent="-247650" algn="l" rtl="0">
              <a:lnSpc>
                <a:spcPct val="165031"/>
              </a:lnSpc>
              <a:spcBef>
                <a:spcPts val="0"/>
              </a:spcBef>
              <a:spcAft>
                <a:spcPts val="0"/>
              </a:spcAft>
              <a:buClr>
                <a:srgbClr val="113B70"/>
              </a:buClr>
              <a:buSzPts val="2100"/>
              <a:buFont typeface="Arial"/>
              <a:buChar char="•"/>
            </a:pPr>
            <a:r>
              <a:rPr lang="en-US" sz="2100" b="1" i="0" u="none" strike="noStrike" cap="none">
                <a:solidFill>
                  <a:srgbClr val="113B70"/>
                </a:solidFill>
                <a:latin typeface="Poppins"/>
                <a:ea typeface="Poppins"/>
                <a:cs typeface="Poppins"/>
                <a:sym typeface="Poppins"/>
              </a:rPr>
              <a:t>Faculty Meeting ( January 21)- </a:t>
            </a:r>
            <a:r>
              <a:rPr lang="en-US" sz="2100" i="0" u="none" strike="noStrike" cap="none">
                <a:solidFill>
                  <a:srgbClr val="113B70"/>
                </a:solidFill>
                <a:latin typeface="Poppins"/>
                <a:ea typeface="Poppins"/>
                <a:cs typeface="Poppins"/>
                <a:sym typeface="Poppins"/>
              </a:rPr>
              <a:t>Organize Spring 2026 Classroom Observation, Planning of Summer 2026 and Fall 2026 Course Schedule. Track students’ performance before Early Warning Deficiency and Midterm Deficiency. Identify Students’ to be award</a:t>
            </a:r>
            <a:endParaRPr sz="1700"/>
          </a:p>
          <a:p>
            <a:pPr marL="558800" marR="0" lvl="1" indent="-247650" algn="l" rtl="0">
              <a:lnSpc>
                <a:spcPct val="165031"/>
              </a:lnSpc>
              <a:spcBef>
                <a:spcPts val="0"/>
              </a:spcBef>
              <a:spcAft>
                <a:spcPts val="0"/>
              </a:spcAft>
              <a:buClr>
                <a:srgbClr val="113B70"/>
              </a:buClr>
              <a:buSzPts val="2100"/>
              <a:buFont typeface="Arial"/>
              <a:buChar char="•"/>
            </a:pPr>
            <a:r>
              <a:rPr lang="en-US" sz="2100" b="1" i="0" u="none" strike="noStrike" cap="none">
                <a:solidFill>
                  <a:srgbClr val="113B70"/>
                </a:solidFill>
                <a:latin typeface="Poppins"/>
                <a:ea typeface="Poppins"/>
                <a:cs typeface="Poppins"/>
                <a:sym typeface="Poppins"/>
              </a:rPr>
              <a:t>Faculty Classroom Observation ( February 17)- </a:t>
            </a:r>
            <a:r>
              <a:rPr lang="en-US" sz="2100" i="0" u="none" strike="noStrike" cap="none">
                <a:solidFill>
                  <a:srgbClr val="113B70"/>
                </a:solidFill>
                <a:latin typeface="Poppins"/>
                <a:ea typeface="Poppins"/>
                <a:cs typeface="Poppins"/>
                <a:sym typeface="Poppins"/>
              </a:rPr>
              <a:t>Spring 2026 Instructor pair-up with instructors from different programs to observe</a:t>
            </a:r>
            <a:endParaRPr sz="1700"/>
          </a:p>
          <a:p>
            <a:pPr marL="558800" marR="0" lvl="1" indent="-247650" algn="l" rtl="0">
              <a:lnSpc>
                <a:spcPct val="165031"/>
              </a:lnSpc>
              <a:spcBef>
                <a:spcPts val="0"/>
              </a:spcBef>
              <a:spcAft>
                <a:spcPts val="0"/>
              </a:spcAft>
              <a:buClr>
                <a:srgbClr val="113B70"/>
              </a:buClr>
              <a:buSzPts val="2100"/>
              <a:buFont typeface="Arial"/>
              <a:buChar char="•"/>
            </a:pPr>
            <a:r>
              <a:rPr lang="en-US" sz="2100" b="1" i="0" u="none" strike="noStrike" cap="none">
                <a:solidFill>
                  <a:srgbClr val="113B70"/>
                </a:solidFill>
                <a:latin typeface="Poppins"/>
                <a:ea typeface="Poppins"/>
                <a:cs typeface="Poppins"/>
                <a:sym typeface="Poppins"/>
              </a:rPr>
              <a:t>Faculty Meeting ( March 25)</a:t>
            </a:r>
            <a:r>
              <a:rPr lang="en-US" sz="2100" b="0" i="0" u="none" strike="noStrike" cap="none">
                <a:solidFill>
                  <a:srgbClr val="113B70"/>
                </a:solidFill>
                <a:latin typeface="Poppins"/>
                <a:ea typeface="Poppins"/>
                <a:cs typeface="Poppins"/>
                <a:sym typeface="Poppins"/>
              </a:rPr>
              <a:t> – Encourage to take part in “Stackable Credential” training and to complete modules for each week. Presentation for Bookkeeping Program</a:t>
            </a:r>
            <a:endParaRPr sz="1700"/>
          </a:p>
          <a:p>
            <a:pPr marL="558800" marR="0" lvl="1" indent="-279400" algn="l" rtl="0">
              <a:lnSpc>
                <a:spcPct val="165031"/>
              </a:lnSpc>
              <a:spcBef>
                <a:spcPts val="0"/>
              </a:spcBef>
              <a:spcAft>
                <a:spcPts val="0"/>
              </a:spcAft>
              <a:buClr>
                <a:srgbClr val="113B70"/>
              </a:buClr>
              <a:buSzPts val="2600"/>
              <a:buFont typeface="Arial"/>
              <a:buChar char="•"/>
            </a:pPr>
            <a:r>
              <a:rPr lang="en-US" sz="2100" b="1" i="0" u="none" strike="noStrike" cap="none">
                <a:solidFill>
                  <a:srgbClr val="113B70"/>
                </a:solidFill>
                <a:latin typeface="Poppins"/>
                <a:ea typeface="Poppins"/>
                <a:cs typeface="Poppins"/>
                <a:sym typeface="Poppins"/>
              </a:rPr>
              <a:t>Spring 2026 Professional Development Day ( April 2)</a:t>
            </a:r>
            <a:r>
              <a:rPr lang="en-US" sz="2600" b="1" i="0" u="none" strike="noStrike" cap="none">
                <a:solidFill>
                  <a:srgbClr val="113B70"/>
                </a:solidFill>
                <a:latin typeface="Poppins"/>
                <a:ea typeface="Poppins"/>
                <a:cs typeface="Poppins"/>
                <a:sym typeface="Poppins"/>
              </a:rPr>
              <a:t>- </a:t>
            </a:r>
            <a:r>
              <a:rPr lang="en-US" sz="2600" b="0" i="0" u="none" strike="noStrike" cap="none">
                <a:solidFill>
                  <a:srgbClr val="113B70"/>
                </a:solidFill>
                <a:latin typeface="Poppins"/>
                <a:ea typeface="Poppins"/>
                <a:cs typeface="Poppins"/>
                <a:sym typeface="Poppins"/>
              </a:rPr>
              <a:t>Chuuk Campus present Bookkeeping program</a:t>
            </a:r>
            <a:endParaRPr sz="2100"/>
          </a:p>
          <a:p>
            <a:pPr marL="558800" marR="0" lvl="1" indent="-279400" algn="l" rtl="0">
              <a:lnSpc>
                <a:spcPct val="165031"/>
              </a:lnSpc>
              <a:spcBef>
                <a:spcPts val="0"/>
              </a:spcBef>
              <a:spcAft>
                <a:spcPts val="0"/>
              </a:spcAft>
              <a:buClr>
                <a:srgbClr val="113B70"/>
              </a:buClr>
              <a:buSzPts val="2600"/>
              <a:buFont typeface="Arial"/>
              <a:buChar char="•"/>
            </a:pPr>
            <a:r>
              <a:rPr lang="en-US" sz="2600" b="1" i="0" u="none" strike="noStrike" cap="none">
                <a:solidFill>
                  <a:srgbClr val="113B70"/>
                </a:solidFill>
                <a:latin typeface="Poppins"/>
                <a:ea typeface="Poppins"/>
                <a:cs typeface="Poppins"/>
                <a:sym typeface="Poppins"/>
              </a:rPr>
              <a:t>Spring 2026 Course Offer- </a:t>
            </a:r>
            <a:r>
              <a:rPr lang="en-US" sz="2600" b="0" i="0" u="none" strike="noStrike" cap="none">
                <a:solidFill>
                  <a:srgbClr val="113B70"/>
                </a:solidFill>
                <a:latin typeface="Poppins"/>
                <a:ea typeface="Poppins"/>
                <a:cs typeface="Poppins"/>
                <a:sym typeface="Poppins"/>
              </a:rPr>
              <a:t>36 Face-to-Face and 2 online (Math Courses)</a:t>
            </a:r>
            <a:endParaRPr sz="2600" b="0" i="0" u="none" strike="noStrike" cap="none">
              <a:solidFill>
                <a:srgbClr val="113B70"/>
              </a:solidFill>
              <a:latin typeface="Poppins"/>
              <a:ea typeface="Poppins"/>
              <a:cs typeface="Poppins"/>
              <a:sym typeface="Poppins"/>
            </a:endParaRPr>
          </a:p>
        </p:txBody>
      </p:sp>
      <p:pic>
        <p:nvPicPr>
          <p:cNvPr id="396" name="Google Shape;396;g3d4b86f2a37_0_3"/>
          <p:cNvPicPr preferRelativeResize="0"/>
          <p:nvPr/>
        </p:nvPicPr>
        <p:blipFill rotWithShape="1">
          <a:blip r:embed="rId7">
            <a:alphaModFix/>
          </a:blip>
          <a:srcRect/>
          <a:stretch/>
        </p:blipFill>
        <p:spPr>
          <a:xfrm>
            <a:off x="14542371" y="0"/>
            <a:ext cx="3610269" cy="2726642"/>
          </a:xfrm>
          <a:prstGeom prst="rect">
            <a:avLst/>
          </a:prstGeom>
          <a:noFill/>
          <a:ln>
            <a:noFill/>
          </a:ln>
        </p:spPr>
      </p:pic>
      <p:pic>
        <p:nvPicPr>
          <p:cNvPr id="397" name="Google Shape;397;g3d4b86f2a37_0_3"/>
          <p:cNvPicPr preferRelativeResize="0"/>
          <p:nvPr/>
        </p:nvPicPr>
        <p:blipFill rotWithShape="1">
          <a:blip r:embed="rId8">
            <a:alphaModFix/>
          </a:blip>
          <a:srcRect/>
          <a:stretch/>
        </p:blipFill>
        <p:spPr>
          <a:xfrm>
            <a:off x="14542371" y="4783641"/>
            <a:ext cx="3610274" cy="2532169"/>
          </a:xfrm>
          <a:prstGeom prst="rect">
            <a:avLst/>
          </a:prstGeom>
          <a:noFill/>
          <a:ln>
            <a:noFill/>
          </a:ln>
        </p:spPr>
      </p:pic>
      <p:pic>
        <p:nvPicPr>
          <p:cNvPr id="398" name="Google Shape;398;g3d4b86f2a37_0_3"/>
          <p:cNvPicPr preferRelativeResize="0"/>
          <p:nvPr/>
        </p:nvPicPr>
        <p:blipFill rotWithShape="1">
          <a:blip r:embed="rId9">
            <a:alphaModFix/>
          </a:blip>
          <a:srcRect/>
          <a:stretch/>
        </p:blipFill>
        <p:spPr>
          <a:xfrm>
            <a:off x="14542371" y="2726642"/>
            <a:ext cx="3610274" cy="2056999"/>
          </a:xfrm>
          <a:prstGeom prst="rect">
            <a:avLst/>
          </a:prstGeom>
          <a:noFill/>
          <a:ln>
            <a:noFill/>
          </a:ln>
        </p:spPr>
      </p:pic>
      <p:pic>
        <p:nvPicPr>
          <p:cNvPr id="399" name="Google Shape;399;g3d4b86f2a37_0_3"/>
          <p:cNvPicPr preferRelativeResize="0"/>
          <p:nvPr/>
        </p:nvPicPr>
        <p:blipFill rotWithShape="1">
          <a:blip r:embed="rId10">
            <a:alphaModFix/>
          </a:blip>
          <a:srcRect/>
          <a:stretch/>
        </p:blipFill>
        <p:spPr>
          <a:xfrm>
            <a:off x="14542371" y="7315809"/>
            <a:ext cx="3610274" cy="3012941"/>
          </a:xfrm>
          <a:prstGeom prst="rect">
            <a:avLst/>
          </a:prstGeom>
          <a:noFill/>
          <a:ln>
            <a:noFill/>
          </a:ln>
        </p:spPr>
      </p:pic>
      <p:pic>
        <p:nvPicPr>
          <p:cNvPr id="400" name="Google Shape;400;g3d4b86f2a37_0_3"/>
          <p:cNvPicPr preferRelativeResize="0"/>
          <p:nvPr/>
        </p:nvPicPr>
        <p:blipFill rotWithShape="1">
          <a:blip r:embed="rId11">
            <a:alphaModFix/>
          </a:blip>
          <a:srcRect/>
          <a:stretch/>
        </p:blipFill>
        <p:spPr>
          <a:xfrm>
            <a:off x="9650601" y="7357559"/>
            <a:ext cx="4891771" cy="29711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405" name="Google Shape;405;g3d4b86f2a37_0_117"/>
          <p:cNvGrpSpPr/>
          <p:nvPr/>
        </p:nvGrpSpPr>
        <p:grpSpPr>
          <a:xfrm>
            <a:off x="1028702" y="203874"/>
            <a:ext cx="13215830" cy="982857"/>
            <a:chOff x="0" y="-108208"/>
            <a:chExt cx="17621107" cy="1310476"/>
          </a:xfrm>
        </p:grpSpPr>
        <p:grpSp>
          <p:nvGrpSpPr>
            <p:cNvPr id="406" name="Google Shape;406;g3d4b86f2a37_0_117"/>
            <p:cNvGrpSpPr/>
            <p:nvPr/>
          </p:nvGrpSpPr>
          <p:grpSpPr>
            <a:xfrm>
              <a:off x="396909" y="-108208"/>
              <a:ext cx="17224198" cy="1310476"/>
              <a:chOff x="0" y="-38100"/>
              <a:chExt cx="6064645" cy="461419"/>
            </a:xfrm>
          </p:grpSpPr>
          <p:sp>
            <p:nvSpPr>
              <p:cNvPr id="407" name="Google Shape;407;g3d4b86f2a37_0_117"/>
              <p:cNvSpPr/>
              <p:nvPr/>
            </p:nvSpPr>
            <p:spPr>
              <a:xfrm>
                <a:off x="0" y="0"/>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408" name="Google Shape;408;g3d4b86f2a37_0_117"/>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9" name="Google Shape;409;g3d4b86f2a37_0_117"/>
            <p:cNvGrpSpPr/>
            <p:nvPr/>
          </p:nvGrpSpPr>
          <p:grpSpPr>
            <a:xfrm>
              <a:off x="0" y="-108208"/>
              <a:ext cx="1576662" cy="1310476"/>
              <a:chOff x="0" y="-38100"/>
              <a:chExt cx="555143" cy="461419"/>
            </a:xfrm>
          </p:grpSpPr>
          <p:sp>
            <p:nvSpPr>
              <p:cNvPr id="410" name="Google Shape;410;g3d4b86f2a37_0_117"/>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411" name="Google Shape;411;g3d4b86f2a37_0_117"/>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2" name="Google Shape;412;g3d4b86f2a37_0_117"/>
            <p:cNvSpPr txBox="1"/>
            <p:nvPr/>
          </p:nvSpPr>
          <p:spPr>
            <a:xfrm>
              <a:off x="1586832" y="35792"/>
              <a:ext cx="15672300" cy="410400"/>
            </a:xfrm>
            <a:prstGeom prst="rect">
              <a:avLst/>
            </a:prstGeom>
            <a:noFill/>
            <a:ln>
              <a:noFill/>
            </a:ln>
          </p:spPr>
          <p:txBody>
            <a:bodyPr spcFirstLastPara="1" wrap="square" lIns="0" tIns="0" rIns="0" bIns="0" anchor="t" anchorCtr="0">
              <a:spAutoFit/>
            </a:bodyPr>
            <a:lstStyle/>
            <a:p>
              <a:pPr marL="0" marR="0" lvl="0" indent="0" algn="l" rtl="0">
                <a:lnSpc>
                  <a:spcPct val="140060"/>
                </a:lnSpc>
                <a:spcBef>
                  <a:spcPts val="0"/>
                </a:spcBef>
                <a:spcAft>
                  <a:spcPts val="0"/>
                </a:spcAft>
                <a:buNone/>
              </a:pPr>
              <a:r>
                <a:rPr lang="en-US" sz="2000" b="1" i="0" u="none" strike="noStrike" cap="none">
                  <a:solidFill>
                    <a:srgbClr val="FFFFFF"/>
                  </a:solidFill>
                  <a:latin typeface="Poppins"/>
                  <a:ea typeface="Poppins"/>
                  <a:cs typeface="Poppins"/>
                  <a:sym typeface="Poppins"/>
                </a:rPr>
                <a:t>Goal 2 ( Access): Ensure provision of services that support learning and student Services   </a:t>
              </a:r>
              <a:endParaRPr sz="2000" b="1" i="0" u="none" strike="noStrike" cap="none">
                <a:solidFill>
                  <a:srgbClr val="FFFFFF"/>
                </a:solidFill>
                <a:latin typeface="Poppins"/>
                <a:ea typeface="Poppins"/>
                <a:cs typeface="Poppins"/>
                <a:sym typeface="Poppins"/>
              </a:endParaRPr>
            </a:p>
          </p:txBody>
        </p:sp>
      </p:grpSp>
      <p:sp>
        <p:nvSpPr>
          <p:cNvPr id="413" name="Google Shape;413;g3d4b86f2a37_0_117"/>
          <p:cNvSpPr txBox="1"/>
          <p:nvPr/>
        </p:nvSpPr>
        <p:spPr>
          <a:xfrm>
            <a:off x="348113" y="1660313"/>
            <a:ext cx="13577100" cy="5515200"/>
          </a:xfrm>
          <a:prstGeom prst="rect">
            <a:avLst/>
          </a:prstGeom>
          <a:noFill/>
          <a:ln>
            <a:noFill/>
          </a:ln>
        </p:spPr>
        <p:txBody>
          <a:bodyPr spcFirstLastPara="1" wrap="square" lIns="0" tIns="0" rIns="0" bIns="0" anchor="t" anchorCtr="0">
            <a:spAutoFit/>
          </a:bodyPr>
          <a:lstStyle/>
          <a:p>
            <a:pPr marL="558800" marR="0" lvl="1" indent="-222250" algn="l" rtl="0">
              <a:lnSpc>
                <a:spcPct val="165031"/>
              </a:lnSpc>
              <a:spcBef>
                <a:spcPts val="0"/>
              </a:spcBef>
              <a:spcAft>
                <a:spcPts val="0"/>
              </a:spcAft>
              <a:buClr>
                <a:srgbClr val="113B70"/>
              </a:buClr>
              <a:buSzPts val="1700"/>
              <a:buFont typeface="Arial"/>
              <a:buChar char="•"/>
            </a:pPr>
            <a:r>
              <a:rPr lang="en-US" sz="1700" b="1" i="0" u="none" strike="noStrike" cap="none">
                <a:solidFill>
                  <a:srgbClr val="113B70"/>
                </a:solidFill>
                <a:latin typeface="Poppins"/>
                <a:ea typeface="Poppins"/>
                <a:cs typeface="Poppins"/>
                <a:sym typeface="Poppins"/>
              </a:rPr>
              <a:t>Food Processing Presentation ( January 23)- </a:t>
            </a:r>
            <a:r>
              <a:rPr lang="en-US" sz="2100">
                <a:solidFill>
                  <a:srgbClr val="113B70"/>
                </a:solidFill>
                <a:latin typeface="Poppins"/>
                <a:ea typeface="Poppins"/>
                <a:cs typeface="Poppins"/>
                <a:sym typeface="Poppins"/>
              </a:rPr>
              <a:t>CR</a:t>
            </a:r>
            <a:r>
              <a:rPr lang="en-US" sz="2100" b="0" i="0" u="none" strike="noStrike" cap="none">
                <a:solidFill>
                  <a:srgbClr val="113B70"/>
                </a:solidFill>
                <a:latin typeface="Poppins"/>
                <a:ea typeface="Poppins"/>
                <a:cs typeface="Poppins"/>
                <a:sym typeface="Poppins"/>
              </a:rPr>
              <a:t>E EFNEP doing a presentation on food processing with employees and faculty</a:t>
            </a:r>
            <a:endParaRPr sz="1700"/>
          </a:p>
          <a:p>
            <a:pPr marL="558800" marR="0" lvl="1" indent="-222250" algn="l" rtl="0">
              <a:lnSpc>
                <a:spcPct val="165031"/>
              </a:lnSpc>
              <a:spcBef>
                <a:spcPts val="0"/>
              </a:spcBef>
              <a:spcAft>
                <a:spcPts val="0"/>
              </a:spcAft>
              <a:buClr>
                <a:srgbClr val="113B70"/>
              </a:buClr>
              <a:buSzPts val="1700"/>
              <a:buFont typeface="Arial"/>
              <a:buChar char="•"/>
            </a:pPr>
            <a:r>
              <a:rPr lang="en-US" sz="1700" b="1" i="0" u="none" strike="noStrike" cap="none">
                <a:solidFill>
                  <a:srgbClr val="113B70"/>
                </a:solidFill>
                <a:latin typeface="Poppins"/>
                <a:ea typeface="Poppins"/>
                <a:cs typeface="Poppins"/>
                <a:sym typeface="Poppins"/>
              </a:rPr>
              <a:t>All-Campus Meeting ( February 4</a:t>
            </a:r>
            <a:r>
              <a:rPr lang="en-US" sz="1700" b="1" i="0" u="none" strike="noStrike" cap="none" baseline="30000">
                <a:solidFill>
                  <a:srgbClr val="113B70"/>
                </a:solidFill>
                <a:latin typeface="Poppins"/>
                <a:ea typeface="Poppins"/>
                <a:cs typeface="Poppins"/>
                <a:sym typeface="Poppins"/>
              </a:rPr>
              <a:t>th</a:t>
            </a:r>
            <a:r>
              <a:rPr lang="en-US" sz="1700" b="1" i="0" u="none" strike="noStrike" cap="none">
                <a:solidFill>
                  <a:srgbClr val="113B70"/>
                </a:solidFill>
                <a:latin typeface="Poppins"/>
                <a:ea typeface="Poppins"/>
                <a:cs typeface="Poppins"/>
                <a:sym typeface="Poppins"/>
              </a:rPr>
              <a:t>)- </a:t>
            </a:r>
            <a:r>
              <a:rPr lang="en-US" sz="1700" b="0" i="0" u="none" strike="noStrike" cap="none">
                <a:solidFill>
                  <a:srgbClr val="113B70"/>
                </a:solidFill>
                <a:latin typeface="Poppins"/>
                <a:ea typeface="Poppins"/>
                <a:cs typeface="Poppins"/>
                <a:sym typeface="Poppins"/>
              </a:rPr>
              <a:t>Conducted by SBA Council- Vice President was the MC for the day- 22 Employees and 51 students attended this meeting.</a:t>
            </a:r>
            <a:endParaRPr sz="1700" b="1" i="0" u="none" strike="noStrike" cap="none">
              <a:solidFill>
                <a:srgbClr val="113B70"/>
              </a:solidFill>
              <a:latin typeface="Poppins"/>
              <a:ea typeface="Poppins"/>
              <a:cs typeface="Poppins"/>
              <a:sym typeface="Poppins"/>
            </a:endParaRPr>
          </a:p>
          <a:p>
            <a:pPr marL="558800" marR="0" lvl="1" indent="-222250" algn="l" rtl="0">
              <a:lnSpc>
                <a:spcPct val="165031"/>
              </a:lnSpc>
              <a:spcBef>
                <a:spcPts val="0"/>
              </a:spcBef>
              <a:spcAft>
                <a:spcPts val="0"/>
              </a:spcAft>
              <a:buClr>
                <a:srgbClr val="113B70"/>
              </a:buClr>
              <a:buSzPts val="1700"/>
              <a:buFont typeface="Arial"/>
              <a:buChar char="•"/>
            </a:pPr>
            <a:r>
              <a:rPr lang="en-US" sz="1700" b="1" i="0" u="none" strike="noStrike" cap="none">
                <a:solidFill>
                  <a:srgbClr val="113B70"/>
                </a:solidFill>
                <a:latin typeface="Poppins"/>
                <a:ea typeface="Poppins"/>
                <a:cs typeface="Poppins"/>
                <a:sym typeface="Poppins"/>
              </a:rPr>
              <a:t>Student Welcoming Party ( February 7</a:t>
            </a:r>
            <a:r>
              <a:rPr lang="en-US" sz="1700" b="1" i="0" u="none" strike="noStrike" cap="none" baseline="30000">
                <a:solidFill>
                  <a:srgbClr val="113B70"/>
                </a:solidFill>
                <a:latin typeface="Poppins"/>
                <a:ea typeface="Poppins"/>
                <a:cs typeface="Poppins"/>
                <a:sym typeface="Poppins"/>
              </a:rPr>
              <a:t>th</a:t>
            </a:r>
            <a:r>
              <a:rPr lang="en-US" sz="1700" b="1" i="0" u="none" strike="noStrike" cap="none">
                <a:solidFill>
                  <a:srgbClr val="113B70"/>
                </a:solidFill>
                <a:latin typeface="Poppins"/>
                <a:ea typeface="Poppins"/>
                <a:cs typeface="Poppins"/>
                <a:sym typeface="Poppins"/>
              </a:rPr>
              <a:t>)-  </a:t>
            </a:r>
            <a:r>
              <a:rPr lang="en-US" sz="2000" b="0" i="0" u="none" strike="noStrike" cap="none">
                <a:solidFill>
                  <a:srgbClr val="113B70"/>
                </a:solidFill>
                <a:latin typeface="Poppins"/>
                <a:ea typeface="Poppins"/>
                <a:cs typeface="Poppins"/>
                <a:sym typeface="Poppins"/>
              </a:rPr>
              <a:t>S</a:t>
            </a:r>
            <a:r>
              <a:rPr lang="en-US" sz="2300" b="0" i="0" u="none" strike="noStrike" cap="none">
                <a:solidFill>
                  <a:srgbClr val="113B70"/>
                </a:solidFill>
                <a:latin typeface="Poppins"/>
                <a:ea typeface="Poppins"/>
                <a:cs typeface="Poppins"/>
                <a:sym typeface="Poppins"/>
              </a:rPr>
              <a:t>pring 2026 welcoming sponsored by SBA Council for all students to celeb</a:t>
            </a:r>
            <a:r>
              <a:rPr lang="en-US" sz="1700" b="0" i="0" u="none" strike="noStrike" cap="none">
                <a:solidFill>
                  <a:srgbClr val="113B70"/>
                </a:solidFill>
                <a:latin typeface="Poppins"/>
                <a:ea typeface="Poppins"/>
                <a:cs typeface="Poppins"/>
                <a:sym typeface="Poppins"/>
              </a:rPr>
              <a:t>rate beginning of the semester with collaboration of SBA Advisor, Regional Reps and Student Services Staff  </a:t>
            </a:r>
            <a:endParaRPr sz="1200"/>
          </a:p>
          <a:p>
            <a:pPr marL="558800" marR="0" lvl="1" indent="-279400" algn="l" rtl="0">
              <a:lnSpc>
                <a:spcPct val="165031"/>
              </a:lnSpc>
              <a:spcBef>
                <a:spcPts val="0"/>
              </a:spcBef>
              <a:spcAft>
                <a:spcPts val="0"/>
              </a:spcAft>
              <a:buClr>
                <a:srgbClr val="113B70"/>
              </a:buClr>
              <a:buSzPts val="2600"/>
              <a:buFont typeface="Arial"/>
              <a:buChar char="•"/>
            </a:pPr>
            <a:r>
              <a:rPr lang="en-US" sz="2100" b="1" i="0" u="none" strike="noStrike" cap="none">
                <a:solidFill>
                  <a:srgbClr val="113B70"/>
                </a:solidFill>
                <a:latin typeface="Poppins"/>
                <a:ea typeface="Poppins"/>
                <a:cs typeface="Poppins"/>
                <a:sym typeface="Poppins"/>
              </a:rPr>
              <a:t>S</a:t>
            </a:r>
            <a:r>
              <a:rPr lang="en-US" sz="1800" b="1" i="0" u="none" strike="noStrike" cap="none">
                <a:solidFill>
                  <a:srgbClr val="113B70"/>
                </a:solidFill>
                <a:latin typeface="Poppins"/>
                <a:ea typeface="Poppins"/>
                <a:cs typeface="Poppins"/>
                <a:sym typeface="Poppins"/>
              </a:rPr>
              <a:t>pring 2026 Tutorial Services- </a:t>
            </a:r>
            <a:r>
              <a:rPr lang="en-US" sz="1800" b="0" i="0" u="none" strike="noStrike" cap="none">
                <a:solidFill>
                  <a:srgbClr val="113B70"/>
                </a:solidFill>
                <a:latin typeface="Poppins"/>
                <a:ea typeface="Poppins"/>
                <a:cs typeface="Poppins"/>
                <a:sym typeface="Poppins"/>
              </a:rPr>
              <a:t>3 hired tut</a:t>
            </a:r>
            <a:r>
              <a:rPr lang="en-US" sz="2000">
                <a:solidFill>
                  <a:srgbClr val="113B70"/>
                </a:solidFill>
                <a:latin typeface="Poppins"/>
                <a:ea typeface="Poppins"/>
                <a:cs typeface="Poppins"/>
                <a:sym typeface="Poppins"/>
              </a:rPr>
              <a:t>ors</a:t>
            </a:r>
            <a:r>
              <a:rPr lang="en-US" sz="2000" b="0" i="0" u="none" strike="noStrike" cap="none">
                <a:solidFill>
                  <a:srgbClr val="113B70"/>
                </a:solidFill>
                <a:latin typeface="Poppins"/>
                <a:ea typeface="Poppins"/>
                <a:cs typeface="Poppins"/>
                <a:sym typeface="Poppins"/>
              </a:rPr>
              <a:t>, tutoring in English Courses, Computer and Education Courses</a:t>
            </a:r>
            <a:endParaRPr sz="1500"/>
          </a:p>
          <a:p>
            <a:pPr marL="558800" marR="0" lvl="1" indent="-241300" algn="l" rtl="0">
              <a:lnSpc>
                <a:spcPct val="165031"/>
              </a:lnSpc>
              <a:spcBef>
                <a:spcPts val="0"/>
              </a:spcBef>
              <a:spcAft>
                <a:spcPts val="0"/>
              </a:spcAft>
              <a:buClr>
                <a:srgbClr val="113B70"/>
              </a:buClr>
              <a:buSzPts val="2000"/>
              <a:buFont typeface="Arial"/>
              <a:buChar char="•"/>
            </a:pPr>
            <a:r>
              <a:rPr lang="en-US" sz="2000" b="1" i="0" u="none" strike="noStrike" cap="none">
                <a:solidFill>
                  <a:srgbClr val="113B70"/>
                </a:solidFill>
                <a:latin typeface="Poppins"/>
                <a:ea typeface="Poppins"/>
                <a:cs typeface="Poppins"/>
                <a:sym typeface="Poppins"/>
              </a:rPr>
              <a:t>Student Talent Show ( March 13)- </a:t>
            </a:r>
            <a:r>
              <a:rPr lang="en-US" sz="2000" b="0" i="0" u="none" strike="noStrike" cap="none">
                <a:solidFill>
                  <a:srgbClr val="113B70"/>
                </a:solidFill>
                <a:latin typeface="Poppins"/>
                <a:ea typeface="Poppins"/>
                <a:cs typeface="Poppins"/>
                <a:sym typeface="Poppins"/>
              </a:rPr>
              <a:t>Students performed any talent either dance, song and skit organized by SBA Council and Student Services Department</a:t>
            </a:r>
            <a:endParaRPr sz="1500"/>
          </a:p>
        </p:txBody>
      </p:sp>
      <p:pic>
        <p:nvPicPr>
          <p:cNvPr id="414" name="Google Shape;414;g3d4b86f2a37_0_117"/>
          <p:cNvPicPr preferRelativeResize="0"/>
          <p:nvPr/>
        </p:nvPicPr>
        <p:blipFill rotWithShape="1">
          <a:blip r:embed="rId3">
            <a:alphaModFix/>
          </a:blip>
          <a:srcRect/>
          <a:stretch/>
        </p:blipFill>
        <p:spPr>
          <a:xfrm>
            <a:off x="9783447" y="7108902"/>
            <a:ext cx="4454646" cy="3178098"/>
          </a:xfrm>
          <a:prstGeom prst="rect">
            <a:avLst/>
          </a:prstGeom>
          <a:noFill/>
          <a:ln>
            <a:noFill/>
          </a:ln>
        </p:spPr>
      </p:pic>
      <p:pic>
        <p:nvPicPr>
          <p:cNvPr id="415" name="Google Shape;415;g3d4b86f2a37_0_117" descr="C:\Users\Candace\Downloads\dwxFE9XM.jpg"/>
          <p:cNvPicPr preferRelativeResize="0"/>
          <p:nvPr/>
        </p:nvPicPr>
        <p:blipFill rotWithShape="1">
          <a:blip r:embed="rId4">
            <a:alphaModFix/>
          </a:blip>
          <a:srcRect/>
          <a:stretch/>
        </p:blipFill>
        <p:spPr>
          <a:xfrm>
            <a:off x="14196464" y="37804"/>
            <a:ext cx="4043310" cy="3245004"/>
          </a:xfrm>
          <a:prstGeom prst="rect">
            <a:avLst/>
          </a:prstGeom>
          <a:noFill/>
          <a:ln>
            <a:noFill/>
          </a:ln>
        </p:spPr>
      </p:pic>
      <p:pic>
        <p:nvPicPr>
          <p:cNvPr id="416" name="Google Shape;416;g3d4b86f2a37_0_117" descr="C:\Users\Wilson\Downloads\PctJwcFE.jpg"/>
          <p:cNvPicPr preferRelativeResize="0"/>
          <p:nvPr/>
        </p:nvPicPr>
        <p:blipFill rotWithShape="1">
          <a:blip r:embed="rId5">
            <a:alphaModFix/>
          </a:blip>
          <a:srcRect/>
          <a:stretch/>
        </p:blipFill>
        <p:spPr>
          <a:xfrm>
            <a:off x="14196464" y="3282809"/>
            <a:ext cx="4043309" cy="3021700"/>
          </a:xfrm>
          <a:prstGeom prst="rect">
            <a:avLst/>
          </a:prstGeom>
          <a:noFill/>
          <a:ln>
            <a:noFill/>
          </a:ln>
        </p:spPr>
      </p:pic>
      <p:pic>
        <p:nvPicPr>
          <p:cNvPr id="417" name="Google Shape;417;g3d4b86f2a37_0_117" descr="C:\Users\Wilson\Downloads\o0wRWB_n.jpg"/>
          <p:cNvPicPr preferRelativeResize="0"/>
          <p:nvPr/>
        </p:nvPicPr>
        <p:blipFill rotWithShape="1">
          <a:blip r:embed="rId6">
            <a:alphaModFix/>
          </a:blip>
          <a:srcRect/>
          <a:stretch/>
        </p:blipFill>
        <p:spPr>
          <a:xfrm>
            <a:off x="14196464" y="6304509"/>
            <a:ext cx="4043308" cy="3982492"/>
          </a:xfrm>
          <a:prstGeom prst="rect">
            <a:avLst/>
          </a:prstGeom>
          <a:noFill/>
          <a:ln>
            <a:noFill/>
          </a:ln>
        </p:spPr>
      </p:pic>
      <p:pic>
        <p:nvPicPr>
          <p:cNvPr id="418" name="Google Shape;418;g3d4b86f2a37_0_117"/>
          <p:cNvPicPr preferRelativeResize="0"/>
          <p:nvPr/>
        </p:nvPicPr>
        <p:blipFill rotWithShape="1">
          <a:blip r:embed="rId7">
            <a:alphaModFix/>
          </a:blip>
          <a:srcRect/>
          <a:stretch/>
        </p:blipFill>
        <p:spPr>
          <a:xfrm>
            <a:off x="1569852" y="7662788"/>
            <a:ext cx="8206998" cy="26242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cxnSp>
        <p:nvCxnSpPr>
          <p:cNvPr id="423" name="Google Shape;423;g3d4b86f2a37_1_0"/>
          <p:cNvCxnSpPr>
            <a:endCxn id="424" idx="1"/>
          </p:cNvCxnSpPr>
          <p:nvPr/>
        </p:nvCxnSpPr>
        <p:spPr>
          <a:xfrm>
            <a:off x="313049" y="8145863"/>
            <a:ext cx="8236500" cy="66600"/>
          </a:xfrm>
          <a:prstGeom prst="straightConnector1">
            <a:avLst/>
          </a:prstGeom>
          <a:noFill/>
          <a:ln w="57150" cap="flat" cmpd="sng">
            <a:solidFill>
              <a:srgbClr val="0072C4"/>
            </a:solidFill>
            <a:prstDash val="solid"/>
            <a:round/>
            <a:headEnd type="none" w="sm" len="sm"/>
            <a:tailEnd type="stealth" w="med" len="med"/>
          </a:ln>
        </p:spPr>
      </p:cxnSp>
      <p:grpSp>
        <p:nvGrpSpPr>
          <p:cNvPr id="425" name="Google Shape;425;g3d4b86f2a37_1_0"/>
          <p:cNvGrpSpPr/>
          <p:nvPr/>
        </p:nvGrpSpPr>
        <p:grpSpPr>
          <a:xfrm>
            <a:off x="2660505" y="8415200"/>
            <a:ext cx="4859147" cy="1298178"/>
            <a:chOff x="0" y="0"/>
            <a:chExt cx="6478862" cy="1730904"/>
          </a:xfrm>
        </p:grpSpPr>
        <p:grpSp>
          <p:nvGrpSpPr>
            <p:cNvPr id="426" name="Google Shape;426;g3d4b86f2a37_1_0"/>
            <p:cNvGrpSpPr/>
            <p:nvPr/>
          </p:nvGrpSpPr>
          <p:grpSpPr>
            <a:xfrm>
              <a:off x="5329688" y="0"/>
              <a:ext cx="1093622" cy="1093622"/>
              <a:chOff x="0" y="0"/>
              <a:chExt cx="812800" cy="812800"/>
            </a:xfrm>
          </p:grpSpPr>
          <p:sp>
            <p:nvSpPr>
              <p:cNvPr id="427" name="Google Shape;427;g3d4b86f2a37_1_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428" name="Google Shape;428;g3d4b86f2a37_1_0"/>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29" name="Google Shape;429;g3d4b86f2a37_1_0"/>
            <p:cNvSpPr/>
            <p:nvPr/>
          </p:nvSpPr>
          <p:spPr>
            <a:xfrm>
              <a:off x="5511001" y="156234"/>
              <a:ext cx="730983" cy="786003"/>
            </a:xfrm>
            <a:custGeom>
              <a:avLst/>
              <a:gdLst/>
              <a:ahLst/>
              <a:cxnLst/>
              <a:rect l="l" t="t" r="r" b="b"/>
              <a:pathLst>
                <a:path w="730983" h="786003" extrusionOk="0">
                  <a:moveTo>
                    <a:pt x="0" y="0"/>
                  </a:moveTo>
                  <a:lnTo>
                    <a:pt x="730983" y="0"/>
                  </a:lnTo>
                  <a:lnTo>
                    <a:pt x="730983" y="786002"/>
                  </a:lnTo>
                  <a:lnTo>
                    <a:pt x="0" y="786002"/>
                  </a:lnTo>
                  <a:lnTo>
                    <a:pt x="0" y="0"/>
                  </a:lnTo>
                  <a:close/>
                </a:path>
              </a:pathLst>
            </a:custGeom>
            <a:blipFill rotWithShape="1">
              <a:blip r:embed="rId3">
                <a:alphaModFix/>
              </a:blip>
              <a:stretch>
                <a:fillRect/>
              </a:stretch>
            </a:blipFill>
            <a:ln>
              <a:noFill/>
            </a:ln>
          </p:spPr>
          <p:txBody>
            <a:bodyPr/>
            <a:lstStyle/>
            <a:p>
              <a:endParaRPr lang="en-FM"/>
            </a:p>
          </p:txBody>
        </p:sp>
        <p:grpSp>
          <p:nvGrpSpPr>
            <p:cNvPr id="430" name="Google Shape;430;g3d4b86f2a37_1_0"/>
            <p:cNvGrpSpPr/>
            <p:nvPr/>
          </p:nvGrpSpPr>
          <p:grpSpPr>
            <a:xfrm>
              <a:off x="3664362" y="2430"/>
              <a:ext cx="1093622" cy="1093622"/>
              <a:chOff x="0" y="0"/>
              <a:chExt cx="812800" cy="812800"/>
            </a:xfrm>
          </p:grpSpPr>
          <p:sp>
            <p:nvSpPr>
              <p:cNvPr id="431" name="Google Shape;431;g3d4b86f2a37_1_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432" name="Google Shape;432;g3d4b86f2a37_1_0"/>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33" name="Google Shape;433;g3d4b86f2a37_1_0"/>
            <p:cNvSpPr/>
            <p:nvPr/>
          </p:nvSpPr>
          <p:spPr>
            <a:xfrm>
              <a:off x="3797877" y="188879"/>
              <a:ext cx="784574" cy="784574"/>
            </a:xfrm>
            <a:custGeom>
              <a:avLst/>
              <a:gdLst/>
              <a:ahLst/>
              <a:cxnLst/>
              <a:rect l="l" t="t" r="r" b="b"/>
              <a:pathLst>
                <a:path w="784574" h="784574" extrusionOk="0">
                  <a:moveTo>
                    <a:pt x="0" y="0"/>
                  </a:moveTo>
                  <a:lnTo>
                    <a:pt x="784575" y="0"/>
                  </a:lnTo>
                  <a:lnTo>
                    <a:pt x="784575" y="784575"/>
                  </a:lnTo>
                  <a:lnTo>
                    <a:pt x="0" y="784575"/>
                  </a:lnTo>
                  <a:lnTo>
                    <a:pt x="0" y="0"/>
                  </a:lnTo>
                  <a:close/>
                </a:path>
              </a:pathLst>
            </a:custGeom>
            <a:blipFill rotWithShape="1">
              <a:blip r:embed="rId4">
                <a:alphaModFix/>
              </a:blip>
              <a:stretch>
                <a:fillRect/>
              </a:stretch>
            </a:blipFill>
            <a:ln>
              <a:noFill/>
            </a:ln>
          </p:spPr>
          <p:txBody>
            <a:bodyPr/>
            <a:lstStyle/>
            <a:p>
              <a:endParaRPr lang="en-FM"/>
            </a:p>
          </p:txBody>
        </p:sp>
        <p:grpSp>
          <p:nvGrpSpPr>
            <p:cNvPr id="434" name="Google Shape;434;g3d4b86f2a37_1_0"/>
            <p:cNvGrpSpPr/>
            <p:nvPr/>
          </p:nvGrpSpPr>
          <p:grpSpPr>
            <a:xfrm>
              <a:off x="1999035" y="2430"/>
              <a:ext cx="1093622" cy="1093622"/>
              <a:chOff x="0" y="0"/>
              <a:chExt cx="812800" cy="812800"/>
            </a:xfrm>
          </p:grpSpPr>
          <p:sp>
            <p:nvSpPr>
              <p:cNvPr id="435" name="Google Shape;435;g3d4b86f2a37_1_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436" name="Google Shape;436;g3d4b86f2a37_1_0"/>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37" name="Google Shape;437;g3d4b86f2a37_1_0"/>
            <p:cNvSpPr/>
            <p:nvPr/>
          </p:nvSpPr>
          <p:spPr>
            <a:xfrm>
              <a:off x="2236266" y="219022"/>
              <a:ext cx="659221" cy="703169"/>
            </a:xfrm>
            <a:custGeom>
              <a:avLst/>
              <a:gdLst/>
              <a:ahLst/>
              <a:cxnLst/>
              <a:rect l="l" t="t" r="r" b="b"/>
              <a:pathLst>
                <a:path w="659221" h="703169" extrusionOk="0">
                  <a:moveTo>
                    <a:pt x="0" y="0"/>
                  </a:moveTo>
                  <a:lnTo>
                    <a:pt x="659221" y="0"/>
                  </a:lnTo>
                  <a:lnTo>
                    <a:pt x="659221" y="703170"/>
                  </a:lnTo>
                  <a:lnTo>
                    <a:pt x="0" y="703170"/>
                  </a:lnTo>
                  <a:lnTo>
                    <a:pt x="0" y="0"/>
                  </a:lnTo>
                  <a:close/>
                </a:path>
              </a:pathLst>
            </a:custGeom>
            <a:blipFill rotWithShape="1">
              <a:blip r:embed="rId5">
                <a:alphaModFix/>
              </a:blip>
              <a:stretch>
                <a:fillRect/>
              </a:stretch>
            </a:blipFill>
            <a:ln>
              <a:noFill/>
            </a:ln>
          </p:spPr>
          <p:txBody>
            <a:bodyPr/>
            <a:lstStyle/>
            <a:p>
              <a:endParaRPr lang="en-FM"/>
            </a:p>
          </p:txBody>
        </p:sp>
        <p:grpSp>
          <p:nvGrpSpPr>
            <p:cNvPr id="438" name="Google Shape;438;g3d4b86f2a37_1_0"/>
            <p:cNvGrpSpPr/>
            <p:nvPr/>
          </p:nvGrpSpPr>
          <p:grpSpPr>
            <a:xfrm>
              <a:off x="276388" y="0"/>
              <a:ext cx="1093622" cy="1093622"/>
              <a:chOff x="0" y="0"/>
              <a:chExt cx="812800" cy="812800"/>
            </a:xfrm>
          </p:grpSpPr>
          <p:sp>
            <p:nvSpPr>
              <p:cNvPr id="439" name="Google Shape;439;g3d4b86f2a37_1_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5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440" name="Google Shape;440;g3d4b86f2a37_1_0"/>
              <p:cNvSpPr txBox="1"/>
              <p:nvPr/>
            </p:nvSpPr>
            <p:spPr>
              <a:xfrm>
                <a:off x="76200" y="38100"/>
                <a:ext cx="660300" cy="698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1" name="Google Shape;441;g3d4b86f2a37_1_0"/>
            <p:cNvSpPr/>
            <p:nvPr/>
          </p:nvSpPr>
          <p:spPr>
            <a:xfrm>
              <a:off x="371499" y="107640"/>
              <a:ext cx="903387" cy="822903"/>
            </a:xfrm>
            <a:custGeom>
              <a:avLst/>
              <a:gdLst/>
              <a:ahLst/>
              <a:cxnLst/>
              <a:rect l="l" t="t" r="r" b="b"/>
              <a:pathLst>
                <a:path w="903387" h="822903" extrusionOk="0">
                  <a:moveTo>
                    <a:pt x="0" y="0"/>
                  </a:moveTo>
                  <a:lnTo>
                    <a:pt x="903387" y="0"/>
                  </a:lnTo>
                  <a:lnTo>
                    <a:pt x="903387" y="822903"/>
                  </a:lnTo>
                  <a:lnTo>
                    <a:pt x="0" y="822903"/>
                  </a:lnTo>
                  <a:lnTo>
                    <a:pt x="0" y="0"/>
                  </a:lnTo>
                  <a:close/>
                </a:path>
              </a:pathLst>
            </a:custGeom>
            <a:blipFill rotWithShape="1">
              <a:blip r:embed="rId6">
                <a:alphaModFix/>
              </a:blip>
              <a:stretch>
                <a:fillRect/>
              </a:stretch>
            </a:blipFill>
            <a:ln>
              <a:noFill/>
            </a:ln>
          </p:spPr>
          <p:txBody>
            <a:bodyPr/>
            <a:lstStyle/>
            <a:p>
              <a:endParaRPr lang="en-FM"/>
            </a:p>
          </p:txBody>
        </p:sp>
        <p:sp>
          <p:nvSpPr>
            <p:cNvPr id="442" name="Google Shape;442;g3d4b86f2a37_1_0"/>
            <p:cNvSpPr txBox="1"/>
            <p:nvPr/>
          </p:nvSpPr>
          <p:spPr>
            <a:xfrm>
              <a:off x="0" y="1287804"/>
              <a:ext cx="15957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Office of the Campus Dean</a:t>
              </a:r>
              <a:endParaRPr sz="2100"/>
            </a:p>
          </p:txBody>
        </p:sp>
        <p:sp>
          <p:nvSpPr>
            <p:cNvPr id="443" name="Google Shape;443;g3d4b86f2a37_1_0"/>
            <p:cNvSpPr txBox="1"/>
            <p:nvPr/>
          </p:nvSpPr>
          <p:spPr>
            <a:xfrm>
              <a:off x="1856869" y="1287804"/>
              <a:ext cx="13779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Office of the Academic Affairs</a:t>
              </a:r>
              <a:endParaRPr sz="2100"/>
            </a:p>
          </p:txBody>
        </p:sp>
        <p:sp>
          <p:nvSpPr>
            <p:cNvPr id="444" name="Google Shape;444;g3d4b86f2a37_1_0"/>
            <p:cNvSpPr txBox="1"/>
            <p:nvPr/>
          </p:nvSpPr>
          <p:spPr>
            <a:xfrm>
              <a:off x="3573777" y="1287804"/>
              <a:ext cx="13896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Learning Resource Center</a:t>
              </a:r>
              <a:endParaRPr sz="2100"/>
            </a:p>
          </p:txBody>
        </p:sp>
        <p:sp>
          <p:nvSpPr>
            <p:cNvPr id="445" name="Google Shape;445;g3d4b86f2a37_1_0"/>
            <p:cNvSpPr txBox="1"/>
            <p:nvPr/>
          </p:nvSpPr>
          <p:spPr>
            <a:xfrm>
              <a:off x="5386262" y="1287804"/>
              <a:ext cx="1092600" cy="443100"/>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900" b="1" i="0" u="none" strike="noStrike" cap="none">
                  <a:solidFill>
                    <a:srgbClr val="113B70"/>
                  </a:solidFill>
                  <a:latin typeface="Poppins"/>
                  <a:ea typeface="Poppins"/>
                  <a:cs typeface="Poppins"/>
                  <a:sym typeface="Poppins"/>
                </a:rPr>
                <a:t>Instructional Coordinator</a:t>
              </a:r>
              <a:endParaRPr sz="2100"/>
            </a:p>
          </p:txBody>
        </p:sp>
      </p:grpSp>
      <p:grpSp>
        <p:nvGrpSpPr>
          <p:cNvPr id="446" name="Google Shape;446;g3d4b86f2a37_1_0"/>
          <p:cNvGrpSpPr/>
          <p:nvPr/>
        </p:nvGrpSpPr>
        <p:grpSpPr>
          <a:xfrm>
            <a:off x="1028702" y="203874"/>
            <a:ext cx="13215830" cy="982857"/>
            <a:chOff x="0" y="-108208"/>
            <a:chExt cx="17621107" cy="1310476"/>
          </a:xfrm>
        </p:grpSpPr>
        <p:grpSp>
          <p:nvGrpSpPr>
            <p:cNvPr id="447" name="Google Shape;447;g3d4b86f2a37_1_0"/>
            <p:cNvGrpSpPr/>
            <p:nvPr/>
          </p:nvGrpSpPr>
          <p:grpSpPr>
            <a:xfrm>
              <a:off x="396909" y="-108208"/>
              <a:ext cx="17224198" cy="1310476"/>
              <a:chOff x="0" y="-38100"/>
              <a:chExt cx="6064645" cy="461419"/>
            </a:xfrm>
          </p:grpSpPr>
          <p:sp>
            <p:nvSpPr>
              <p:cNvPr id="448" name="Google Shape;448;g3d4b86f2a37_1_0"/>
              <p:cNvSpPr/>
              <p:nvPr/>
            </p:nvSpPr>
            <p:spPr>
              <a:xfrm>
                <a:off x="0" y="0"/>
                <a:ext cx="6064645" cy="423319"/>
              </a:xfrm>
              <a:custGeom>
                <a:avLst/>
                <a:gdLst/>
                <a:ahLst/>
                <a:cxnLst/>
                <a:rect l="l" t="t" r="r" b="b"/>
                <a:pathLst>
                  <a:path w="6064645" h="423319" extrusionOk="0">
                    <a:moveTo>
                      <a:pt x="6064645" y="211659"/>
                    </a:moveTo>
                    <a:lnTo>
                      <a:pt x="5861445" y="423319"/>
                    </a:lnTo>
                    <a:lnTo>
                      <a:pt x="203200" y="423319"/>
                    </a:lnTo>
                    <a:lnTo>
                      <a:pt x="0" y="211659"/>
                    </a:lnTo>
                    <a:lnTo>
                      <a:pt x="203200" y="0"/>
                    </a:lnTo>
                    <a:lnTo>
                      <a:pt x="5861445" y="0"/>
                    </a:lnTo>
                    <a:lnTo>
                      <a:pt x="6064645" y="211659"/>
                    </a:lnTo>
                    <a:close/>
                  </a:path>
                </a:pathLst>
              </a:custGeom>
              <a:solidFill>
                <a:srgbClr val="133455"/>
              </a:solidFill>
              <a:ln>
                <a:noFill/>
              </a:ln>
            </p:spPr>
            <p:txBody>
              <a:bodyPr/>
              <a:lstStyle/>
              <a:p>
                <a:endParaRPr lang="en-FM"/>
              </a:p>
            </p:txBody>
          </p:sp>
          <p:sp>
            <p:nvSpPr>
              <p:cNvPr id="449" name="Google Shape;449;g3d4b86f2a37_1_0"/>
              <p:cNvSpPr txBox="1"/>
              <p:nvPr/>
            </p:nvSpPr>
            <p:spPr>
              <a:xfrm>
                <a:off x="114300" y="-38100"/>
                <a:ext cx="58359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50" name="Google Shape;450;g3d4b86f2a37_1_0"/>
            <p:cNvGrpSpPr/>
            <p:nvPr/>
          </p:nvGrpSpPr>
          <p:grpSpPr>
            <a:xfrm>
              <a:off x="0" y="-108208"/>
              <a:ext cx="1576662" cy="1310476"/>
              <a:chOff x="0" y="-38100"/>
              <a:chExt cx="555143" cy="461419"/>
            </a:xfrm>
          </p:grpSpPr>
          <p:sp>
            <p:nvSpPr>
              <p:cNvPr id="451" name="Google Shape;451;g3d4b86f2a37_1_0"/>
              <p:cNvSpPr/>
              <p:nvPr/>
            </p:nvSpPr>
            <p:spPr>
              <a:xfrm>
                <a:off x="0" y="0"/>
                <a:ext cx="555143" cy="423319"/>
              </a:xfrm>
              <a:custGeom>
                <a:avLst/>
                <a:gdLst/>
                <a:ahLst/>
                <a:cxnLst/>
                <a:rect l="l" t="t" r="r" b="b"/>
                <a:pathLst>
                  <a:path w="555143" h="423319" extrusionOk="0">
                    <a:moveTo>
                      <a:pt x="555143" y="211659"/>
                    </a:moveTo>
                    <a:lnTo>
                      <a:pt x="351943" y="423319"/>
                    </a:lnTo>
                    <a:lnTo>
                      <a:pt x="203200" y="423319"/>
                    </a:lnTo>
                    <a:lnTo>
                      <a:pt x="0" y="211659"/>
                    </a:lnTo>
                    <a:lnTo>
                      <a:pt x="203200" y="0"/>
                    </a:lnTo>
                    <a:lnTo>
                      <a:pt x="351943" y="0"/>
                    </a:lnTo>
                    <a:lnTo>
                      <a:pt x="555143" y="211659"/>
                    </a:lnTo>
                    <a:close/>
                  </a:path>
                </a:pathLst>
              </a:custGeom>
              <a:solidFill>
                <a:srgbClr val="0072C4"/>
              </a:solidFill>
              <a:ln>
                <a:noFill/>
              </a:ln>
            </p:spPr>
            <p:txBody>
              <a:bodyPr/>
              <a:lstStyle/>
              <a:p>
                <a:endParaRPr lang="en-FM"/>
              </a:p>
            </p:txBody>
          </p:sp>
          <p:sp>
            <p:nvSpPr>
              <p:cNvPr id="452" name="Google Shape;452;g3d4b86f2a37_1_0"/>
              <p:cNvSpPr txBox="1"/>
              <p:nvPr/>
            </p:nvSpPr>
            <p:spPr>
              <a:xfrm>
                <a:off x="114300" y="-38100"/>
                <a:ext cx="326400" cy="461400"/>
              </a:xfrm>
              <a:prstGeom prst="rect">
                <a:avLst/>
              </a:prstGeom>
              <a:noFill/>
              <a:ln>
                <a:noFill/>
              </a:ln>
            </p:spPr>
            <p:txBody>
              <a:bodyPr spcFirstLastPara="1" wrap="square" lIns="50775" tIns="50775" rIns="50775" bIns="50775" anchor="ctr" anchorCtr="0">
                <a:noAutofit/>
              </a:bodyPr>
              <a:lstStyle/>
              <a:p>
                <a:pPr marL="0" marR="0" lvl="0" indent="0" algn="ctr" rtl="0">
                  <a:lnSpc>
                    <a:spcPct val="1477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3" name="Google Shape;453;g3d4b86f2a37_1_0"/>
            <p:cNvSpPr txBox="1"/>
            <p:nvPr/>
          </p:nvSpPr>
          <p:spPr>
            <a:xfrm>
              <a:off x="1586832" y="35792"/>
              <a:ext cx="15672300" cy="410400"/>
            </a:xfrm>
            <a:prstGeom prst="rect">
              <a:avLst/>
            </a:prstGeom>
            <a:noFill/>
            <a:ln>
              <a:noFill/>
            </a:ln>
          </p:spPr>
          <p:txBody>
            <a:bodyPr spcFirstLastPara="1" wrap="square" lIns="0" tIns="0" rIns="0" bIns="0" anchor="t" anchorCtr="0">
              <a:spAutoFit/>
            </a:bodyPr>
            <a:lstStyle/>
            <a:p>
              <a:pPr marL="0" marR="0" lvl="0" indent="0" algn="l" rtl="0">
                <a:lnSpc>
                  <a:spcPct val="140060"/>
                </a:lnSpc>
                <a:spcBef>
                  <a:spcPts val="0"/>
                </a:spcBef>
                <a:spcAft>
                  <a:spcPts val="0"/>
                </a:spcAft>
                <a:buNone/>
              </a:pPr>
              <a:r>
                <a:rPr lang="en-US" sz="2000" b="1" i="0" u="none" strike="noStrike" cap="none">
                  <a:solidFill>
                    <a:srgbClr val="FFFFFF"/>
                  </a:solidFill>
                  <a:latin typeface="Poppins"/>
                  <a:ea typeface="Poppins"/>
                  <a:cs typeface="Poppins"/>
                  <a:sym typeface="Poppins"/>
                </a:rPr>
                <a:t>Goal </a:t>
              </a:r>
              <a:r>
                <a:rPr lang="en-US" sz="2000" b="1">
                  <a:solidFill>
                    <a:srgbClr val="FFFFFF"/>
                  </a:solidFill>
                  <a:latin typeface="Poppins"/>
                  <a:ea typeface="Poppins"/>
                  <a:cs typeface="Poppins"/>
                  <a:sym typeface="Poppins"/>
                </a:rPr>
                <a:t>3</a:t>
              </a:r>
              <a:r>
                <a:rPr lang="en-US" sz="2000" b="1" i="0" u="none" strike="noStrike" cap="none">
                  <a:solidFill>
                    <a:srgbClr val="FFFFFF"/>
                  </a:solidFill>
                  <a:latin typeface="Poppins"/>
                  <a:ea typeface="Poppins"/>
                  <a:cs typeface="Poppins"/>
                  <a:sym typeface="Poppins"/>
                </a:rPr>
                <a:t> ( Resilience): Assure responsive and beneficial community engagement </a:t>
              </a:r>
              <a:endParaRPr sz="2000" b="1" i="0" u="none" strike="noStrike" cap="none">
                <a:solidFill>
                  <a:srgbClr val="FFFFFF"/>
                </a:solidFill>
                <a:latin typeface="Poppins"/>
                <a:ea typeface="Poppins"/>
                <a:cs typeface="Poppins"/>
                <a:sym typeface="Poppins"/>
              </a:endParaRPr>
            </a:p>
          </p:txBody>
        </p:sp>
      </p:grpSp>
      <p:sp>
        <p:nvSpPr>
          <p:cNvPr id="454" name="Google Shape;454;g3d4b86f2a37_1_0"/>
          <p:cNvSpPr txBox="1"/>
          <p:nvPr/>
        </p:nvSpPr>
        <p:spPr>
          <a:xfrm>
            <a:off x="1028898" y="1660307"/>
            <a:ext cx="13623900" cy="5124900"/>
          </a:xfrm>
          <a:prstGeom prst="rect">
            <a:avLst/>
          </a:prstGeom>
          <a:noFill/>
          <a:ln>
            <a:noFill/>
          </a:ln>
        </p:spPr>
        <p:txBody>
          <a:bodyPr spcFirstLastPara="1" wrap="square" lIns="0" tIns="0" rIns="0" bIns="0" anchor="t" anchorCtr="0">
            <a:spAutoFit/>
          </a:bodyPr>
          <a:lstStyle/>
          <a:p>
            <a:pPr marL="558800" marR="0" lvl="1" indent="-241300" algn="l" rtl="0">
              <a:lnSpc>
                <a:spcPct val="165031"/>
              </a:lnSpc>
              <a:spcBef>
                <a:spcPts val="0"/>
              </a:spcBef>
              <a:spcAft>
                <a:spcPts val="0"/>
              </a:spcAft>
              <a:buClr>
                <a:srgbClr val="113B70"/>
              </a:buClr>
              <a:buSzPts val="2000"/>
              <a:buFont typeface="Arial"/>
              <a:buChar char="•"/>
            </a:pPr>
            <a:r>
              <a:rPr lang="en-US" sz="2000" b="1" i="0" u="none" strike="noStrike" cap="none">
                <a:solidFill>
                  <a:srgbClr val="113B70"/>
                </a:solidFill>
                <a:latin typeface="Poppins"/>
                <a:ea typeface="Poppins"/>
                <a:cs typeface="Poppins"/>
                <a:sym typeface="Poppins"/>
              </a:rPr>
              <a:t>Chuuk High School Career Day ( March 6)- </a:t>
            </a:r>
            <a:r>
              <a:rPr lang="en-US" sz="2000" i="0" u="none" strike="noStrike" cap="none">
                <a:solidFill>
                  <a:srgbClr val="113B70"/>
                </a:solidFill>
                <a:latin typeface="Poppins"/>
                <a:ea typeface="Poppins"/>
                <a:cs typeface="Poppins"/>
                <a:sym typeface="Poppins"/>
              </a:rPr>
              <a:t>Chuuk Campus was invited and  2 Faculty and 2 Support staff from Student Services represent the College</a:t>
            </a:r>
            <a:endParaRPr sz="1500"/>
          </a:p>
          <a:p>
            <a:pPr marL="558800" marR="0" lvl="1" indent="-241300" algn="l" rtl="0">
              <a:lnSpc>
                <a:spcPct val="165031"/>
              </a:lnSpc>
              <a:spcBef>
                <a:spcPts val="0"/>
              </a:spcBef>
              <a:spcAft>
                <a:spcPts val="0"/>
              </a:spcAft>
              <a:buClr>
                <a:srgbClr val="113B70"/>
              </a:buClr>
              <a:buSzPts val="2000"/>
              <a:buFont typeface="Arial"/>
              <a:buChar char="•"/>
            </a:pPr>
            <a:r>
              <a:rPr lang="en-US" sz="2000" b="1" i="0" u="none" strike="noStrike" cap="none">
                <a:solidFill>
                  <a:srgbClr val="113B70"/>
                </a:solidFill>
                <a:latin typeface="Poppins"/>
                <a:ea typeface="Poppins"/>
                <a:cs typeface="Poppins"/>
                <a:sym typeface="Poppins"/>
              </a:rPr>
              <a:t>Chuuk State Health Services- Doctor’s Association ( March 30)- </a:t>
            </a:r>
            <a:r>
              <a:rPr lang="en-US" sz="2000" i="0" u="none" strike="noStrike" cap="none">
                <a:solidFill>
                  <a:srgbClr val="113B70"/>
                </a:solidFill>
                <a:latin typeface="Poppins"/>
                <a:ea typeface="Poppins"/>
                <a:cs typeface="Poppins"/>
                <a:sym typeface="Poppins"/>
              </a:rPr>
              <a:t>Meet with students to share and present the issue of “ Shortage of Doctors” and how to motivate students to further their studies by applying scholarship that can help them achieve their goals</a:t>
            </a:r>
            <a:endParaRPr sz="1500"/>
          </a:p>
          <a:p>
            <a:pPr marL="558800" marR="0" lvl="1" indent="-241300" algn="l" rtl="0">
              <a:lnSpc>
                <a:spcPct val="165031"/>
              </a:lnSpc>
              <a:spcBef>
                <a:spcPts val="0"/>
              </a:spcBef>
              <a:spcAft>
                <a:spcPts val="0"/>
              </a:spcAft>
              <a:buClr>
                <a:srgbClr val="113B70"/>
              </a:buClr>
              <a:buSzPts val="2000"/>
              <a:buFont typeface="Arial"/>
              <a:buChar char="•"/>
            </a:pPr>
            <a:r>
              <a:rPr lang="en-US" sz="2000" b="1" i="0" u="none" strike="noStrike" cap="none">
                <a:solidFill>
                  <a:srgbClr val="113B70"/>
                </a:solidFill>
                <a:latin typeface="Poppins"/>
                <a:ea typeface="Poppins"/>
                <a:cs typeface="Poppins"/>
                <a:sym typeface="Poppins"/>
              </a:rPr>
              <a:t>Founding Day Celebration (April 1)- </a:t>
            </a:r>
            <a:r>
              <a:rPr lang="en-US" sz="2000" b="0" i="0" u="none" strike="noStrike" cap="none">
                <a:solidFill>
                  <a:srgbClr val="113B70"/>
                </a:solidFill>
                <a:latin typeface="Poppins"/>
                <a:ea typeface="Poppins"/>
                <a:cs typeface="Poppins"/>
                <a:sym typeface="Poppins"/>
              </a:rPr>
              <a:t>Organized by SBA Council and Regional Reps to celebrate COM-FSM Founding Day. Chuuk Campus invited New Regent Roger Arnold to celebrate this event to introduced himself to employees and student of Chuuk Campus.</a:t>
            </a:r>
            <a:endParaRPr sz="1500"/>
          </a:p>
          <a:p>
            <a:pPr marL="558800" marR="0" lvl="1" indent="-114300" algn="l" rtl="0">
              <a:lnSpc>
                <a:spcPct val="165031"/>
              </a:lnSpc>
              <a:spcBef>
                <a:spcPts val="0"/>
              </a:spcBef>
              <a:spcAft>
                <a:spcPts val="0"/>
              </a:spcAft>
              <a:buClr>
                <a:schemeClr val="dk1"/>
              </a:buClr>
              <a:buSzPts val="2600"/>
              <a:buFont typeface="Arial"/>
              <a:buNone/>
            </a:pPr>
            <a:endParaRPr sz="2600" b="1" i="0" u="none" strike="noStrike" cap="none">
              <a:solidFill>
                <a:srgbClr val="113B70"/>
              </a:solidFill>
              <a:latin typeface="Poppins"/>
              <a:ea typeface="Poppins"/>
              <a:cs typeface="Poppins"/>
              <a:sym typeface="Poppins"/>
            </a:endParaRPr>
          </a:p>
          <a:p>
            <a:pPr marL="558800" marR="0" lvl="1" indent="-114300" algn="l" rtl="0">
              <a:lnSpc>
                <a:spcPct val="165031"/>
              </a:lnSpc>
              <a:spcBef>
                <a:spcPts val="0"/>
              </a:spcBef>
              <a:spcAft>
                <a:spcPts val="0"/>
              </a:spcAft>
              <a:buClr>
                <a:schemeClr val="dk1"/>
              </a:buClr>
              <a:buSzPts val="2600"/>
              <a:buFont typeface="Arial"/>
              <a:buNone/>
            </a:pPr>
            <a:endParaRPr sz="2600" b="0" i="0" u="none" strike="noStrike" cap="none">
              <a:solidFill>
                <a:srgbClr val="113B70"/>
              </a:solidFill>
              <a:latin typeface="Poppins"/>
              <a:ea typeface="Poppins"/>
              <a:cs typeface="Poppins"/>
              <a:sym typeface="Poppins"/>
            </a:endParaRPr>
          </a:p>
        </p:txBody>
      </p:sp>
      <p:pic>
        <p:nvPicPr>
          <p:cNvPr id="455" name="Google Shape;455;g3d4b86f2a37_1_0"/>
          <p:cNvPicPr preferRelativeResize="0"/>
          <p:nvPr/>
        </p:nvPicPr>
        <p:blipFill rotWithShape="1">
          <a:blip r:embed="rId7">
            <a:alphaModFix/>
          </a:blip>
          <a:srcRect/>
          <a:stretch/>
        </p:blipFill>
        <p:spPr>
          <a:xfrm rot="5400000">
            <a:off x="14337678" y="47399"/>
            <a:ext cx="3997717" cy="3902923"/>
          </a:xfrm>
          <a:prstGeom prst="rect">
            <a:avLst/>
          </a:prstGeom>
          <a:noFill/>
          <a:ln>
            <a:noFill/>
          </a:ln>
        </p:spPr>
      </p:pic>
      <p:pic>
        <p:nvPicPr>
          <p:cNvPr id="456" name="Google Shape;456;g3d4b86f2a37_1_0"/>
          <p:cNvPicPr preferRelativeResize="0"/>
          <p:nvPr/>
        </p:nvPicPr>
        <p:blipFill rotWithShape="1">
          <a:blip r:embed="rId8">
            <a:alphaModFix/>
          </a:blip>
          <a:srcRect/>
          <a:stretch/>
        </p:blipFill>
        <p:spPr>
          <a:xfrm>
            <a:off x="14385070" y="3997715"/>
            <a:ext cx="3902932" cy="3311910"/>
          </a:xfrm>
          <a:prstGeom prst="rect">
            <a:avLst/>
          </a:prstGeom>
          <a:noFill/>
          <a:ln>
            <a:noFill/>
          </a:ln>
        </p:spPr>
      </p:pic>
      <p:pic>
        <p:nvPicPr>
          <p:cNvPr id="457" name="Google Shape;457;g3d4b86f2a37_1_0"/>
          <p:cNvPicPr preferRelativeResize="0"/>
          <p:nvPr/>
        </p:nvPicPr>
        <p:blipFill rotWithShape="1">
          <a:blip r:embed="rId9">
            <a:alphaModFix/>
          </a:blip>
          <a:srcRect/>
          <a:stretch/>
        </p:blipFill>
        <p:spPr>
          <a:xfrm>
            <a:off x="14385069" y="7273388"/>
            <a:ext cx="3902932" cy="3139532"/>
          </a:xfrm>
          <a:prstGeom prst="rect">
            <a:avLst/>
          </a:prstGeom>
          <a:noFill/>
          <a:ln>
            <a:noFill/>
          </a:ln>
        </p:spPr>
      </p:pic>
      <p:pic>
        <p:nvPicPr>
          <p:cNvPr id="458" name="Google Shape;458;g3d4b86f2a37_1_0"/>
          <p:cNvPicPr preferRelativeResize="0"/>
          <p:nvPr/>
        </p:nvPicPr>
        <p:blipFill rotWithShape="1">
          <a:blip r:embed="rId10">
            <a:alphaModFix/>
          </a:blip>
          <a:srcRect/>
          <a:stretch/>
        </p:blipFill>
        <p:spPr>
          <a:xfrm>
            <a:off x="1415213" y="5613075"/>
            <a:ext cx="7006429" cy="2330438"/>
          </a:xfrm>
          <a:prstGeom prst="rect">
            <a:avLst/>
          </a:prstGeom>
          <a:noFill/>
          <a:ln>
            <a:noFill/>
          </a:ln>
        </p:spPr>
      </p:pic>
      <p:pic>
        <p:nvPicPr>
          <p:cNvPr id="459" name="Google Shape;459;g3d4b86f2a37_1_0"/>
          <p:cNvPicPr preferRelativeResize="0"/>
          <p:nvPr/>
        </p:nvPicPr>
        <p:blipFill rotWithShape="1">
          <a:blip r:embed="rId11">
            <a:alphaModFix/>
          </a:blip>
          <a:srcRect/>
          <a:stretch/>
        </p:blipFill>
        <p:spPr>
          <a:xfrm>
            <a:off x="11218470" y="6119058"/>
            <a:ext cx="3178380" cy="4186824"/>
          </a:xfrm>
          <a:prstGeom prst="rect">
            <a:avLst/>
          </a:prstGeom>
          <a:noFill/>
          <a:ln>
            <a:noFill/>
          </a:ln>
        </p:spPr>
      </p:pic>
      <p:pic>
        <p:nvPicPr>
          <p:cNvPr id="424" name="Google Shape;424;g3d4b86f2a37_1_0"/>
          <p:cNvPicPr preferRelativeResize="0"/>
          <p:nvPr/>
        </p:nvPicPr>
        <p:blipFill rotWithShape="1">
          <a:blip r:embed="rId12">
            <a:alphaModFix/>
          </a:blip>
          <a:srcRect/>
          <a:stretch/>
        </p:blipFill>
        <p:spPr>
          <a:xfrm>
            <a:off x="8549549" y="6128475"/>
            <a:ext cx="2668915" cy="416797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TotalTime>
  <Words>2463</Words>
  <Application>Microsoft Macintosh PowerPoint</Application>
  <PresentationFormat>Custom</PresentationFormat>
  <Paragraphs>219</Paragraphs>
  <Slides>20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Times New Roman</vt:lpstr>
      <vt:lpstr>Calibri</vt:lpstr>
      <vt:lpstr>Poppins</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Delihna</dc:creator>
  <cp:lastModifiedBy>VPIA-Delihna</cp:lastModifiedBy>
  <cp:revision>11</cp:revision>
  <dcterms:created xsi:type="dcterms:W3CDTF">2006-08-16T00:00:00Z</dcterms:created>
  <dcterms:modified xsi:type="dcterms:W3CDTF">2026-04-07T02:54:29Z</dcterms:modified>
</cp:coreProperties>
</file>