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59" r:id="rId4"/>
    <p:sldId id="273" r:id="rId5"/>
    <p:sldId id="260"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9" r:id="rId21"/>
    <p:sldId id="290" r:id="rId22"/>
    <p:sldId id="291" r:id="rId23"/>
    <p:sldId id="292" r:id="rId24"/>
    <p:sldId id="293" r:id="rId25"/>
    <p:sldId id="26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84" d="100"/>
          <a:sy n="84" d="100"/>
        </p:scale>
        <p:origin x="211" y="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475F9-0A7C-46CA-AF7A-003125E67225}" type="datetimeFigureOut">
              <a:rPr lang="en-US" smtClean="0"/>
              <a:t>9/21/2024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D6FBB5-624B-4F46-B4F0-3976F007ABA8}" type="slidenum">
              <a:rPr lang="en-US" smtClean="0"/>
              <a:t>‹#›</a:t>
            </a:fld>
            <a:endParaRPr lang="en-US"/>
          </a:p>
        </p:txBody>
      </p:sp>
    </p:spTree>
    <p:extLst>
      <p:ext uri="{BB962C8B-B14F-4D97-AF65-F5344CB8AC3E}">
        <p14:creationId xmlns:p14="http://schemas.microsoft.com/office/powerpoint/2010/main" val="1568833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9276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FBC26-7AB3-474F-9167-725C203E5B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C6CEF7-9E70-4CB8-A276-49CF747B16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4B4566-C1A2-4A15-8D50-87272B7AFD1E}"/>
              </a:ext>
            </a:extLst>
          </p:cNvPr>
          <p:cNvSpPr>
            <a:spLocks noGrp="1"/>
          </p:cNvSpPr>
          <p:nvPr>
            <p:ph type="dt" sz="half" idx="10"/>
          </p:nvPr>
        </p:nvSpPr>
        <p:spPr/>
        <p:txBody>
          <a:bodyPr/>
          <a:lstStyle/>
          <a:p>
            <a:fld id="{AAB0951E-5EFA-442D-96CD-E5B754D77743}" type="datetimeFigureOut">
              <a:rPr lang="en-US" smtClean="0"/>
              <a:t>9/21/2024</a:t>
            </a:fld>
            <a:endParaRPr lang="en-US"/>
          </a:p>
        </p:txBody>
      </p:sp>
      <p:sp>
        <p:nvSpPr>
          <p:cNvPr id="5" name="Footer Placeholder 4">
            <a:extLst>
              <a:ext uri="{FF2B5EF4-FFF2-40B4-BE49-F238E27FC236}">
                <a16:creationId xmlns:a16="http://schemas.microsoft.com/office/drawing/2014/main" id="{54A5229C-5158-4ECB-BE00-2C6787997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35EAB6-CE62-48B8-8CFB-0D13AF07ECE8}"/>
              </a:ext>
            </a:extLst>
          </p:cNvPr>
          <p:cNvSpPr>
            <a:spLocks noGrp="1"/>
          </p:cNvSpPr>
          <p:nvPr>
            <p:ph type="sldNum" sz="quarter" idx="12"/>
          </p:nvPr>
        </p:nvSpPr>
        <p:spPr/>
        <p:txBody>
          <a:bodyPr/>
          <a:lstStyle/>
          <a:p>
            <a:fld id="{818DCF2C-D831-4A67-9EAD-A12135B1FE5A}" type="slidenum">
              <a:rPr lang="en-US" smtClean="0"/>
              <a:t>‹#›</a:t>
            </a:fld>
            <a:endParaRPr lang="en-US"/>
          </a:p>
        </p:txBody>
      </p:sp>
    </p:spTree>
    <p:extLst>
      <p:ext uri="{BB962C8B-B14F-4D97-AF65-F5344CB8AC3E}">
        <p14:creationId xmlns:p14="http://schemas.microsoft.com/office/powerpoint/2010/main" val="3723330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4E14-635D-4AD3-8DA1-3C4ADE6CE0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4EAE9C-5B9C-4398-B518-277C6367FD4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23BD8-6959-42EA-92B1-A0A204833029}"/>
              </a:ext>
            </a:extLst>
          </p:cNvPr>
          <p:cNvSpPr>
            <a:spLocks noGrp="1"/>
          </p:cNvSpPr>
          <p:nvPr>
            <p:ph type="dt" sz="half" idx="10"/>
          </p:nvPr>
        </p:nvSpPr>
        <p:spPr/>
        <p:txBody>
          <a:bodyPr/>
          <a:lstStyle/>
          <a:p>
            <a:fld id="{AAB0951E-5EFA-442D-96CD-E5B754D77743}" type="datetimeFigureOut">
              <a:rPr lang="en-US" smtClean="0"/>
              <a:t>9/21/2024</a:t>
            </a:fld>
            <a:endParaRPr lang="en-US"/>
          </a:p>
        </p:txBody>
      </p:sp>
      <p:sp>
        <p:nvSpPr>
          <p:cNvPr id="5" name="Footer Placeholder 4">
            <a:extLst>
              <a:ext uri="{FF2B5EF4-FFF2-40B4-BE49-F238E27FC236}">
                <a16:creationId xmlns:a16="http://schemas.microsoft.com/office/drawing/2014/main" id="{82779B7D-4BDA-4BD4-8613-5C860A975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D3BCF3-5100-4BB8-BB21-7ED4419D157F}"/>
              </a:ext>
            </a:extLst>
          </p:cNvPr>
          <p:cNvSpPr>
            <a:spLocks noGrp="1"/>
          </p:cNvSpPr>
          <p:nvPr>
            <p:ph type="sldNum" sz="quarter" idx="12"/>
          </p:nvPr>
        </p:nvSpPr>
        <p:spPr/>
        <p:txBody>
          <a:bodyPr/>
          <a:lstStyle/>
          <a:p>
            <a:fld id="{818DCF2C-D831-4A67-9EAD-A12135B1FE5A}" type="slidenum">
              <a:rPr lang="en-US" smtClean="0"/>
              <a:t>‹#›</a:t>
            </a:fld>
            <a:endParaRPr lang="en-US"/>
          </a:p>
        </p:txBody>
      </p:sp>
    </p:spTree>
    <p:extLst>
      <p:ext uri="{BB962C8B-B14F-4D97-AF65-F5344CB8AC3E}">
        <p14:creationId xmlns:p14="http://schemas.microsoft.com/office/powerpoint/2010/main" val="4123311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9EF89F-6434-404F-AE22-F2977A9B25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EA5154-8C01-46A5-9A15-476CEAAA7E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E2C49-24EB-48A9-BBE1-F4531E495052}"/>
              </a:ext>
            </a:extLst>
          </p:cNvPr>
          <p:cNvSpPr>
            <a:spLocks noGrp="1"/>
          </p:cNvSpPr>
          <p:nvPr>
            <p:ph type="dt" sz="half" idx="10"/>
          </p:nvPr>
        </p:nvSpPr>
        <p:spPr/>
        <p:txBody>
          <a:bodyPr/>
          <a:lstStyle/>
          <a:p>
            <a:fld id="{AAB0951E-5EFA-442D-96CD-E5B754D77743}" type="datetimeFigureOut">
              <a:rPr lang="en-US" smtClean="0"/>
              <a:t>9/21/2024</a:t>
            </a:fld>
            <a:endParaRPr lang="en-US"/>
          </a:p>
        </p:txBody>
      </p:sp>
      <p:sp>
        <p:nvSpPr>
          <p:cNvPr id="5" name="Footer Placeholder 4">
            <a:extLst>
              <a:ext uri="{FF2B5EF4-FFF2-40B4-BE49-F238E27FC236}">
                <a16:creationId xmlns:a16="http://schemas.microsoft.com/office/drawing/2014/main" id="{2E5756E4-E149-4568-B9D7-5FFA8B9EC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E49CDC-BB4E-4A15-BDC6-429328E7BB98}"/>
              </a:ext>
            </a:extLst>
          </p:cNvPr>
          <p:cNvSpPr>
            <a:spLocks noGrp="1"/>
          </p:cNvSpPr>
          <p:nvPr>
            <p:ph type="sldNum" sz="quarter" idx="12"/>
          </p:nvPr>
        </p:nvSpPr>
        <p:spPr/>
        <p:txBody>
          <a:bodyPr/>
          <a:lstStyle/>
          <a:p>
            <a:fld id="{818DCF2C-D831-4A67-9EAD-A12135B1FE5A}" type="slidenum">
              <a:rPr lang="en-US" smtClean="0"/>
              <a:t>‹#›</a:t>
            </a:fld>
            <a:endParaRPr lang="en-US"/>
          </a:p>
        </p:txBody>
      </p:sp>
    </p:spTree>
    <p:extLst>
      <p:ext uri="{BB962C8B-B14F-4D97-AF65-F5344CB8AC3E}">
        <p14:creationId xmlns:p14="http://schemas.microsoft.com/office/powerpoint/2010/main" val="1869418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7EF33-B052-4792-BC2F-E851BED33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65187-9265-4CFE-905C-B6EB1ED0587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3D5EF-A551-4252-B71B-2763B0E202E8}"/>
              </a:ext>
            </a:extLst>
          </p:cNvPr>
          <p:cNvSpPr>
            <a:spLocks noGrp="1"/>
          </p:cNvSpPr>
          <p:nvPr>
            <p:ph type="dt" sz="half" idx="10"/>
          </p:nvPr>
        </p:nvSpPr>
        <p:spPr/>
        <p:txBody>
          <a:bodyPr/>
          <a:lstStyle/>
          <a:p>
            <a:fld id="{AAB0951E-5EFA-442D-96CD-E5B754D77743}" type="datetimeFigureOut">
              <a:rPr lang="en-US" smtClean="0"/>
              <a:t>9/21/2024</a:t>
            </a:fld>
            <a:endParaRPr lang="en-US"/>
          </a:p>
        </p:txBody>
      </p:sp>
      <p:sp>
        <p:nvSpPr>
          <p:cNvPr id="5" name="Footer Placeholder 4">
            <a:extLst>
              <a:ext uri="{FF2B5EF4-FFF2-40B4-BE49-F238E27FC236}">
                <a16:creationId xmlns:a16="http://schemas.microsoft.com/office/drawing/2014/main" id="{50D1EB1F-3A7A-457C-9654-D814C316B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A5EA0-BCF2-4291-A97E-5F0B6FFB729A}"/>
              </a:ext>
            </a:extLst>
          </p:cNvPr>
          <p:cNvSpPr>
            <a:spLocks noGrp="1"/>
          </p:cNvSpPr>
          <p:nvPr>
            <p:ph type="sldNum" sz="quarter" idx="12"/>
          </p:nvPr>
        </p:nvSpPr>
        <p:spPr/>
        <p:txBody>
          <a:bodyPr/>
          <a:lstStyle/>
          <a:p>
            <a:fld id="{818DCF2C-D831-4A67-9EAD-A12135B1FE5A}" type="slidenum">
              <a:rPr lang="en-US" smtClean="0"/>
              <a:t>‹#›</a:t>
            </a:fld>
            <a:endParaRPr lang="en-US"/>
          </a:p>
        </p:txBody>
      </p:sp>
    </p:spTree>
    <p:extLst>
      <p:ext uri="{BB962C8B-B14F-4D97-AF65-F5344CB8AC3E}">
        <p14:creationId xmlns:p14="http://schemas.microsoft.com/office/powerpoint/2010/main" val="3480819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1835-626A-4355-9835-F4E82BCFF4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868F41-E719-4141-85CF-F3534E9798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EDE80B-04B9-42D2-ADFA-D37A90D3F513}"/>
              </a:ext>
            </a:extLst>
          </p:cNvPr>
          <p:cNvSpPr>
            <a:spLocks noGrp="1"/>
          </p:cNvSpPr>
          <p:nvPr>
            <p:ph type="dt" sz="half" idx="10"/>
          </p:nvPr>
        </p:nvSpPr>
        <p:spPr/>
        <p:txBody>
          <a:bodyPr/>
          <a:lstStyle/>
          <a:p>
            <a:fld id="{AAB0951E-5EFA-442D-96CD-E5B754D77743}" type="datetimeFigureOut">
              <a:rPr lang="en-US" smtClean="0"/>
              <a:t>9/21/2024</a:t>
            </a:fld>
            <a:endParaRPr lang="en-US"/>
          </a:p>
        </p:txBody>
      </p:sp>
      <p:sp>
        <p:nvSpPr>
          <p:cNvPr id="5" name="Footer Placeholder 4">
            <a:extLst>
              <a:ext uri="{FF2B5EF4-FFF2-40B4-BE49-F238E27FC236}">
                <a16:creationId xmlns:a16="http://schemas.microsoft.com/office/drawing/2014/main" id="{F1A53965-9EAA-46D9-96E7-98A6FFEDCC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70726-B7DF-4DFC-9021-CBC98BBED53F}"/>
              </a:ext>
            </a:extLst>
          </p:cNvPr>
          <p:cNvSpPr>
            <a:spLocks noGrp="1"/>
          </p:cNvSpPr>
          <p:nvPr>
            <p:ph type="sldNum" sz="quarter" idx="12"/>
          </p:nvPr>
        </p:nvSpPr>
        <p:spPr/>
        <p:txBody>
          <a:bodyPr/>
          <a:lstStyle/>
          <a:p>
            <a:fld id="{818DCF2C-D831-4A67-9EAD-A12135B1FE5A}" type="slidenum">
              <a:rPr lang="en-US" smtClean="0"/>
              <a:t>‹#›</a:t>
            </a:fld>
            <a:endParaRPr lang="en-US"/>
          </a:p>
        </p:txBody>
      </p:sp>
    </p:spTree>
    <p:extLst>
      <p:ext uri="{BB962C8B-B14F-4D97-AF65-F5344CB8AC3E}">
        <p14:creationId xmlns:p14="http://schemas.microsoft.com/office/powerpoint/2010/main" val="143590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816B-DC5A-4230-8CA1-F5510AD4DA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C6CA5A-53C6-497E-ADA0-E78A66E8283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3E148F-1072-4B5D-B8DC-8BF977DD11D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1A652B-E26A-4A72-B392-9545BE527695}"/>
              </a:ext>
            </a:extLst>
          </p:cNvPr>
          <p:cNvSpPr>
            <a:spLocks noGrp="1"/>
          </p:cNvSpPr>
          <p:nvPr>
            <p:ph type="dt" sz="half" idx="10"/>
          </p:nvPr>
        </p:nvSpPr>
        <p:spPr/>
        <p:txBody>
          <a:bodyPr/>
          <a:lstStyle/>
          <a:p>
            <a:fld id="{AAB0951E-5EFA-442D-96CD-E5B754D77743}" type="datetimeFigureOut">
              <a:rPr lang="en-US" smtClean="0"/>
              <a:t>9/21/2024</a:t>
            </a:fld>
            <a:endParaRPr lang="en-US"/>
          </a:p>
        </p:txBody>
      </p:sp>
      <p:sp>
        <p:nvSpPr>
          <p:cNvPr id="6" name="Footer Placeholder 5">
            <a:extLst>
              <a:ext uri="{FF2B5EF4-FFF2-40B4-BE49-F238E27FC236}">
                <a16:creationId xmlns:a16="http://schemas.microsoft.com/office/drawing/2014/main" id="{6DFFCDB4-7335-43E2-B880-9F283A2EB4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51DCE7-24E6-481C-A8ED-64FB0FB42D49}"/>
              </a:ext>
            </a:extLst>
          </p:cNvPr>
          <p:cNvSpPr>
            <a:spLocks noGrp="1"/>
          </p:cNvSpPr>
          <p:nvPr>
            <p:ph type="sldNum" sz="quarter" idx="12"/>
          </p:nvPr>
        </p:nvSpPr>
        <p:spPr/>
        <p:txBody>
          <a:bodyPr/>
          <a:lstStyle/>
          <a:p>
            <a:fld id="{818DCF2C-D831-4A67-9EAD-A12135B1FE5A}" type="slidenum">
              <a:rPr lang="en-US" smtClean="0"/>
              <a:t>‹#›</a:t>
            </a:fld>
            <a:endParaRPr lang="en-US"/>
          </a:p>
        </p:txBody>
      </p:sp>
    </p:spTree>
    <p:extLst>
      <p:ext uri="{BB962C8B-B14F-4D97-AF65-F5344CB8AC3E}">
        <p14:creationId xmlns:p14="http://schemas.microsoft.com/office/powerpoint/2010/main" val="2208149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ADCF8-05F3-4099-BAEE-9F8E1C762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1A6209-B306-435B-B7D5-8A0573BC32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72F4922-8ACC-4E94-84A4-1D42364C22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03B178-76C6-4539-B0BC-6E7F5F783B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E369FC9-731E-4E61-BEEC-BAEF7F2D20A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135D45-6EF9-468C-8770-DCFF71284496}"/>
              </a:ext>
            </a:extLst>
          </p:cNvPr>
          <p:cNvSpPr>
            <a:spLocks noGrp="1"/>
          </p:cNvSpPr>
          <p:nvPr>
            <p:ph type="dt" sz="half" idx="10"/>
          </p:nvPr>
        </p:nvSpPr>
        <p:spPr/>
        <p:txBody>
          <a:bodyPr/>
          <a:lstStyle/>
          <a:p>
            <a:fld id="{AAB0951E-5EFA-442D-96CD-E5B754D77743}" type="datetimeFigureOut">
              <a:rPr lang="en-US" smtClean="0"/>
              <a:t>9/21/2024</a:t>
            </a:fld>
            <a:endParaRPr lang="en-US"/>
          </a:p>
        </p:txBody>
      </p:sp>
      <p:sp>
        <p:nvSpPr>
          <p:cNvPr id="8" name="Footer Placeholder 7">
            <a:extLst>
              <a:ext uri="{FF2B5EF4-FFF2-40B4-BE49-F238E27FC236}">
                <a16:creationId xmlns:a16="http://schemas.microsoft.com/office/drawing/2014/main" id="{448DE307-26C0-4E05-92CB-4C4D24E07B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64AEF5-0C07-402E-8A72-B834F8B2F544}"/>
              </a:ext>
            </a:extLst>
          </p:cNvPr>
          <p:cNvSpPr>
            <a:spLocks noGrp="1"/>
          </p:cNvSpPr>
          <p:nvPr>
            <p:ph type="sldNum" sz="quarter" idx="12"/>
          </p:nvPr>
        </p:nvSpPr>
        <p:spPr/>
        <p:txBody>
          <a:bodyPr/>
          <a:lstStyle/>
          <a:p>
            <a:fld id="{818DCF2C-D831-4A67-9EAD-A12135B1FE5A}" type="slidenum">
              <a:rPr lang="en-US" smtClean="0"/>
              <a:t>‹#›</a:t>
            </a:fld>
            <a:endParaRPr lang="en-US"/>
          </a:p>
        </p:txBody>
      </p:sp>
    </p:spTree>
    <p:extLst>
      <p:ext uri="{BB962C8B-B14F-4D97-AF65-F5344CB8AC3E}">
        <p14:creationId xmlns:p14="http://schemas.microsoft.com/office/powerpoint/2010/main" val="3511521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6BC5F-B648-4ED8-BA74-B865D988AD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AC8548-E460-4034-8A66-7B4A95A53CF4}"/>
              </a:ext>
            </a:extLst>
          </p:cNvPr>
          <p:cNvSpPr>
            <a:spLocks noGrp="1"/>
          </p:cNvSpPr>
          <p:nvPr>
            <p:ph type="dt" sz="half" idx="10"/>
          </p:nvPr>
        </p:nvSpPr>
        <p:spPr/>
        <p:txBody>
          <a:bodyPr/>
          <a:lstStyle/>
          <a:p>
            <a:fld id="{AAB0951E-5EFA-442D-96CD-E5B754D77743}" type="datetimeFigureOut">
              <a:rPr lang="en-US" smtClean="0"/>
              <a:t>9/21/2024</a:t>
            </a:fld>
            <a:endParaRPr lang="en-US"/>
          </a:p>
        </p:txBody>
      </p:sp>
      <p:sp>
        <p:nvSpPr>
          <p:cNvPr id="4" name="Footer Placeholder 3">
            <a:extLst>
              <a:ext uri="{FF2B5EF4-FFF2-40B4-BE49-F238E27FC236}">
                <a16:creationId xmlns:a16="http://schemas.microsoft.com/office/drawing/2014/main" id="{67817813-4E23-4010-97A6-99544AAFAC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71FD3D-2E62-47E5-B06E-A0B42D510B61}"/>
              </a:ext>
            </a:extLst>
          </p:cNvPr>
          <p:cNvSpPr>
            <a:spLocks noGrp="1"/>
          </p:cNvSpPr>
          <p:nvPr>
            <p:ph type="sldNum" sz="quarter" idx="12"/>
          </p:nvPr>
        </p:nvSpPr>
        <p:spPr/>
        <p:txBody>
          <a:bodyPr/>
          <a:lstStyle/>
          <a:p>
            <a:fld id="{818DCF2C-D831-4A67-9EAD-A12135B1FE5A}" type="slidenum">
              <a:rPr lang="en-US" smtClean="0"/>
              <a:t>‹#›</a:t>
            </a:fld>
            <a:endParaRPr lang="en-US"/>
          </a:p>
        </p:txBody>
      </p:sp>
    </p:spTree>
    <p:extLst>
      <p:ext uri="{BB962C8B-B14F-4D97-AF65-F5344CB8AC3E}">
        <p14:creationId xmlns:p14="http://schemas.microsoft.com/office/powerpoint/2010/main" val="2528783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E0C524-B205-4BAE-953B-F96418A04125}"/>
              </a:ext>
            </a:extLst>
          </p:cNvPr>
          <p:cNvSpPr>
            <a:spLocks noGrp="1"/>
          </p:cNvSpPr>
          <p:nvPr>
            <p:ph type="dt" sz="half" idx="10"/>
          </p:nvPr>
        </p:nvSpPr>
        <p:spPr/>
        <p:txBody>
          <a:bodyPr/>
          <a:lstStyle/>
          <a:p>
            <a:fld id="{AAB0951E-5EFA-442D-96CD-E5B754D77743}" type="datetimeFigureOut">
              <a:rPr lang="en-US" smtClean="0"/>
              <a:t>9/21/2024</a:t>
            </a:fld>
            <a:endParaRPr lang="en-US"/>
          </a:p>
        </p:txBody>
      </p:sp>
      <p:sp>
        <p:nvSpPr>
          <p:cNvPr id="3" name="Footer Placeholder 2">
            <a:extLst>
              <a:ext uri="{FF2B5EF4-FFF2-40B4-BE49-F238E27FC236}">
                <a16:creationId xmlns:a16="http://schemas.microsoft.com/office/drawing/2014/main" id="{DCD8F45F-563B-45E5-AC00-3DC4B2D253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91D9E0-0601-4BF0-9D94-FE69B4FA5996}"/>
              </a:ext>
            </a:extLst>
          </p:cNvPr>
          <p:cNvSpPr>
            <a:spLocks noGrp="1"/>
          </p:cNvSpPr>
          <p:nvPr>
            <p:ph type="sldNum" sz="quarter" idx="12"/>
          </p:nvPr>
        </p:nvSpPr>
        <p:spPr/>
        <p:txBody>
          <a:bodyPr/>
          <a:lstStyle/>
          <a:p>
            <a:fld id="{818DCF2C-D831-4A67-9EAD-A12135B1FE5A}" type="slidenum">
              <a:rPr lang="en-US" smtClean="0"/>
              <a:t>‹#›</a:t>
            </a:fld>
            <a:endParaRPr lang="en-US"/>
          </a:p>
        </p:txBody>
      </p:sp>
    </p:spTree>
    <p:extLst>
      <p:ext uri="{BB962C8B-B14F-4D97-AF65-F5344CB8AC3E}">
        <p14:creationId xmlns:p14="http://schemas.microsoft.com/office/powerpoint/2010/main" val="53428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558A5-1DEC-4B29-B967-B91D7AFEB2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95B7C5-AE4D-47CA-9AC3-E0D3092BC9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0CC5C5-0BA4-4F94-B69E-D62A0DB93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06C05F-DD71-4F4E-BA34-8CE7CD8319A0}"/>
              </a:ext>
            </a:extLst>
          </p:cNvPr>
          <p:cNvSpPr>
            <a:spLocks noGrp="1"/>
          </p:cNvSpPr>
          <p:nvPr>
            <p:ph type="dt" sz="half" idx="10"/>
          </p:nvPr>
        </p:nvSpPr>
        <p:spPr/>
        <p:txBody>
          <a:bodyPr/>
          <a:lstStyle/>
          <a:p>
            <a:fld id="{AAB0951E-5EFA-442D-96CD-E5B754D77743}" type="datetimeFigureOut">
              <a:rPr lang="en-US" smtClean="0"/>
              <a:t>9/21/2024</a:t>
            </a:fld>
            <a:endParaRPr lang="en-US"/>
          </a:p>
        </p:txBody>
      </p:sp>
      <p:sp>
        <p:nvSpPr>
          <p:cNvPr id="6" name="Footer Placeholder 5">
            <a:extLst>
              <a:ext uri="{FF2B5EF4-FFF2-40B4-BE49-F238E27FC236}">
                <a16:creationId xmlns:a16="http://schemas.microsoft.com/office/drawing/2014/main" id="{1CA0E073-4123-46BC-9690-E46FCBC3A6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5FFD0E-2192-4772-BA95-ED261F09FCB0}"/>
              </a:ext>
            </a:extLst>
          </p:cNvPr>
          <p:cNvSpPr>
            <a:spLocks noGrp="1"/>
          </p:cNvSpPr>
          <p:nvPr>
            <p:ph type="sldNum" sz="quarter" idx="12"/>
          </p:nvPr>
        </p:nvSpPr>
        <p:spPr/>
        <p:txBody>
          <a:bodyPr/>
          <a:lstStyle/>
          <a:p>
            <a:fld id="{818DCF2C-D831-4A67-9EAD-A12135B1FE5A}" type="slidenum">
              <a:rPr lang="en-US" smtClean="0"/>
              <a:t>‹#›</a:t>
            </a:fld>
            <a:endParaRPr lang="en-US"/>
          </a:p>
        </p:txBody>
      </p:sp>
    </p:spTree>
    <p:extLst>
      <p:ext uri="{BB962C8B-B14F-4D97-AF65-F5344CB8AC3E}">
        <p14:creationId xmlns:p14="http://schemas.microsoft.com/office/powerpoint/2010/main" val="2805530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7964C-8944-45FB-BD0C-BD375F0F61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D70D9E-2420-4948-9823-5A104C432D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F6D9BD-6D8D-409C-AB25-A5927F9F1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49B1D9-18D1-4C40-8732-71D63BA77D19}"/>
              </a:ext>
            </a:extLst>
          </p:cNvPr>
          <p:cNvSpPr>
            <a:spLocks noGrp="1"/>
          </p:cNvSpPr>
          <p:nvPr>
            <p:ph type="dt" sz="half" idx="10"/>
          </p:nvPr>
        </p:nvSpPr>
        <p:spPr/>
        <p:txBody>
          <a:bodyPr/>
          <a:lstStyle/>
          <a:p>
            <a:fld id="{AAB0951E-5EFA-442D-96CD-E5B754D77743}" type="datetimeFigureOut">
              <a:rPr lang="en-US" smtClean="0"/>
              <a:t>9/21/2024</a:t>
            </a:fld>
            <a:endParaRPr lang="en-US"/>
          </a:p>
        </p:txBody>
      </p:sp>
      <p:sp>
        <p:nvSpPr>
          <p:cNvPr id="6" name="Footer Placeholder 5">
            <a:extLst>
              <a:ext uri="{FF2B5EF4-FFF2-40B4-BE49-F238E27FC236}">
                <a16:creationId xmlns:a16="http://schemas.microsoft.com/office/drawing/2014/main" id="{333DAC2B-4B89-4BBA-A778-91BEF6FCA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398195-A41D-42A7-B3D6-C52B0AEDAE19}"/>
              </a:ext>
            </a:extLst>
          </p:cNvPr>
          <p:cNvSpPr>
            <a:spLocks noGrp="1"/>
          </p:cNvSpPr>
          <p:nvPr>
            <p:ph type="sldNum" sz="quarter" idx="12"/>
          </p:nvPr>
        </p:nvSpPr>
        <p:spPr/>
        <p:txBody>
          <a:bodyPr/>
          <a:lstStyle/>
          <a:p>
            <a:fld id="{818DCF2C-D831-4A67-9EAD-A12135B1FE5A}" type="slidenum">
              <a:rPr lang="en-US" smtClean="0"/>
              <a:t>‹#›</a:t>
            </a:fld>
            <a:endParaRPr lang="en-US"/>
          </a:p>
        </p:txBody>
      </p:sp>
    </p:spTree>
    <p:extLst>
      <p:ext uri="{BB962C8B-B14F-4D97-AF65-F5344CB8AC3E}">
        <p14:creationId xmlns:p14="http://schemas.microsoft.com/office/powerpoint/2010/main" val="1462334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EB677B-25C7-4AC1-98BA-BBFFAA984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DF972D-2897-4677-A5ED-1E22B420DB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07B9F-5FAA-4DDD-96E8-D296696BB0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B0951E-5EFA-442D-96CD-E5B754D77743}" type="datetimeFigureOut">
              <a:rPr lang="en-US" smtClean="0"/>
              <a:t>9/21/2024</a:t>
            </a:fld>
            <a:endParaRPr lang="en-US"/>
          </a:p>
        </p:txBody>
      </p:sp>
      <p:sp>
        <p:nvSpPr>
          <p:cNvPr id="5" name="Footer Placeholder 4">
            <a:extLst>
              <a:ext uri="{FF2B5EF4-FFF2-40B4-BE49-F238E27FC236}">
                <a16:creationId xmlns:a16="http://schemas.microsoft.com/office/drawing/2014/main" id="{B1F628A6-5336-4AF8-9C4C-4D28DD2CB5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0EC286-334B-4CE1-9EAE-A944E26A20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8DCF2C-D831-4A67-9EAD-A12135B1FE5A}" type="slidenum">
              <a:rPr lang="en-US" smtClean="0"/>
              <a:t>‹#›</a:t>
            </a:fld>
            <a:endParaRPr lang="en-US"/>
          </a:p>
        </p:txBody>
      </p:sp>
    </p:spTree>
    <p:extLst>
      <p:ext uri="{BB962C8B-B14F-4D97-AF65-F5344CB8AC3E}">
        <p14:creationId xmlns:p14="http://schemas.microsoft.com/office/powerpoint/2010/main" val="2340660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192301" y="687353"/>
            <a:ext cx="12302772" cy="8356600"/>
          </a:xfrm>
          <a:prstGeom prst="rect">
            <a:avLst/>
          </a:prstGeom>
          <a:noFill/>
          <a:ln>
            <a:noFill/>
          </a:ln>
        </p:spPr>
      </p:pic>
      <p:sp>
        <p:nvSpPr>
          <p:cNvPr id="85" name="Google Shape;85;p1"/>
          <p:cNvSpPr txBox="1">
            <a:spLocks noGrp="1"/>
          </p:cNvSpPr>
          <p:nvPr>
            <p:ph type="ctrTitle"/>
          </p:nvPr>
        </p:nvSpPr>
        <p:spPr>
          <a:xfrm>
            <a:off x="69000" y="5044288"/>
            <a:ext cx="9144000" cy="9858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5685F7"/>
              </a:buClr>
              <a:buSzPct val="100000"/>
              <a:buFont typeface="Times New Roman"/>
              <a:buNone/>
            </a:pPr>
            <a:r>
              <a:rPr lang="en-US" b="1">
                <a:solidFill>
                  <a:srgbClr val="5685F7"/>
                </a:solidFill>
                <a:latin typeface="Times New Roman"/>
                <a:ea typeface="Times New Roman"/>
                <a:cs typeface="Times New Roman"/>
                <a:sym typeface="Times New Roman"/>
              </a:rPr>
              <a:t>College of Micronesia-FSM</a:t>
            </a:r>
            <a:endParaRPr/>
          </a:p>
        </p:txBody>
      </p:sp>
      <p:sp>
        <p:nvSpPr>
          <p:cNvPr id="86" name="Google Shape;86;p1"/>
          <p:cNvSpPr/>
          <p:nvPr/>
        </p:nvSpPr>
        <p:spPr>
          <a:xfrm>
            <a:off x="-104588" y="6066117"/>
            <a:ext cx="12416116" cy="1643530"/>
          </a:xfrm>
          <a:prstGeom prst="rect">
            <a:avLst/>
          </a:prstGeom>
          <a:gradFill>
            <a:gsLst>
              <a:gs pos="0">
                <a:srgbClr val="5F82CA"/>
              </a:gs>
              <a:gs pos="50000">
                <a:srgbClr val="3C70CA"/>
              </a:gs>
              <a:gs pos="100000">
                <a:srgbClr val="2E60B9"/>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
          <p:cNvSpPr txBox="1"/>
          <p:nvPr/>
        </p:nvSpPr>
        <p:spPr>
          <a:xfrm>
            <a:off x="1397000" y="6030119"/>
            <a:ext cx="9144000" cy="165576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CFCFD"/>
              </a:buClr>
              <a:buSzPts val="4000"/>
              <a:buFont typeface="Arial"/>
              <a:buNone/>
            </a:pPr>
            <a:r>
              <a:rPr lang="en-US" sz="4000" b="1" i="1" u="none" strike="noStrike" cap="none">
                <a:solidFill>
                  <a:srgbClr val="FCFCFD"/>
                </a:solidFill>
                <a:latin typeface="Book Antiqua"/>
                <a:ea typeface="Book Antiqua"/>
                <a:cs typeface="Book Antiqua"/>
                <a:sym typeface="Book Antiqua"/>
              </a:rPr>
              <a:t>Students today, Leaders Tomorrow</a:t>
            </a:r>
            <a:endParaRPr/>
          </a:p>
        </p:txBody>
      </p:sp>
      <p:sp>
        <p:nvSpPr>
          <p:cNvPr id="88" name="Google Shape;88;p1"/>
          <p:cNvSpPr/>
          <p:nvPr/>
        </p:nvSpPr>
        <p:spPr>
          <a:xfrm>
            <a:off x="10115177" y="4781177"/>
            <a:ext cx="1942353" cy="1972235"/>
          </a:xfrm>
          <a:prstGeom prst="ellipse">
            <a:avLst/>
          </a:prstGeom>
          <a:solidFill>
            <a:schemeClr val="l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9" name="Google Shape;89;p1" descr="COMFSMLOGO(Gif)Tiny2.png"/>
          <p:cNvPicPr preferRelativeResize="0"/>
          <p:nvPr/>
        </p:nvPicPr>
        <p:blipFill rotWithShape="1">
          <a:blip r:embed="rId4">
            <a:alphaModFix/>
          </a:blip>
          <a:srcRect/>
          <a:stretch/>
        </p:blipFill>
        <p:spPr>
          <a:xfrm>
            <a:off x="10125634" y="4826000"/>
            <a:ext cx="1917699" cy="1917699"/>
          </a:xfrm>
          <a:prstGeom prst="rect">
            <a:avLst/>
          </a:prstGeom>
          <a:noFill/>
          <a:ln>
            <a:noFill/>
          </a:ln>
        </p:spPr>
      </p:pic>
      <p:sp>
        <p:nvSpPr>
          <p:cNvPr id="90" name="Google Shape;90;p1"/>
          <p:cNvSpPr txBox="1"/>
          <p:nvPr/>
        </p:nvSpPr>
        <p:spPr>
          <a:xfrm>
            <a:off x="192301" y="217244"/>
            <a:ext cx="4908786" cy="16619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lt1"/>
                </a:solidFill>
                <a:highlight>
                  <a:srgbClr val="0000FF"/>
                </a:highlight>
                <a:latin typeface="Calibri"/>
                <a:ea typeface="Calibri"/>
                <a:cs typeface="Calibri"/>
                <a:sym typeface="Calibri"/>
              </a:rPr>
              <a:t>Administrative Services BOR </a:t>
            </a:r>
            <a:r>
              <a:rPr lang="en-US" sz="2800" b="1" dirty="0" err="1" smtClean="0">
                <a:solidFill>
                  <a:schemeClr val="lt1"/>
                </a:solidFill>
                <a:highlight>
                  <a:srgbClr val="0000FF"/>
                </a:highlight>
                <a:latin typeface="Calibri"/>
                <a:ea typeface="Calibri"/>
                <a:cs typeface="Calibri"/>
                <a:sym typeface="Calibri"/>
              </a:rPr>
              <a:t>Kosrae</a:t>
            </a:r>
            <a:r>
              <a:rPr lang="en-US" sz="2800" b="1" dirty="0" smtClean="0">
                <a:solidFill>
                  <a:schemeClr val="lt1"/>
                </a:solidFill>
                <a:highlight>
                  <a:srgbClr val="0000FF"/>
                </a:highlight>
                <a:latin typeface="Calibri"/>
                <a:ea typeface="Calibri"/>
                <a:cs typeface="Calibri"/>
                <a:sym typeface="Calibri"/>
              </a:rPr>
              <a:t> Campus</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sz="2800" b="1" dirty="0">
              <a:solidFill>
                <a:schemeClr val="lt1"/>
              </a:solidFill>
              <a:highlight>
                <a:srgbClr val="0000FF"/>
              </a:highlight>
              <a:latin typeface="Calibri"/>
              <a:ea typeface="Calibri"/>
              <a:cs typeface="Calibri"/>
              <a:sym typeface="Calibri"/>
            </a:endParaRPr>
          </a:p>
        </p:txBody>
      </p:sp>
      <p:sp>
        <p:nvSpPr>
          <p:cNvPr id="3" name="Subtitle 2">
            <a:extLst>
              <a:ext uri="{FF2B5EF4-FFF2-40B4-BE49-F238E27FC236}">
                <a16:creationId xmlns:a16="http://schemas.microsoft.com/office/drawing/2014/main" id="{60176568-997E-44BE-A451-77B386EE48E5}"/>
              </a:ext>
            </a:extLst>
          </p:cNvPr>
          <p:cNvSpPr>
            <a:spLocks noGrp="1"/>
          </p:cNvSpPr>
          <p:nvPr>
            <p:ph type="subTitle" idx="1"/>
          </p:nvPr>
        </p:nvSpPr>
        <p:spPr/>
        <p:txBody>
          <a:bodyPr/>
          <a:lstStyle/>
          <a:p>
            <a:r>
              <a:rPr lang="en-US" dirty="0">
                <a:solidFill>
                  <a:srgbClr val="FF0000"/>
                </a:solidFill>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C900F-C210-40AF-957E-464C813CAE50}"/>
              </a:ext>
            </a:extLst>
          </p:cNvPr>
          <p:cNvSpPr>
            <a:spLocks noGrp="1"/>
          </p:cNvSpPr>
          <p:nvPr>
            <p:ph type="title"/>
          </p:nvPr>
        </p:nvSpPr>
        <p:spPr>
          <a:xfrm>
            <a:off x="838200" y="365125"/>
            <a:ext cx="10515600" cy="765175"/>
          </a:xfrm>
        </p:spPr>
        <p:txBody>
          <a:bodyPr/>
          <a:lstStyle/>
          <a:p>
            <a:pPr algn="ctr"/>
            <a:r>
              <a:rPr lang="en-US" b="1" dirty="0"/>
              <a:t>National Teaching Clinic</a:t>
            </a:r>
          </a:p>
        </p:txBody>
      </p:sp>
      <p:pic>
        <p:nvPicPr>
          <p:cNvPr id="4" name="Picture 3">
            <a:extLst>
              <a:ext uri="{FF2B5EF4-FFF2-40B4-BE49-F238E27FC236}">
                <a16:creationId xmlns:a16="http://schemas.microsoft.com/office/drawing/2014/main" id="{41266D1D-E208-4A66-B99F-1AAEDF65924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5200" y="1257300"/>
            <a:ext cx="4800600" cy="3517900"/>
          </a:xfrm>
          <a:prstGeom prst="rect">
            <a:avLst/>
          </a:prstGeom>
        </p:spPr>
      </p:pic>
      <p:pic>
        <p:nvPicPr>
          <p:cNvPr id="6" name="Picture 5">
            <a:extLst>
              <a:ext uri="{FF2B5EF4-FFF2-40B4-BE49-F238E27FC236}">
                <a16:creationId xmlns:a16="http://schemas.microsoft.com/office/drawing/2014/main" id="{2DC27997-6CE9-4987-8915-D947F4C5A5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26200" y="1257300"/>
            <a:ext cx="4800600" cy="3517900"/>
          </a:xfrm>
          <a:prstGeom prst="rect">
            <a:avLst/>
          </a:prstGeom>
        </p:spPr>
      </p:pic>
      <p:sp>
        <p:nvSpPr>
          <p:cNvPr id="7" name="TextBox 6">
            <a:extLst>
              <a:ext uri="{FF2B5EF4-FFF2-40B4-BE49-F238E27FC236}">
                <a16:creationId xmlns:a16="http://schemas.microsoft.com/office/drawing/2014/main" id="{8D5DF54D-E1BF-400A-AC6D-9EB7C4D769E9}"/>
              </a:ext>
            </a:extLst>
          </p:cNvPr>
          <p:cNvSpPr txBox="1"/>
          <p:nvPr/>
        </p:nvSpPr>
        <p:spPr>
          <a:xfrm>
            <a:off x="838200" y="5105400"/>
            <a:ext cx="4800600" cy="369332"/>
          </a:xfrm>
          <a:prstGeom prst="rect">
            <a:avLst/>
          </a:prstGeom>
          <a:noFill/>
        </p:spPr>
        <p:txBody>
          <a:bodyPr wrap="square" rtlCol="0">
            <a:spAutoFit/>
          </a:bodyPr>
          <a:lstStyle/>
          <a:p>
            <a:pPr algn="ctr"/>
            <a:r>
              <a:rPr lang="en-US" b="1" dirty="0"/>
              <a:t>View From Classroom Building “A</a:t>
            </a:r>
            <a:r>
              <a:rPr lang="en-US" dirty="0"/>
              <a:t>”</a:t>
            </a:r>
          </a:p>
        </p:txBody>
      </p:sp>
      <p:sp>
        <p:nvSpPr>
          <p:cNvPr id="8" name="TextBox 7">
            <a:extLst>
              <a:ext uri="{FF2B5EF4-FFF2-40B4-BE49-F238E27FC236}">
                <a16:creationId xmlns:a16="http://schemas.microsoft.com/office/drawing/2014/main" id="{A0BAFA43-9DD3-4E25-AEEA-3CF65280D7E4}"/>
              </a:ext>
            </a:extLst>
          </p:cNvPr>
          <p:cNvSpPr txBox="1"/>
          <p:nvPr/>
        </p:nvSpPr>
        <p:spPr>
          <a:xfrm>
            <a:off x="6426200" y="5105400"/>
            <a:ext cx="4800600" cy="369332"/>
          </a:xfrm>
          <a:prstGeom prst="rect">
            <a:avLst/>
          </a:prstGeom>
          <a:noFill/>
        </p:spPr>
        <p:txBody>
          <a:bodyPr wrap="square" rtlCol="0">
            <a:spAutoFit/>
          </a:bodyPr>
          <a:lstStyle/>
          <a:p>
            <a:pPr algn="ctr"/>
            <a:r>
              <a:rPr lang="en-US" b="1" dirty="0"/>
              <a:t>View From the Main Road</a:t>
            </a:r>
          </a:p>
        </p:txBody>
      </p:sp>
      <p:sp>
        <p:nvSpPr>
          <p:cNvPr id="9" name="TextBox 8">
            <a:extLst>
              <a:ext uri="{FF2B5EF4-FFF2-40B4-BE49-F238E27FC236}">
                <a16:creationId xmlns:a16="http://schemas.microsoft.com/office/drawing/2014/main" id="{BFDC5753-E323-41E3-B163-317C2EB08791}"/>
              </a:ext>
            </a:extLst>
          </p:cNvPr>
          <p:cNvSpPr txBox="1"/>
          <p:nvPr/>
        </p:nvSpPr>
        <p:spPr>
          <a:xfrm>
            <a:off x="965200" y="5575300"/>
            <a:ext cx="10160000" cy="369332"/>
          </a:xfrm>
          <a:prstGeom prst="rect">
            <a:avLst/>
          </a:prstGeom>
          <a:noFill/>
        </p:spPr>
        <p:txBody>
          <a:bodyPr wrap="square" rtlCol="0">
            <a:spAutoFit/>
          </a:bodyPr>
          <a:lstStyle/>
          <a:p>
            <a:pPr algn="ctr"/>
            <a:r>
              <a:rPr lang="en-US" b="1" dirty="0"/>
              <a:t>Interior Walls and Roof completed and started finishing works and parking lot construction</a:t>
            </a:r>
          </a:p>
        </p:txBody>
      </p:sp>
    </p:spTree>
    <p:extLst>
      <p:ext uri="{BB962C8B-B14F-4D97-AF65-F5344CB8AC3E}">
        <p14:creationId xmlns:p14="http://schemas.microsoft.com/office/powerpoint/2010/main" val="2575572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678A1-8F8C-456E-971F-40FF41ECBB00}"/>
              </a:ext>
            </a:extLst>
          </p:cNvPr>
          <p:cNvSpPr>
            <a:spLocks noGrp="1"/>
          </p:cNvSpPr>
          <p:nvPr>
            <p:ph type="title"/>
          </p:nvPr>
        </p:nvSpPr>
        <p:spPr>
          <a:xfrm>
            <a:off x="838200" y="365125"/>
            <a:ext cx="10515600" cy="828675"/>
          </a:xfrm>
        </p:spPr>
        <p:txBody>
          <a:bodyPr>
            <a:normAutofit/>
          </a:bodyPr>
          <a:lstStyle/>
          <a:p>
            <a:pPr algn="ctr"/>
            <a:r>
              <a:rPr lang="en-US" sz="3600" b="1" dirty="0"/>
              <a:t>CTEC Multi Technical Building</a:t>
            </a:r>
          </a:p>
        </p:txBody>
      </p:sp>
      <p:pic>
        <p:nvPicPr>
          <p:cNvPr id="4" name="Picture 3">
            <a:extLst>
              <a:ext uri="{FF2B5EF4-FFF2-40B4-BE49-F238E27FC236}">
                <a16:creationId xmlns:a16="http://schemas.microsoft.com/office/drawing/2014/main" id="{3726F7CA-D64A-4A76-B6FF-9093C07FEC1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9800" y="990600"/>
            <a:ext cx="4864100" cy="3390900"/>
          </a:xfrm>
          <a:prstGeom prst="rect">
            <a:avLst/>
          </a:prstGeom>
        </p:spPr>
      </p:pic>
      <p:pic>
        <p:nvPicPr>
          <p:cNvPr id="6" name="Picture 5">
            <a:extLst>
              <a:ext uri="{FF2B5EF4-FFF2-40B4-BE49-F238E27FC236}">
                <a16:creationId xmlns:a16="http://schemas.microsoft.com/office/drawing/2014/main" id="{B4C70BF4-7FBF-4F56-A2FA-3214A88A880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10300" y="990600"/>
            <a:ext cx="5041900" cy="3390900"/>
          </a:xfrm>
          <a:prstGeom prst="rect">
            <a:avLst/>
          </a:prstGeom>
        </p:spPr>
      </p:pic>
      <p:sp>
        <p:nvSpPr>
          <p:cNvPr id="7" name="TextBox 6">
            <a:extLst>
              <a:ext uri="{FF2B5EF4-FFF2-40B4-BE49-F238E27FC236}">
                <a16:creationId xmlns:a16="http://schemas.microsoft.com/office/drawing/2014/main" id="{84CD4952-E7EF-4BED-AA00-C8E5719597BF}"/>
              </a:ext>
            </a:extLst>
          </p:cNvPr>
          <p:cNvSpPr txBox="1"/>
          <p:nvPr/>
        </p:nvSpPr>
        <p:spPr>
          <a:xfrm>
            <a:off x="1066800" y="4686300"/>
            <a:ext cx="10287000" cy="369332"/>
          </a:xfrm>
          <a:prstGeom prst="rect">
            <a:avLst/>
          </a:prstGeom>
          <a:noFill/>
        </p:spPr>
        <p:txBody>
          <a:bodyPr wrap="square" rtlCol="0">
            <a:spAutoFit/>
          </a:bodyPr>
          <a:lstStyle/>
          <a:p>
            <a:pPr algn="ctr"/>
            <a:r>
              <a:rPr lang="en-US" b="1" dirty="0"/>
              <a:t>Back Side facing Government Buildings: Finishing works in progress. Project Due Oct. 4, 2024</a:t>
            </a:r>
            <a:r>
              <a:rPr lang="en-US" dirty="0"/>
              <a:t>.</a:t>
            </a:r>
          </a:p>
        </p:txBody>
      </p:sp>
    </p:spTree>
    <p:extLst>
      <p:ext uri="{BB962C8B-B14F-4D97-AF65-F5344CB8AC3E}">
        <p14:creationId xmlns:p14="http://schemas.microsoft.com/office/powerpoint/2010/main" val="2007078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CEF983-3583-4F3E-82A9-2CE5546B35C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0100" y="393700"/>
            <a:ext cx="4876800" cy="3035300"/>
          </a:xfrm>
          <a:prstGeom prst="rect">
            <a:avLst/>
          </a:prstGeom>
        </p:spPr>
      </p:pic>
      <p:pic>
        <p:nvPicPr>
          <p:cNvPr id="5" name="Picture 4">
            <a:extLst>
              <a:ext uri="{FF2B5EF4-FFF2-40B4-BE49-F238E27FC236}">
                <a16:creationId xmlns:a16="http://schemas.microsoft.com/office/drawing/2014/main" id="{665174C6-B0E1-4C17-80E0-025DDB91BB3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0" y="393700"/>
            <a:ext cx="5041900" cy="3035300"/>
          </a:xfrm>
          <a:prstGeom prst="rect">
            <a:avLst/>
          </a:prstGeom>
        </p:spPr>
      </p:pic>
      <p:pic>
        <p:nvPicPr>
          <p:cNvPr id="7" name="Picture 6">
            <a:extLst>
              <a:ext uri="{FF2B5EF4-FFF2-40B4-BE49-F238E27FC236}">
                <a16:creationId xmlns:a16="http://schemas.microsoft.com/office/drawing/2014/main" id="{E1C60CCF-921A-4B1F-AA7C-94714C5ACD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86100" y="3657600"/>
            <a:ext cx="5676900" cy="2806700"/>
          </a:xfrm>
          <a:prstGeom prst="rect">
            <a:avLst/>
          </a:prstGeom>
        </p:spPr>
      </p:pic>
    </p:spTree>
    <p:extLst>
      <p:ext uri="{BB962C8B-B14F-4D97-AF65-F5344CB8AC3E}">
        <p14:creationId xmlns:p14="http://schemas.microsoft.com/office/powerpoint/2010/main" val="388751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065FB-AF47-438F-8D04-F87449C88C5D}"/>
              </a:ext>
            </a:extLst>
          </p:cNvPr>
          <p:cNvSpPr>
            <a:spLocks noGrp="1"/>
          </p:cNvSpPr>
          <p:nvPr>
            <p:ph type="title"/>
          </p:nvPr>
        </p:nvSpPr>
        <p:spPr>
          <a:xfrm>
            <a:off x="977900" y="479425"/>
            <a:ext cx="10515600" cy="752475"/>
          </a:xfrm>
        </p:spPr>
        <p:txBody>
          <a:bodyPr>
            <a:normAutofit/>
          </a:bodyPr>
          <a:lstStyle/>
          <a:p>
            <a:pPr algn="ctr"/>
            <a:r>
              <a:rPr lang="en-US" sz="3600" b="1" dirty="0"/>
              <a:t>FSM-FMI Classroom and Dormitory Project</a:t>
            </a:r>
          </a:p>
        </p:txBody>
      </p:sp>
      <p:pic>
        <p:nvPicPr>
          <p:cNvPr id="3" name="Picture 2">
            <a:extLst>
              <a:ext uri="{FF2B5EF4-FFF2-40B4-BE49-F238E27FC236}">
                <a16:creationId xmlns:a16="http://schemas.microsoft.com/office/drawing/2014/main" id="{AA67E85E-60AA-42DC-937B-EAD0D095EDBC}"/>
              </a:ext>
            </a:extLst>
          </p:cNvPr>
          <p:cNvPicPr>
            <a:picLocks noChangeAspect="1"/>
          </p:cNvPicPr>
          <p:nvPr/>
        </p:nvPicPr>
        <p:blipFill>
          <a:blip r:embed="rId2"/>
          <a:stretch>
            <a:fillRect/>
          </a:stretch>
        </p:blipFill>
        <p:spPr>
          <a:xfrm>
            <a:off x="693737" y="1371599"/>
            <a:ext cx="5402263" cy="3619501"/>
          </a:xfrm>
          <a:prstGeom prst="rect">
            <a:avLst/>
          </a:prstGeom>
        </p:spPr>
      </p:pic>
      <p:pic>
        <p:nvPicPr>
          <p:cNvPr id="4" name="Picture 3">
            <a:extLst>
              <a:ext uri="{FF2B5EF4-FFF2-40B4-BE49-F238E27FC236}">
                <a16:creationId xmlns:a16="http://schemas.microsoft.com/office/drawing/2014/main" id="{52986E1B-1B91-44CF-BC53-02CCE9EE390D}"/>
              </a:ext>
            </a:extLst>
          </p:cNvPr>
          <p:cNvPicPr>
            <a:picLocks noChangeAspect="1"/>
          </p:cNvPicPr>
          <p:nvPr/>
        </p:nvPicPr>
        <p:blipFill>
          <a:blip r:embed="rId3"/>
          <a:stretch>
            <a:fillRect/>
          </a:stretch>
        </p:blipFill>
        <p:spPr>
          <a:xfrm>
            <a:off x="6294436" y="1371599"/>
            <a:ext cx="5402264" cy="3721101"/>
          </a:xfrm>
          <a:prstGeom prst="rect">
            <a:avLst/>
          </a:prstGeom>
        </p:spPr>
      </p:pic>
      <p:sp>
        <p:nvSpPr>
          <p:cNvPr id="5" name="TextBox 4">
            <a:extLst>
              <a:ext uri="{FF2B5EF4-FFF2-40B4-BE49-F238E27FC236}">
                <a16:creationId xmlns:a16="http://schemas.microsoft.com/office/drawing/2014/main" id="{A55F3E0A-03CC-4991-B382-05E860799367}"/>
              </a:ext>
            </a:extLst>
          </p:cNvPr>
          <p:cNvSpPr txBox="1"/>
          <p:nvPr/>
        </p:nvSpPr>
        <p:spPr>
          <a:xfrm>
            <a:off x="889000" y="5410200"/>
            <a:ext cx="10604500" cy="646331"/>
          </a:xfrm>
          <a:prstGeom prst="rect">
            <a:avLst/>
          </a:prstGeom>
          <a:noFill/>
        </p:spPr>
        <p:txBody>
          <a:bodyPr wrap="square" rtlCol="0">
            <a:spAutoFit/>
          </a:bodyPr>
          <a:lstStyle/>
          <a:p>
            <a:r>
              <a:rPr lang="en-US" b="1" dirty="0"/>
              <a:t>The project has been contracted to NBK Corporation and sub contracted to </a:t>
            </a:r>
            <a:r>
              <a:rPr lang="en-US" b="1" dirty="0" err="1"/>
              <a:t>Centerlane</a:t>
            </a:r>
            <a:r>
              <a:rPr lang="en-US" b="1" dirty="0"/>
              <a:t> Const. Co. of Yap State. Project has commence and ground breaking is scheduled soon. </a:t>
            </a:r>
          </a:p>
        </p:txBody>
      </p:sp>
    </p:spTree>
    <p:extLst>
      <p:ext uri="{BB962C8B-B14F-4D97-AF65-F5344CB8AC3E}">
        <p14:creationId xmlns:p14="http://schemas.microsoft.com/office/powerpoint/2010/main" val="4263698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60B4F-A679-4449-80E6-60541A5C8A03}"/>
              </a:ext>
            </a:extLst>
          </p:cNvPr>
          <p:cNvSpPr>
            <a:spLocks noGrp="1"/>
          </p:cNvSpPr>
          <p:nvPr>
            <p:ph type="title"/>
          </p:nvPr>
        </p:nvSpPr>
        <p:spPr/>
        <p:txBody>
          <a:bodyPr/>
          <a:lstStyle/>
          <a:p>
            <a:pPr algn="ctr"/>
            <a:r>
              <a:rPr lang="en-US" b="1" dirty="0"/>
              <a:t>COM-FSM TEN YEARS PROJECTS PIPELINE</a:t>
            </a:r>
          </a:p>
        </p:txBody>
      </p:sp>
      <p:graphicFrame>
        <p:nvGraphicFramePr>
          <p:cNvPr id="3" name="Table 2">
            <a:extLst>
              <a:ext uri="{FF2B5EF4-FFF2-40B4-BE49-F238E27FC236}">
                <a16:creationId xmlns:a16="http://schemas.microsoft.com/office/drawing/2014/main" id="{6A07506E-5A10-466E-86AB-BA3664AD9E08}"/>
              </a:ext>
            </a:extLst>
          </p:cNvPr>
          <p:cNvGraphicFramePr>
            <a:graphicFrameLocks noGrp="1"/>
          </p:cNvGraphicFramePr>
          <p:nvPr>
            <p:extLst/>
          </p:nvPr>
        </p:nvGraphicFramePr>
        <p:xfrm>
          <a:off x="711200" y="1358900"/>
          <a:ext cx="10769600" cy="4906287"/>
        </p:xfrm>
        <a:graphic>
          <a:graphicData uri="http://schemas.openxmlformats.org/drawingml/2006/table">
            <a:tbl>
              <a:tblPr>
                <a:tableStyleId>{5C22544A-7EE6-4342-B048-85BDC9FD1C3A}</a:tableStyleId>
              </a:tblPr>
              <a:tblGrid>
                <a:gridCol w="961966">
                  <a:extLst>
                    <a:ext uri="{9D8B030D-6E8A-4147-A177-3AD203B41FA5}">
                      <a16:colId xmlns:a16="http://schemas.microsoft.com/office/drawing/2014/main" val="896042118"/>
                    </a:ext>
                  </a:extLst>
                </a:gridCol>
                <a:gridCol w="5075200">
                  <a:extLst>
                    <a:ext uri="{9D8B030D-6E8A-4147-A177-3AD203B41FA5}">
                      <a16:colId xmlns:a16="http://schemas.microsoft.com/office/drawing/2014/main" val="2985024817"/>
                    </a:ext>
                  </a:extLst>
                </a:gridCol>
                <a:gridCol w="1562735">
                  <a:extLst>
                    <a:ext uri="{9D8B030D-6E8A-4147-A177-3AD203B41FA5}">
                      <a16:colId xmlns:a16="http://schemas.microsoft.com/office/drawing/2014/main" val="1598411929"/>
                    </a:ext>
                  </a:extLst>
                </a:gridCol>
                <a:gridCol w="1046737">
                  <a:extLst>
                    <a:ext uri="{9D8B030D-6E8A-4147-A177-3AD203B41FA5}">
                      <a16:colId xmlns:a16="http://schemas.microsoft.com/office/drawing/2014/main" val="2629108597"/>
                    </a:ext>
                  </a:extLst>
                </a:gridCol>
                <a:gridCol w="1031995">
                  <a:extLst>
                    <a:ext uri="{9D8B030D-6E8A-4147-A177-3AD203B41FA5}">
                      <a16:colId xmlns:a16="http://schemas.microsoft.com/office/drawing/2014/main" val="734192401"/>
                    </a:ext>
                  </a:extLst>
                </a:gridCol>
                <a:gridCol w="1090967">
                  <a:extLst>
                    <a:ext uri="{9D8B030D-6E8A-4147-A177-3AD203B41FA5}">
                      <a16:colId xmlns:a16="http://schemas.microsoft.com/office/drawing/2014/main" val="1894862678"/>
                    </a:ext>
                  </a:extLst>
                </a:gridCol>
              </a:tblGrid>
              <a:tr h="570386">
                <a:tc>
                  <a:txBody>
                    <a:bodyPr/>
                    <a:lstStyle/>
                    <a:p>
                      <a:pPr algn="l" fontAlgn="b"/>
                      <a:r>
                        <a:rPr lang="en-US" sz="900" u="none" strike="noStrike">
                          <a:effectLst/>
                        </a:rPr>
                        <a:t>PBN Number</a:t>
                      </a:r>
                      <a:endParaRPr lang="en-US" sz="900" b="0" i="0" u="none" strike="noStrike">
                        <a:solidFill>
                          <a:srgbClr val="000000"/>
                        </a:solidFill>
                        <a:effectLst/>
                        <a:latin typeface="Aptos Narrow"/>
                      </a:endParaRPr>
                    </a:p>
                  </a:txBody>
                  <a:tcPr marL="7940" marR="7940" marT="7940" marB="0" anchor="b"/>
                </a:tc>
                <a:tc>
                  <a:txBody>
                    <a:bodyPr/>
                    <a:lstStyle/>
                    <a:p>
                      <a:pPr algn="ctr" fontAlgn="t"/>
                      <a:r>
                        <a:rPr lang="en-US" sz="900" u="none" strike="noStrike">
                          <a:effectLst/>
                        </a:rPr>
                        <a:t>Program/Package Name</a:t>
                      </a:r>
                      <a:endParaRPr lang="en-US" sz="9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900" u="none" strike="noStrike">
                          <a:effectLst/>
                        </a:rPr>
                        <a:t>Project Name/Component</a:t>
                      </a:r>
                      <a:endParaRPr lang="en-US" sz="9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900" u="none" strike="noStrike">
                          <a:effectLst/>
                        </a:rPr>
                        <a:t>Latest Estimate (US$)</a:t>
                      </a:r>
                      <a:endParaRPr lang="en-US" sz="900" b="1" i="0" u="none" strike="noStrike">
                        <a:solidFill>
                          <a:srgbClr val="000000"/>
                        </a:solidFill>
                        <a:effectLst/>
                        <a:latin typeface="Arial" panose="020B0604020202020204" pitchFamily="34" charset="0"/>
                      </a:endParaRPr>
                    </a:p>
                  </a:txBody>
                  <a:tcPr marL="7940" marR="7940" marT="7940" marB="0"/>
                </a:tc>
                <a:tc>
                  <a:txBody>
                    <a:bodyPr/>
                    <a:lstStyle/>
                    <a:p>
                      <a:pPr algn="ctr" fontAlgn="b"/>
                      <a:r>
                        <a:rPr lang="en-US" sz="900" u="none" strike="noStrike">
                          <a:effectLst/>
                        </a:rPr>
                        <a:t>Funding Year</a:t>
                      </a:r>
                      <a:endParaRPr lang="en-US" sz="900" b="1" i="0" u="none" strike="noStrike">
                        <a:solidFill>
                          <a:srgbClr val="000000"/>
                        </a:solidFill>
                        <a:effectLst/>
                        <a:latin typeface="Aptos Narrow"/>
                      </a:endParaRPr>
                    </a:p>
                  </a:txBody>
                  <a:tcPr marL="7940" marR="7940" marT="7940" marB="0" anchor="b"/>
                </a:tc>
                <a:tc>
                  <a:txBody>
                    <a:bodyPr/>
                    <a:lstStyle/>
                    <a:p>
                      <a:pPr algn="l" fontAlgn="b"/>
                      <a:r>
                        <a:rPr lang="en-US" sz="700" u="none" strike="noStrike">
                          <a:effectLst/>
                        </a:rPr>
                        <a:t>Fiscal Year &amp; Project Amt.</a:t>
                      </a:r>
                      <a:endParaRPr lang="en-US" sz="700" b="1" i="0" u="none" strike="noStrike">
                        <a:solidFill>
                          <a:srgbClr val="000000"/>
                        </a:solidFill>
                        <a:effectLst/>
                        <a:latin typeface="Aptos Narrow"/>
                      </a:endParaRPr>
                    </a:p>
                  </a:txBody>
                  <a:tcPr marL="7940" marR="7940" marT="7940" marB="0" anchor="b"/>
                </a:tc>
                <a:extLst>
                  <a:ext uri="{0D108BD9-81ED-4DB2-BD59-A6C34878D82A}">
                    <a16:rowId xmlns:a16="http://schemas.microsoft.com/office/drawing/2014/main" val="2768794056"/>
                  </a:ext>
                </a:extLst>
              </a:tr>
              <a:tr h="447533">
                <a:tc>
                  <a:txBody>
                    <a:bodyPr/>
                    <a:lstStyle/>
                    <a:p>
                      <a:pPr algn="l" fontAlgn="b"/>
                      <a:r>
                        <a:rPr lang="en-US" sz="800" u="none" strike="noStrike">
                          <a:effectLst/>
                        </a:rPr>
                        <a:t>COM-FSM 01</a:t>
                      </a:r>
                      <a:endParaRPr lang="en-US" sz="800" b="0" i="0" u="none" strike="noStrike">
                        <a:solidFill>
                          <a:srgbClr val="000000"/>
                        </a:solidFill>
                        <a:effectLst/>
                        <a:latin typeface="Aptos Narrow"/>
                      </a:endParaRPr>
                    </a:p>
                  </a:txBody>
                  <a:tcPr marL="7940" marR="7940" marT="7940" marB="0" anchor="b"/>
                </a:tc>
                <a:tc>
                  <a:txBody>
                    <a:bodyPr/>
                    <a:lstStyle/>
                    <a:p>
                      <a:pPr algn="l" fontAlgn="t"/>
                      <a:r>
                        <a:rPr lang="en-US" sz="800" u="none" strike="noStrike">
                          <a:effectLst/>
                        </a:rPr>
                        <a:t>Provide safe, healthy learning and working environment at all sites to ensure compliance with accreditation standards and to ensure sustainability of the college's operational funds.</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l" fontAlgn="t"/>
                      <a:r>
                        <a:rPr lang="en-US" sz="800" u="none" strike="noStrike">
                          <a:effectLst/>
                        </a:rPr>
                        <a:t>Kosrae Campus Multi Purpose Building</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800" u="none" strike="noStrike">
                          <a:effectLst/>
                        </a:rPr>
                        <a:t> $    5,600,000 </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800" u="none" strike="noStrike">
                          <a:effectLst/>
                        </a:rPr>
                        <a:t>2024-2025</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l" fontAlgn="b"/>
                      <a:r>
                        <a:rPr lang="en-US" sz="800" u="none" strike="noStrike">
                          <a:effectLst/>
                        </a:rPr>
                        <a:t> </a:t>
                      </a:r>
                      <a:endParaRPr lang="en-US" sz="800" b="0" i="0" u="none" strike="noStrike">
                        <a:solidFill>
                          <a:srgbClr val="000000"/>
                        </a:solidFill>
                        <a:effectLst/>
                        <a:latin typeface="Aptos Narrow"/>
                      </a:endParaRPr>
                    </a:p>
                  </a:txBody>
                  <a:tcPr marL="7940" marR="7940" marT="7940" marB="0" anchor="b"/>
                </a:tc>
                <a:extLst>
                  <a:ext uri="{0D108BD9-81ED-4DB2-BD59-A6C34878D82A}">
                    <a16:rowId xmlns:a16="http://schemas.microsoft.com/office/drawing/2014/main" val="2631225802"/>
                  </a:ext>
                </a:extLst>
              </a:tr>
              <a:tr h="570386">
                <a:tc>
                  <a:txBody>
                    <a:bodyPr/>
                    <a:lstStyle/>
                    <a:p>
                      <a:pPr algn="l" fontAlgn="b"/>
                      <a:r>
                        <a:rPr lang="en-US" sz="800" u="none" strike="noStrike">
                          <a:effectLst/>
                        </a:rPr>
                        <a:t>COM-FSM 02</a:t>
                      </a:r>
                      <a:endParaRPr lang="en-US" sz="800" b="0" i="0" u="none" strike="noStrike">
                        <a:solidFill>
                          <a:srgbClr val="000000"/>
                        </a:solidFill>
                        <a:effectLst/>
                        <a:latin typeface="Aptos Narrow"/>
                      </a:endParaRPr>
                    </a:p>
                  </a:txBody>
                  <a:tcPr marL="7940" marR="7940" marT="7940" marB="0" anchor="b"/>
                </a:tc>
                <a:tc>
                  <a:txBody>
                    <a:bodyPr/>
                    <a:lstStyle/>
                    <a:p>
                      <a:pPr algn="l" fontAlgn="t"/>
                      <a:r>
                        <a:rPr lang="en-US" sz="800" u="none" strike="noStrike">
                          <a:effectLst/>
                        </a:rPr>
                        <a:t>Provide safe, healthy learning and working environment at all sites to ensure compliance with accreditation standards and to ensure sustainability of the college's operational funds.</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l" fontAlgn="t"/>
                      <a:r>
                        <a:rPr lang="en-US" sz="800" u="none" strike="noStrike">
                          <a:effectLst/>
                        </a:rPr>
                        <a:t>COM-FSM Infrastructure Planning and Implementation</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800" u="none" strike="noStrike">
                          <a:effectLst/>
                        </a:rPr>
                        <a:t> $       370,000 </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800" u="none" strike="noStrike">
                          <a:effectLst/>
                        </a:rPr>
                        <a:t>2025</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l" fontAlgn="b"/>
                      <a:r>
                        <a:rPr lang="en-US" sz="800" u="none" strike="noStrike">
                          <a:effectLst/>
                        </a:rPr>
                        <a:t> </a:t>
                      </a:r>
                      <a:endParaRPr lang="en-US" sz="800" b="0" i="0" u="none" strike="noStrike">
                        <a:solidFill>
                          <a:srgbClr val="000000"/>
                        </a:solidFill>
                        <a:effectLst/>
                        <a:latin typeface="Aptos Narrow"/>
                      </a:endParaRPr>
                    </a:p>
                  </a:txBody>
                  <a:tcPr marL="7940" marR="7940" marT="7940" marB="0" anchor="b"/>
                </a:tc>
                <a:extLst>
                  <a:ext uri="{0D108BD9-81ED-4DB2-BD59-A6C34878D82A}">
                    <a16:rowId xmlns:a16="http://schemas.microsoft.com/office/drawing/2014/main" val="432464332"/>
                  </a:ext>
                </a:extLst>
              </a:tr>
              <a:tr h="562580">
                <a:tc>
                  <a:txBody>
                    <a:bodyPr/>
                    <a:lstStyle/>
                    <a:p>
                      <a:pPr algn="l" fontAlgn="b"/>
                      <a:r>
                        <a:rPr lang="en-US" sz="800" u="none" strike="noStrike">
                          <a:effectLst/>
                        </a:rPr>
                        <a:t>COM-FSM 03</a:t>
                      </a:r>
                      <a:endParaRPr lang="en-US" sz="800" b="0" i="0" u="none" strike="noStrike">
                        <a:solidFill>
                          <a:srgbClr val="000000"/>
                        </a:solidFill>
                        <a:effectLst/>
                        <a:latin typeface="Aptos Narrow"/>
                      </a:endParaRPr>
                    </a:p>
                  </a:txBody>
                  <a:tcPr marL="7940" marR="7940" marT="7940" marB="0" anchor="b"/>
                </a:tc>
                <a:tc>
                  <a:txBody>
                    <a:bodyPr/>
                    <a:lstStyle/>
                    <a:p>
                      <a:pPr algn="l" fontAlgn="t"/>
                      <a:r>
                        <a:rPr lang="en-US" sz="800" u="none" strike="noStrike">
                          <a:effectLst/>
                        </a:rPr>
                        <a:t>Provide safe, healthy learning and working environment at all sites to ensure compliance with accreditation standarts and to ensure sustainability of the college's operational funds.</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l" fontAlgn="t"/>
                      <a:r>
                        <a:rPr lang="en-US" sz="800" u="none" strike="noStrike">
                          <a:effectLst/>
                        </a:rPr>
                        <a:t>National Campus Water Improvement Project</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800" u="none" strike="noStrike">
                          <a:effectLst/>
                        </a:rPr>
                        <a:t> $       350,000 </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800" u="none" strike="noStrike">
                          <a:effectLst/>
                        </a:rPr>
                        <a:t>2025</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l" fontAlgn="b"/>
                      <a:r>
                        <a:rPr lang="en-US" sz="800" u="none" strike="noStrike">
                          <a:effectLst/>
                        </a:rPr>
                        <a:t> $     6,320,000 </a:t>
                      </a:r>
                      <a:endParaRPr lang="en-US" sz="800" b="1" i="0" u="none" strike="noStrike">
                        <a:solidFill>
                          <a:srgbClr val="000000"/>
                        </a:solidFill>
                        <a:effectLst/>
                        <a:latin typeface="Aptos Narrow"/>
                      </a:endParaRPr>
                    </a:p>
                  </a:txBody>
                  <a:tcPr marL="7940" marR="7940" marT="7940" marB="0" anchor="b"/>
                </a:tc>
                <a:extLst>
                  <a:ext uri="{0D108BD9-81ED-4DB2-BD59-A6C34878D82A}">
                    <a16:rowId xmlns:a16="http://schemas.microsoft.com/office/drawing/2014/main" val="2365432235"/>
                  </a:ext>
                </a:extLst>
              </a:tr>
              <a:tr h="570386">
                <a:tc>
                  <a:txBody>
                    <a:bodyPr/>
                    <a:lstStyle/>
                    <a:p>
                      <a:pPr algn="l" fontAlgn="b"/>
                      <a:r>
                        <a:rPr lang="en-US" sz="800" u="none" strike="noStrike">
                          <a:effectLst/>
                        </a:rPr>
                        <a:t>COM-FSM 04</a:t>
                      </a:r>
                      <a:endParaRPr lang="en-US" sz="800" b="0" i="0" u="none" strike="noStrike">
                        <a:solidFill>
                          <a:srgbClr val="000000"/>
                        </a:solidFill>
                        <a:effectLst/>
                        <a:latin typeface="Aptos Narrow"/>
                      </a:endParaRPr>
                    </a:p>
                  </a:txBody>
                  <a:tcPr marL="7940" marR="7940" marT="7940" marB="0" anchor="b"/>
                </a:tc>
                <a:tc>
                  <a:txBody>
                    <a:bodyPr/>
                    <a:lstStyle/>
                    <a:p>
                      <a:pPr algn="l" fontAlgn="t"/>
                      <a:r>
                        <a:rPr lang="en-US" sz="800" u="none" strike="noStrike" dirty="0">
                          <a:effectLst/>
                        </a:rPr>
                        <a:t>Enhance Career and Technical Programs at all sites to the address the needs of the FSM</a:t>
                      </a:r>
                      <a:endParaRPr lang="en-US" sz="800" b="1" i="0" u="none" strike="noStrike" dirty="0">
                        <a:solidFill>
                          <a:srgbClr val="000000"/>
                        </a:solidFill>
                        <a:effectLst/>
                        <a:latin typeface="Arial" panose="020B0604020202020204" pitchFamily="34" charset="0"/>
                      </a:endParaRPr>
                    </a:p>
                  </a:txBody>
                  <a:tcPr marL="7940" marR="7940" marT="7940" marB="0"/>
                </a:tc>
                <a:tc>
                  <a:txBody>
                    <a:bodyPr/>
                    <a:lstStyle/>
                    <a:p>
                      <a:pPr algn="l" fontAlgn="t"/>
                      <a:r>
                        <a:rPr lang="en-US" sz="800" u="none" strike="noStrike">
                          <a:effectLst/>
                        </a:rPr>
                        <a:t>National Campus Construction Classrooms and Shops </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800" u="none" strike="noStrike">
                          <a:effectLst/>
                        </a:rPr>
                        <a:t> $    1,994,000 </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800" u="none" strike="noStrike">
                          <a:effectLst/>
                        </a:rPr>
                        <a:t>2026</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l" fontAlgn="b"/>
                      <a:r>
                        <a:rPr lang="en-US" sz="800" u="none" strike="noStrike">
                          <a:effectLst/>
                        </a:rPr>
                        <a:t> </a:t>
                      </a:r>
                      <a:endParaRPr lang="en-US" sz="800" b="0" i="0" u="none" strike="noStrike">
                        <a:solidFill>
                          <a:srgbClr val="000000"/>
                        </a:solidFill>
                        <a:effectLst/>
                        <a:latin typeface="Aptos Narrow"/>
                      </a:endParaRPr>
                    </a:p>
                  </a:txBody>
                  <a:tcPr marL="7940" marR="7940" marT="7940" marB="0" anchor="b"/>
                </a:tc>
                <a:extLst>
                  <a:ext uri="{0D108BD9-81ED-4DB2-BD59-A6C34878D82A}">
                    <a16:rowId xmlns:a16="http://schemas.microsoft.com/office/drawing/2014/main" val="251498364"/>
                  </a:ext>
                </a:extLst>
              </a:tr>
              <a:tr h="570386">
                <a:tc>
                  <a:txBody>
                    <a:bodyPr/>
                    <a:lstStyle/>
                    <a:p>
                      <a:pPr algn="l" fontAlgn="b"/>
                      <a:r>
                        <a:rPr lang="en-US" sz="800" u="none" strike="noStrike">
                          <a:effectLst/>
                        </a:rPr>
                        <a:t>COM-FSM 05</a:t>
                      </a:r>
                      <a:endParaRPr lang="en-US" sz="800" b="0" i="0" u="none" strike="noStrike">
                        <a:solidFill>
                          <a:srgbClr val="000000"/>
                        </a:solidFill>
                        <a:effectLst/>
                        <a:latin typeface="Aptos Narrow"/>
                      </a:endParaRPr>
                    </a:p>
                  </a:txBody>
                  <a:tcPr marL="7940" marR="7940" marT="7940" marB="0" anchor="b"/>
                </a:tc>
                <a:tc>
                  <a:txBody>
                    <a:bodyPr/>
                    <a:lstStyle/>
                    <a:p>
                      <a:pPr algn="l" fontAlgn="t"/>
                      <a:r>
                        <a:rPr lang="en-US" sz="800" u="none" strike="noStrike" dirty="0">
                          <a:effectLst/>
                        </a:rPr>
                        <a:t>Enhance Career and Technical Programs at all sites to the address the needs of the FSM</a:t>
                      </a:r>
                      <a:endParaRPr lang="en-US" sz="800" b="1" i="0" u="none" strike="noStrike" dirty="0">
                        <a:solidFill>
                          <a:srgbClr val="000000"/>
                        </a:solidFill>
                        <a:effectLst/>
                        <a:latin typeface="Arial" panose="020B0604020202020204" pitchFamily="34" charset="0"/>
                      </a:endParaRPr>
                    </a:p>
                  </a:txBody>
                  <a:tcPr marL="7940" marR="7940" marT="7940" marB="0"/>
                </a:tc>
                <a:tc>
                  <a:txBody>
                    <a:bodyPr/>
                    <a:lstStyle/>
                    <a:p>
                      <a:pPr algn="l" fontAlgn="t"/>
                      <a:r>
                        <a:rPr lang="en-US" sz="800" u="none" strike="noStrike">
                          <a:effectLst/>
                        </a:rPr>
                        <a:t>National Campus Mechanics Classrooms and Shops </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800" u="none" strike="noStrike">
                          <a:effectLst/>
                        </a:rPr>
                        <a:t> $    1,994,000 </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800" u="none" strike="noStrike">
                          <a:effectLst/>
                        </a:rPr>
                        <a:t>2026</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l" fontAlgn="b"/>
                      <a:r>
                        <a:rPr lang="en-US" sz="800" u="none" strike="noStrike">
                          <a:effectLst/>
                        </a:rPr>
                        <a:t> </a:t>
                      </a:r>
                      <a:endParaRPr lang="en-US" sz="800" b="0" i="0" u="none" strike="noStrike">
                        <a:solidFill>
                          <a:srgbClr val="000000"/>
                        </a:solidFill>
                        <a:effectLst/>
                        <a:latin typeface="Aptos Narrow"/>
                      </a:endParaRPr>
                    </a:p>
                  </a:txBody>
                  <a:tcPr marL="7940" marR="7940" marT="7940" marB="0" anchor="b"/>
                </a:tc>
                <a:extLst>
                  <a:ext uri="{0D108BD9-81ED-4DB2-BD59-A6C34878D82A}">
                    <a16:rowId xmlns:a16="http://schemas.microsoft.com/office/drawing/2014/main" val="4039593590"/>
                  </a:ext>
                </a:extLst>
              </a:tr>
              <a:tr h="473858">
                <a:tc>
                  <a:txBody>
                    <a:bodyPr/>
                    <a:lstStyle/>
                    <a:p>
                      <a:pPr algn="l" fontAlgn="b"/>
                      <a:r>
                        <a:rPr lang="en-US" sz="800" u="none" strike="noStrike">
                          <a:effectLst/>
                        </a:rPr>
                        <a:t>COM-FSM 06</a:t>
                      </a:r>
                      <a:endParaRPr lang="en-US" sz="800" b="0" i="0" u="none" strike="noStrike">
                        <a:solidFill>
                          <a:srgbClr val="000000"/>
                        </a:solidFill>
                        <a:effectLst/>
                        <a:latin typeface="Aptos Narrow"/>
                      </a:endParaRPr>
                    </a:p>
                  </a:txBody>
                  <a:tcPr marL="7940" marR="7940" marT="7940" marB="0" anchor="b"/>
                </a:tc>
                <a:tc>
                  <a:txBody>
                    <a:bodyPr/>
                    <a:lstStyle/>
                    <a:p>
                      <a:pPr algn="l" fontAlgn="t"/>
                      <a:r>
                        <a:rPr lang="en-US" sz="800" u="none" strike="noStrike">
                          <a:effectLst/>
                        </a:rPr>
                        <a:t>Provide safe, healthy learning and working environment at all sites to ensure compliance with accreditation standards and to ensure sustainability of the college's operational funds.</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l" fontAlgn="t"/>
                      <a:r>
                        <a:rPr lang="en-US" sz="800" u="none" strike="noStrike">
                          <a:effectLst/>
                        </a:rPr>
                        <a:t>National and CTEC IT Shop Renovation and upgrade</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800" u="none" strike="noStrike">
                          <a:effectLst/>
                        </a:rPr>
                        <a:t> $       400,000 </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800" u="none" strike="noStrike">
                          <a:effectLst/>
                        </a:rPr>
                        <a:t>2026</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l" fontAlgn="b"/>
                      <a:r>
                        <a:rPr lang="en-US" sz="800" u="none" strike="noStrike">
                          <a:effectLst/>
                        </a:rPr>
                        <a:t> $     4,388,000 </a:t>
                      </a:r>
                      <a:endParaRPr lang="en-US" sz="800" b="1" i="0" u="none" strike="noStrike">
                        <a:solidFill>
                          <a:srgbClr val="000000"/>
                        </a:solidFill>
                        <a:effectLst/>
                        <a:latin typeface="Aptos Narrow"/>
                      </a:endParaRPr>
                    </a:p>
                  </a:txBody>
                  <a:tcPr marL="7940" marR="7940" marT="7940" marB="0" anchor="b"/>
                </a:tc>
                <a:extLst>
                  <a:ext uri="{0D108BD9-81ED-4DB2-BD59-A6C34878D82A}">
                    <a16:rowId xmlns:a16="http://schemas.microsoft.com/office/drawing/2014/main" val="744783972"/>
                  </a:ext>
                </a:extLst>
              </a:tr>
              <a:tr h="570386">
                <a:tc>
                  <a:txBody>
                    <a:bodyPr/>
                    <a:lstStyle/>
                    <a:p>
                      <a:pPr algn="l" fontAlgn="b"/>
                      <a:r>
                        <a:rPr lang="en-US" sz="800" u="none" strike="noStrike">
                          <a:effectLst/>
                        </a:rPr>
                        <a:t>COM-FSM 07</a:t>
                      </a:r>
                      <a:endParaRPr lang="en-US" sz="800" b="0" i="0" u="none" strike="noStrike">
                        <a:solidFill>
                          <a:srgbClr val="000000"/>
                        </a:solidFill>
                        <a:effectLst/>
                        <a:latin typeface="Aptos Narrow"/>
                      </a:endParaRPr>
                    </a:p>
                  </a:txBody>
                  <a:tcPr marL="7940" marR="7940" marT="7940" marB="0" anchor="b"/>
                </a:tc>
                <a:tc>
                  <a:txBody>
                    <a:bodyPr/>
                    <a:lstStyle/>
                    <a:p>
                      <a:pPr algn="l" fontAlgn="t"/>
                      <a:r>
                        <a:rPr lang="en-US" sz="800" u="none" strike="noStrike">
                          <a:effectLst/>
                        </a:rPr>
                        <a:t>Provide safe, healthy learning and working environment at all sites to ensure compliance with accreditation standards and to ensure sustainability of the college's operational funds.</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l" fontAlgn="t"/>
                      <a:r>
                        <a:rPr lang="en-US" sz="800" u="none" strike="noStrike">
                          <a:effectLst/>
                        </a:rPr>
                        <a:t>Yap Campus Multi Technical Classroom and Maintenance Shop</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800" u="none" strike="noStrike">
                          <a:effectLst/>
                        </a:rPr>
                        <a:t> $    1,182,720 </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800" u="none" strike="noStrike">
                          <a:effectLst/>
                        </a:rPr>
                        <a:t>2027</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l" fontAlgn="b"/>
                      <a:r>
                        <a:rPr lang="en-US" sz="800" u="none" strike="noStrike">
                          <a:effectLst/>
                        </a:rPr>
                        <a:t> </a:t>
                      </a:r>
                      <a:endParaRPr lang="en-US" sz="800" b="0" i="0" u="none" strike="noStrike">
                        <a:solidFill>
                          <a:srgbClr val="000000"/>
                        </a:solidFill>
                        <a:effectLst/>
                        <a:latin typeface="Aptos Narrow"/>
                      </a:endParaRPr>
                    </a:p>
                  </a:txBody>
                  <a:tcPr marL="7940" marR="7940" marT="7940" marB="0" anchor="b"/>
                </a:tc>
                <a:extLst>
                  <a:ext uri="{0D108BD9-81ED-4DB2-BD59-A6C34878D82A}">
                    <a16:rowId xmlns:a16="http://schemas.microsoft.com/office/drawing/2014/main" val="1722580493"/>
                  </a:ext>
                </a:extLst>
              </a:tr>
              <a:tr h="570386">
                <a:tc>
                  <a:txBody>
                    <a:bodyPr/>
                    <a:lstStyle/>
                    <a:p>
                      <a:pPr algn="l" fontAlgn="b"/>
                      <a:r>
                        <a:rPr lang="en-US" sz="800" u="none" strike="noStrike">
                          <a:effectLst/>
                        </a:rPr>
                        <a:t>COM-FSM 08</a:t>
                      </a:r>
                      <a:endParaRPr lang="en-US" sz="800" b="0" i="0" u="none" strike="noStrike">
                        <a:solidFill>
                          <a:srgbClr val="000000"/>
                        </a:solidFill>
                        <a:effectLst/>
                        <a:latin typeface="Aptos Narrow"/>
                      </a:endParaRPr>
                    </a:p>
                  </a:txBody>
                  <a:tcPr marL="7940" marR="7940" marT="7940" marB="0" anchor="b"/>
                </a:tc>
                <a:tc>
                  <a:txBody>
                    <a:bodyPr/>
                    <a:lstStyle/>
                    <a:p>
                      <a:pPr algn="l" fontAlgn="t"/>
                      <a:r>
                        <a:rPr lang="en-US" sz="800" u="none" strike="noStrike">
                          <a:effectLst/>
                        </a:rPr>
                        <a:t>Provide safe, healthy learning and working environment at all sites to ensure compliance with accreditation standards and to ensure sustainability of the college's operational funds.</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l" fontAlgn="t"/>
                      <a:r>
                        <a:rPr lang="en-US" sz="800" u="none" strike="noStrike">
                          <a:effectLst/>
                        </a:rPr>
                        <a:t>Kosrae Campus Multi Technical Classroom and Maintenance Shop</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800" u="none" strike="noStrike">
                          <a:effectLst/>
                        </a:rPr>
                        <a:t> $    1,182,720 </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ctr" fontAlgn="t"/>
                      <a:r>
                        <a:rPr lang="en-US" sz="800" u="none" strike="noStrike">
                          <a:effectLst/>
                        </a:rPr>
                        <a:t>2027</a:t>
                      </a:r>
                      <a:endParaRPr lang="en-US" sz="800" b="1" i="0" u="none" strike="noStrike">
                        <a:solidFill>
                          <a:srgbClr val="000000"/>
                        </a:solidFill>
                        <a:effectLst/>
                        <a:latin typeface="Arial" panose="020B0604020202020204" pitchFamily="34" charset="0"/>
                      </a:endParaRPr>
                    </a:p>
                  </a:txBody>
                  <a:tcPr marL="7940" marR="7940" marT="7940" marB="0"/>
                </a:tc>
                <a:tc>
                  <a:txBody>
                    <a:bodyPr/>
                    <a:lstStyle/>
                    <a:p>
                      <a:pPr algn="l" fontAlgn="b"/>
                      <a:r>
                        <a:rPr lang="en-US" sz="800" u="none" strike="noStrike" dirty="0">
                          <a:effectLst/>
                        </a:rPr>
                        <a:t> $     2,365,440 </a:t>
                      </a:r>
                      <a:endParaRPr lang="en-US" sz="800" b="1" i="0" u="none" strike="noStrike" dirty="0">
                        <a:solidFill>
                          <a:srgbClr val="000000"/>
                        </a:solidFill>
                        <a:effectLst/>
                        <a:latin typeface="Aptos Narrow"/>
                      </a:endParaRPr>
                    </a:p>
                  </a:txBody>
                  <a:tcPr marL="7940" marR="7940" marT="7940" marB="0" anchor="b"/>
                </a:tc>
                <a:extLst>
                  <a:ext uri="{0D108BD9-81ED-4DB2-BD59-A6C34878D82A}">
                    <a16:rowId xmlns:a16="http://schemas.microsoft.com/office/drawing/2014/main" val="2644321701"/>
                  </a:ext>
                </a:extLst>
              </a:tr>
            </a:tbl>
          </a:graphicData>
        </a:graphic>
      </p:graphicFrame>
    </p:spTree>
    <p:extLst>
      <p:ext uri="{BB962C8B-B14F-4D97-AF65-F5344CB8AC3E}">
        <p14:creationId xmlns:p14="http://schemas.microsoft.com/office/powerpoint/2010/main" val="4254560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B85F2CF-EF53-4756-8353-9794D649438F}"/>
              </a:ext>
            </a:extLst>
          </p:cNvPr>
          <p:cNvGraphicFramePr>
            <a:graphicFrameLocks noGrp="1"/>
          </p:cNvGraphicFramePr>
          <p:nvPr>
            <p:extLst/>
          </p:nvPr>
        </p:nvGraphicFramePr>
        <p:xfrm>
          <a:off x="660401" y="660400"/>
          <a:ext cx="10934701" cy="4922044"/>
        </p:xfrm>
        <a:graphic>
          <a:graphicData uri="http://schemas.openxmlformats.org/drawingml/2006/table">
            <a:tbl>
              <a:tblPr>
                <a:tableStyleId>{5C22544A-7EE6-4342-B048-85BDC9FD1C3A}</a:tableStyleId>
              </a:tblPr>
              <a:tblGrid>
                <a:gridCol w="976713">
                  <a:extLst>
                    <a:ext uri="{9D8B030D-6E8A-4147-A177-3AD203B41FA5}">
                      <a16:colId xmlns:a16="http://schemas.microsoft.com/office/drawing/2014/main" val="820498726"/>
                    </a:ext>
                  </a:extLst>
                </a:gridCol>
                <a:gridCol w="5153005">
                  <a:extLst>
                    <a:ext uri="{9D8B030D-6E8A-4147-A177-3AD203B41FA5}">
                      <a16:colId xmlns:a16="http://schemas.microsoft.com/office/drawing/2014/main" val="3626977063"/>
                    </a:ext>
                  </a:extLst>
                </a:gridCol>
                <a:gridCol w="1586692">
                  <a:extLst>
                    <a:ext uri="{9D8B030D-6E8A-4147-A177-3AD203B41FA5}">
                      <a16:colId xmlns:a16="http://schemas.microsoft.com/office/drawing/2014/main" val="3696562212"/>
                    </a:ext>
                  </a:extLst>
                </a:gridCol>
                <a:gridCol w="1062785">
                  <a:extLst>
                    <a:ext uri="{9D8B030D-6E8A-4147-A177-3AD203B41FA5}">
                      <a16:colId xmlns:a16="http://schemas.microsoft.com/office/drawing/2014/main" val="1384190796"/>
                    </a:ext>
                  </a:extLst>
                </a:gridCol>
                <a:gridCol w="1047816">
                  <a:extLst>
                    <a:ext uri="{9D8B030D-6E8A-4147-A177-3AD203B41FA5}">
                      <a16:colId xmlns:a16="http://schemas.microsoft.com/office/drawing/2014/main" val="3454842602"/>
                    </a:ext>
                  </a:extLst>
                </a:gridCol>
                <a:gridCol w="1107690">
                  <a:extLst>
                    <a:ext uri="{9D8B030D-6E8A-4147-A177-3AD203B41FA5}">
                      <a16:colId xmlns:a16="http://schemas.microsoft.com/office/drawing/2014/main" val="2846069369"/>
                    </a:ext>
                  </a:extLst>
                </a:gridCol>
              </a:tblGrid>
              <a:tr h="1008129">
                <a:tc>
                  <a:txBody>
                    <a:bodyPr/>
                    <a:lstStyle/>
                    <a:p>
                      <a:pPr algn="l" fontAlgn="b"/>
                      <a:r>
                        <a:rPr lang="en-US" sz="1000" u="none" strike="noStrike">
                          <a:effectLst/>
                        </a:rPr>
                        <a:t>COM-FSM 09</a:t>
                      </a:r>
                      <a:endParaRPr lang="en-US" sz="1000" b="0" i="0" u="none" strike="noStrike">
                        <a:solidFill>
                          <a:srgbClr val="000000"/>
                        </a:solidFill>
                        <a:effectLst/>
                        <a:latin typeface="Aptos Narrow"/>
                      </a:endParaRPr>
                    </a:p>
                  </a:txBody>
                  <a:tcPr marL="9525" marR="9525" marT="9525" marB="0" anchor="b"/>
                </a:tc>
                <a:tc>
                  <a:txBody>
                    <a:bodyPr/>
                    <a:lstStyle/>
                    <a:p>
                      <a:pPr algn="l" fontAlgn="t"/>
                      <a:r>
                        <a:rPr lang="en-US" sz="1000" u="none" strike="noStrike">
                          <a:effectLst/>
                        </a:rPr>
                        <a:t>Provide safe, healthy learning and working enviroment at all sites to ensure compliance with accreditation standards and to ensure sustainability of the college's operational funds.</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en-US" sz="1000" u="none" strike="noStrike">
                          <a:effectLst/>
                        </a:rPr>
                        <a:t>Rehabilitation of Yap Campus Administration, Library and IT Office</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en-US" sz="1000" u="none" strike="noStrike">
                          <a:effectLst/>
                        </a:rPr>
                        <a:t> $    2,512,000 </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en-US" sz="1000" u="none" strike="noStrike">
                          <a:effectLst/>
                        </a:rPr>
                        <a:t>2028</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1000" u="none" strike="noStrike">
                          <a:effectLst/>
                        </a:rPr>
                        <a:t> </a:t>
                      </a:r>
                      <a:endParaRPr lang="en-US" sz="1000" b="0" i="0" u="none" strike="noStrike">
                        <a:solidFill>
                          <a:srgbClr val="000000"/>
                        </a:solidFill>
                        <a:effectLst/>
                        <a:latin typeface="Aptos Narrow"/>
                      </a:endParaRPr>
                    </a:p>
                  </a:txBody>
                  <a:tcPr marL="9525" marR="9525" marT="9525" marB="0" anchor="b"/>
                </a:tc>
                <a:extLst>
                  <a:ext uri="{0D108BD9-81ED-4DB2-BD59-A6C34878D82A}">
                    <a16:rowId xmlns:a16="http://schemas.microsoft.com/office/drawing/2014/main" val="1271713909"/>
                  </a:ext>
                </a:extLst>
              </a:tr>
              <a:tr h="785748">
                <a:tc>
                  <a:txBody>
                    <a:bodyPr/>
                    <a:lstStyle/>
                    <a:p>
                      <a:pPr algn="l" fontAlgn="b"/>
                      <a:r>
                        <a:rPr lang="en-US" sz="1000" u="none" strike="noStrike">
                          <a:effectLst/>
                        </a:rPr>
                        <a:t>COM-FSM 10</a:t>
                      </a:r>
                      <a:endParaRPr lang="en-US" sz="1000" b="0" i="0" u="none" strike="noStrike">
                        <a:solidFill>
                          <a:srgbClr val="000000"/>
                        </a:solidFill>
                        <a:effectLst/>
                        <a:latin typeface="Aptos Narrow"/>
                      </a:endParaRPr>
                    </a:p>
                  </a:txBody>
                  <a:tcPr marL="9525" marR="9525" marT="9525" marB="0" anchor="b"/>
                </a:tc>
                <a:tc>
                  <a:txBody>
                    <a:bodyPr/>
                    <a:lstStyle/>
                    <a:p>
                      <a:pPr algn="l" fontAlgn="t"/>
                      <a:r>
                        <a:rPr lang="en-US" sz="1000" u="none" strike="noStrike">
                          <a:effectLst/>
                        </a:rPr>
                        <a:t>Provide safe, healthy learning and working environment at all sites to ensure compliance with accreditation standards and to ensure sustainability of the college's operational funds.</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en-US" sz="1000" u="none" strike="noStrike">
                          <a:effectLst/>
                        </a:rPr>
                        <a:t>Rehabilitation of CTEC Administration and Library Building</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en-US" sz="1000" u="none" strike="noStrike">
                          <a:effectLst/>
                        </a:rPr>
                        <a:t> $    1,994,000 </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en-US" sz="1000" u="none" strike="noStrike">
                          <a:effectLst/>
                        </a:rPr>
                        <a:t>2028</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1000" u="none" strike="noStrike">
                          <a:effectLst/>
                        </a:rPr>
                        <a:t> $     4,506,000 </a:t>
                      </a:r>
                      <a:endParaRPr lang="en-US" sz="1000" b="1" i="0" u="none" strike="noStrike">
                        <a:solidFill>
                          <a:srgbClr val="000000"/>
                        </a:solidFill>
                        <a:effectLst/>
                        <a:latin typeface="Aptos Narrow"/>
                      </a:endParaRPr>
                    </a:p>
                  </a:txBody>
                  <a:tcPr marL="9525" marR="9525" marT="9525" marB="0" anchor="b"/>
                </a:tc>
                <a:extLst>
                  <a:ext uri="{0D108BD9-81ED-4DB2-BD59-A6C34878D82A}">
                    <a16:rowId xmlns:a16="http://schemas.microsoft.com/office/drawing/2014/main" val="2674038229"/>
                  </a:ext>
                </a:extLst>
              </a:tr>
              <a:tr h="815399">
                <a:tc>
                  <a:txBody>
                    <a:bodyPr/>
                    <a:lstStyle/>
                    <a:p>
                      <a:pPr algn="l" fontAlgn="b"/>
                      <a:r>
                        <a:rPr lang="en-US" sz="1000" u="none" strike="noStrike">
                          <a:effectLst/>
                        </a:rPr>
                        <a:t>COM-FSM 11</a:t>
                      </a:r>
                      <a:endParaRPr lang="en-US" sz="1000" b="0" i="0" u="none" strike="noStrike">
                        <a:solidFill>
                          <a:srgbClr val="000000"/>
                        </a:solidFill>
                        <a:effectLst/>
                        <a:latin typeface="Aptos Narrow"/>
                      </a:endParaRPr>
                    </a:p>
                  </a:txBody>
                  <a:tcPr marL="9525" marR="9525" marT="9525" marB="0" anchor="b"/>
                </a:tc>
                <a:tc>
                  <a:txBody>
                    <a:bodyPr/>
                    <a:lstStyle/>
                    <a:p>
                      <a:pPr algn="l" fontAlgn="t"/>
                      <a:r>
                        <a:rPr lang="en-US" sz="1000" u="none" strike="noStrike">
                          <a:effectLst/>
                        </a:rPr>
                        <a:t>Ensure sustainable flow of funding for the college endowment funds</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en-US" sz="1000" u="none" strike="noStrike">
                          <a:effectLst/>
                        </a:rPr>
                        <a:t>National Campus Faculty &amp; Staff Housing </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en-US" sz="1000" u="none" strike="noStrike">
                          <a:effectLst/>
                        </a:rPr>
                        <a:t> $    7,830,000 </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en-US" sz="1000" u="none" strike="noStrike">
                          <a:effectLst/>
                        </a:rPr>
                        <a:t>2029 to 2030</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1000" u="none" strike="noStrike">
                          <a:effectLst/>
                        </a:rPr>
                        <a:t> $     7,830,000 </a:t>
                      </a:r>
                      <a:endParaRPr lang="en-US" sz="1000" b="1" i="0" u="none" strike="noStrike">
                        <a:solidFill>
                          <a:srgbClr val="000000"/>
                        </a:solidFill>
                        <a:effectLst/>
                        <a:latin typeface="Aptos Narrow"/>
                      </a:endParaRPr>
                    </a:p>
                  </a:txBody>
                  <a:tcPr marL="9525" marR="9525" marT="9525" marB="0" anchor="b"/>
                </a:tc>
                <a:extLst>
                  <a:ext uri="{0D108BD9-81ED-4DB2-BD59-A6C34878D82A}">
                    <a16:rowId xmlns:a16="http://schemas.microsoft.com/office/drawing/2014/main" val="4185354110"/>
                  </a:ext>
                </a:extLst>
              </a:tr>
              <a:tr h="874701">
                <a:tc>
                  <a:txBody>
                    <a:bodyPr/>
                    <a:lstStyle/>
                    <a:p>
                      <a:pPr algn="l" fontAlgn="b"/>
                      <a:r>
                        <a:rPr lang="en-US" sz="1000" u="none" strike="noStrike">
                          <a:effectLst/>
                        </a:rPr>
                        <a:t>COM-FSM 12</a:t>
                      </a:r>
                      <a:endParaRPr lang="en-US" sz="1000" b="0" i="0" u="none" strike="noStrike">
                        <a:solidFill>
                          <a:srgbClr val="000000"/>
                        </a:solidFill>
                        <a:effectLst/>
                        <a:latin typeface="Aptos Narrow"/>
                      </a:endParaRPr>
                    </a:p>
                  </a:txBody>
                  <a:tcPr marL="9525" marR="9525" marT="9525" marB="0" anchor="b"/>
                </a:tc>
                <a:tc>
                  <a:txBody>
                    <a:bodyPr/>
                    <a:lstStyle/>
                    <a:p>
                      <a:pPr algn="l" fontAlgn="t"/>
                      <a:r>
                        <a:rPr lang="en-US" sz="1000" u="none" strike="noStrike" dirty="0">
                          <a:effectLst/>
                        </a:rPr>
                        <a:t>Provide safe, healthy learning and working environment at all sites to ensure compliance with accreditation standards and to ensure sustainability of the college's operational funds.</a:t>
                      </a:r>
                      <a:endParaRPr lang="en-US" sz="1000" b="1"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en-US" sz="1000" u="none" strike="noStrike">
                          <a:effectLst/>
                        </a:rPr>
                        <a:t>Chuuk Campus Development design and construction </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en-US" sz="1000" u="none" strike="noStrike" dirty="0">
                          <a:effectLst/>
                        </a:rPr>
                        <a:t> $  13,060,000 </a:t>
                      </a:r>
                      <a:endParaRPr lang="en-US" sz="1000" b="1"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n-US" sz="1000" u="none" strike="noStrike">
                          <a:effectLst/>
                        </a:rPr>
                        <a:t>2031 to 2034</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1000" u="none" strike="noStrike">
                          <a:effectLst/>
                        </a:rPr>
                        <a:t> $   13,060,000 </a:t>
                      </a:r>
                      <a:endParaRPr lang="en-US" sz="1000" b="1" i="0" u="none" strike="noStrike">
                        <a:solidFill>
                          <a:srgbClr val="000000"/>
                        </a:solidFill>
                        <a:effectLst/>
                        <a:latin typeface="Aptos Narrow"/>
                      </a:endParaRPr>
                    </a:p>
                  </a:txBody>
                  <a:tcPr marL="9525" marR="9525" marT="9525" marB="0" anchor="b"/>
                </a:tc>
                <a:extLst>
                  <a:ext uri="{0D108BD9-81ED-4DB2-BD59-A6C34878D82A}">
                    <a16:rowId xmlns:a16="http://schemas.microsoft.com/office/drawing/2014/main" val="348420772"/>
                  </a:ext>
                </a:extLst>
              </a:tr>
              <a:tr h="1008129">
                <a:tc>
                  <a:txBody>
                    <a:bodyPr/>
                    <a:lstStyle/>
                    <a:p>
                      <a:pPr algn="l" fontAlgn="b"/>
                      <a:r>
                        <a:rPr lang="en-US" sz="1000" u="none" strike="noStrike">
                          <a:effectLst/>
                        </a:rPr>
                        <a:t>COM-FSM 13</a:t>
                      </a:r>
                      <a:endParaRPr lang="en-US" sz="1000" b="0" i="0" u="none" strike="noStrike">
                        <a:solidFill>
                          <a:srgbClr val="000000"/>
                        </a:solidFill>
                        <a:effectLst/>
                        <a:latin typeface="Aptos Narrow"/>
                      </a:endParaRPr>
                    </a:p>
                  </a:txBody>
                  <a:tcPr marL="9525" marR="9525" marT="9525" marB="0" anchor="b"/>
                </a:tc>
                <a:tc>
                  <a:txBody>
                    <a:bodyPr/>
                    <a:lstStyle/>
                    <a:p>
                      <a:pPr algn="l" fontAlgn="t"/>
                      <a:r>
                        <a:rPr lang="en-US" sz="1000" u="none" strike="noStrike">
                          <a:effectLst/>
                        </a:rPr>
                        <a:t>Provide safe, healthy learning and working environment at all sites to ensure compliance with accreditation standards and to ensure sustainability of the college's operational funds.</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en-US" sz="1000" u="none" strike="noStrike">
                          <a:effectLst/>
                        </a:rPr>
                        <a:t>FSM-FMI Infrastructure Rehabilitation and Upgrade</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en-US" sz="1000" u="none" strike="noStrike">
                          <a:effectLst/>
                        </a:rPr>
                        <a:t> $    1,303,000 </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en-US" sz="1000" u="none" strike="noStrike">
                          <a:effectLst/>
                        </a:rPr>
                        <a:t>2027</a:t>
                      </a:r>
                      <a:endParaRPr lang="en-US" sz="1000" b="1" i="0" u="none" strike="noStrike">
                        <a:solidFill>
                          <a:srgbClr val="000000"/>
                        </a:solidFill>
                        <a:effectLst/>
                        <a:latin typeface="Arial" panose="020B0604020202020204" pitchFamily="34" charset="0"/>
                      </a:endParaRPr>
                    </a:p>
                  </a:txBody>
                  <a:tcPr marL="9525" marR="9525" marT="9525" marB="0"/>
                </a:tc>
                <a:tc>
                  <a:txBody>
                    <a:bodyPr/>
                    <a:lstStyle/>
                    <a:p>
                      <a:pPr algn="l" fontAlgn="b"/>
                      <a:r>
                        <a:rPr lang="en-US" sz="1000" u="none" strike="noStrike">
                          <a:effectLst/>
                        </a:rPr>
                        <a:t> $     1,303,000 </a:t>
                      </a:r>
                      <a:endParaRPr lang="en-US" sz="1000" b="1" i="0" u="none" strike="noStrike">
                        <a:solidFill>
                          <a:srgbClr val="000000"/>
                        </a:solidFill>
                        <a:effectLst/>
                        <a:latin typeface="Aptos Narrow"/>
                      </a:endParaRPr>
                    </a:p>
                  </a:txBody>
                  <a:tcPr marL="9525" marR="9525" marT="9525" marB="0" anchor="b"/>
                </a:tc>
                <a:extLst>
                  <a:ext uri="{0D108BD9-81ED-4DB2-BD59-A6C34878D82A}">
                    <a16:rowId xmlns:a16="http://schemas.microsoft.com/office/drawing/2014/main" val="2798610274"/>
                  </a:ext>
                </a:extLst>
              </a:tr>
              <a:tr h="429938">
                <a:tc>
                  <a:txBody>
                    <a:bodyPr/>
                    <a:lstStyle/>
                    <a:p>
                      <a:pPr algn="l" fontAlgn="b"/>
                      <a:r>
                        <a:rPr lang="en-US" sz="1000" u="none" strike="noStrike">
                          <a:effectLst/>
                        </a:rPr>
                        <a:t> </a:t>
                      </a:r>
                      <a:endParaRPr lang="en-US" sz="1000" b="0" i="0" u="none" strike="noStrike">
                        <a:solidFill>
                          <a:srgbClr val="000000"/>
                        </a:solidFill>
                        <a:effectLst/>
                        <a:latin typeface="Aptos Narrow"/>
                      </a:endParaRPr>
                    </a:p>
                  </a:txBody>
                  <a:tcPr marL="9525" marR="9525" marT="9525" marB="0" anchor="b"/>
                </a:tc>
                <a:tc gridSpan="4">
                  <a:txBody>
                    <a:bodyPr/>
                    <a:lstStyle/>
                    <a:p>
                      <a:pPr algn="ctr" fontAlgn="b"/>
                      <a:r>
                        <a:rPr lang="en-US" sz="1000" u="none" strike="noStrike">
                          <a:effectLst/>
                        </a:rPr>
                        <a:t>10 YEARS TOTAL PROJECT AMOUNT</a:t>
                      </a:r>
                      <a:endParaRPr lang="en-US" sz="1000" b="1" i="0" u="none" strike="noStrike">
                        <a:solidFill>
                          <a:srgbClr val="000000"/>
                        </a:solidFill>
                        <a:effectLst/>
                        <a:latin typeface="Aptos Narrow"/>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000" u="none" strike="noStrike" dirty="0">
                          <a:effectLst/>
                        </a:rPr>
                        <a:t> $   39,772,440 </a:t>
                      </a:r>
                      <a:endParaRPr lang="en-US" sz="1000" b="1" i="0" u="none" strike="noStrike" dirty="0">
                        <a:solidFill>
                          <a:srgbClr val="000000"/>
                        </a:solidFill>
                        <a:effectLst/>
                        <a:latin typeface="Aptos Narrow"/>
                      </a:endParaRPr>
                    </a:p>
                  </a:txBody>
                  <a:tcPr marL="9525" marR="9525" marT="9525" marB="0" anchor="b"/>
                </a:tc>
                <a:extLst>
                  <a:ext uri="{0D108BD9-81ED-4DB2-BD59-A6C34878D82A}">
                    <a16:rowId xmlns:a16="http://schemas.microsoft.com/office/drawing/2014/main" val="3769069826"/>
                  </a:ext>
                </a:extLst>
              </a:tr>
            </a:tbl>
          </a:graphicData>
        </a:graphic>
      </p:graphicFrame>
    </p:spTree>
    <p:extLst>
      <p:ext uri="{BB962C8B-B14F-4D97-AF65-F5344CB8AC3E}">
        <p14:creationId xmlns:p14="http://schemas.microsoft.com/office/powerpoint/2010/main" val="1933866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4F2FC-0661-4450-BA00-4ACD920BBDDC}"/>
              </a:ext>
            </a:extLst>
          </p:cNvPr>
          <p:cNvSpPr>
            <a:spLocks noGrp="1"/>
          </p:cNvSpPr>
          <p:nvPr>
            <p:ph type="title"/>
          </p:nvPr>
        </p:nvSpPr>
        <p:spPr>
          <a:xfrm>
            <a:off x="838200" y="365125"/>
            <a:ext cx="10515600" cy="968375"/>
          </a:xfrm>
        </p:spPr>
        <p:txBody>
          <a:bodyPr>
            <a:normAutofit/>
          </a:bodyPr>
          <a:lstStyle/>
          <a:p>
            <a:pPr algn="ctr"/>
            <a:r>
              <a:rPr lang="en-US" sz="3600" b="1" dirty="0"/>
              <a:t>FY2024 INFRASTRUCTURE MAINTENANCE PROJECTS</a:t>
            </a:r>
          </a:p>
        </p:txBody>
      </p:sp>
      <p:graphicFrame>
        <p:nvGraphicFramePr>
          <p:cNvPr id="3" name="Table 2">
            <a:extLst>
              <a:ext uri="{FF2B5EF4-FFF2-40B4-BE49-F238E27FC236}">
                <a16:creationId xmlns:a16="http://schemas.microsoft.com/office/drawing/2014/main" id="{8E92E518-3022-4CEB-AC67-1A7AFFDA1A40}"/>
              </a:ext>
            </a:extLst>
          </p:cNvPr>
          <p:cNvGraphicFramePr>
            <a:graphicFrameLocks noGrp="1"/>
          </p:cNvGraphicFramePr>
          <p:nvPr>
            <p:extLst/>
          </p:nvPr>
        </p:nvGraphicFramePr>
        <p:xfrm>
          <a:off x="749300" y="1333500"/>
          <a:ext cx="10515599" cy="4902804"/>
        </p:xfrm>
        <a:graphic>
          <a:graphicData uri="http://schemas.openxmlformats.org/drawingml/2006/table">
            <a:tbl>
              <a:tblPr>
                <a:tableStyleId>{5C22544A-7EE6-4342-B048-85BDC9FD1C3A}</a:tableStyleId>
              </a:tblPr>
              <a:tblGrid>
                <a:gridCol w="901336">
                  <a:extLst>
                    <a:ext uri="{9D8B030D-6E8A-4147-A177-3AD203B41FA5}">
                      <a16:colId xmlns:a16="http://schemas.microsoft.com/office/drawing/2014/main" val="1397555948"/>
                    </a:ext>
                  </a:extLst>
                </a:gridCol>
                <a:gridCol w="8506369">
                  <a:extLst>
                    <a:ext uri="{9D8B030D-6E8A-4147-A177-3AD203B41FA5}">
                      <a16:colId xmlns:a16="http://schemas.microsoft.com/office/drawing/2014/main" val="3470962468"/>
                    </a:ext>
                  </a:extLst>
                </a:gridCol>
                <a:gridCol w="1107894">
                  <a:extLst>
                    <a:ext uri="{9D8B030D-6E8A-4147-A177-3AD203B41FA5}">
                      <a16:colId xmlns:a16="http://schemas.microsoft.com/office/drawing/2014/main" val="190255790"/>
                    </a:ext>
                  </a:extLst>
                </a:gridCol>
              </a:tblGrid>
              <a:tr h="208727">
                <a:tc gridSpan="2">
                  <a:txBody>
                    <a:bodyPr/>
                    <a:lstStyle/>
                    <a:p>
                      <a:pPr algn="l" fontAlgn="b"/>
                      <a:r>
                        <a:rPr lang="en-US" sz="1000" u="none" strike="noStrike">
                          <a:effectLst/>
                        </a:rPr>
                        <a:t>Kosrae Campus:</a:t>
                      </a:r>
                      <a:endParaRPr lang="en-US" sz="1000" b="1" i="0" u="none" strike="noStrike">
                        <a:solidFill>
                          <a:srgbClr val="000000"/>
                        </a:solidFill>
                        <a:effectLst/>
                        <a:latin typeface="Calibri" panose="020F0502020204030204" pitchFamily="34" charset="0"/>
                      </a:endParaRPr>
                    </a:p>
                  </a:txBody>
                  <a:tcPr marL="8931" marR="8931" marT="8931" marB="0" anchor="b"/>
                </a:tc>
                <a:tc hMerge="1">
                  <a:txBody>
                    <a:bodyPr/>
                    <a:lstStyle/>
                    <a:p>
                      <a:endParaRPr lang="en-US"/>
                    </a:p>
                  </a:txBody>
                  <a:tcPr/>
                </a:tc>
                <a:tc>
                  <a:txBody>
                    <a:bodyPr/>
                    <a:lstStyle/>
                    <a:p>
                      <a:pPr algn="l" fontAlgn="b"/>
                      <a:r>
                        <a:rPr lang="en-US" sz="1000" u="none" strike="noStrike">
                          <a:effectLst/>
                        </a:rPr>
                        <a:t> Amount </a:t>
                      </a:r>
                      <a:endParaRPr lang="en-US" sz="10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2011811128"/>
                  </a:ext>
                </a:extLst>
              </a:tr>
              <a:tr h="208727">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ctr"/>
                      <a:r>
                        <a:rPr lang="en-US" sz="1100" u="none" strike="noStrike" kern="100">
                          <a:effectLst/>
                        </a:rPr>
                        <a:t>Administration building “A” floor slab and floor structure rehabilitation </a:t>
                      </a:r>
                      <a:endParaRPr lang="en-US" sz="1100" b="0" i="0" u="none" strike="noStrike">
                        <a:solidFill>
                          <a:srgbClr val="000000"/>
                        </a:solidFill>
                        <a:effectLst/>
                        <a:latin typeface="Calibri" panose="020F0502020204030204" pitchFamily="34" charset="0"/>
                      </a:endParaRPr>
                    </a:p>
                  </a:txBody>
                  <a:tcPr marL="80382" marR="8931" marT="8931" marB="0" anchor="ctr"/>
                </a:tc>
                <a:tc>
                  <a:txBody>
                    <a:bodyPr/>
                    <a:lstStyle/>
                    <a:p>
                      <a:pPr algn="l" fontAlgn="ctr"/>
                      <a:r>
                        <a:rPr lang="en-US" sz="1100" u="none" strike="noStrike">
                          <a:effectLst/>
                        </a:rPr>
                        <a:t> $ 30,000 </a:t>
                      </a:r>
                      <a:endParaRPr lang="en-US" sz="1100" b="1" i="0" u="none" strike="noStrike">
                        <a:solidFill>
                          <a:srgbClr val="000000"/>
                        </a:solidFill>
                        <a:effectLst/>
                        <a:latin typeface="Calibri" panose="020F0502020204030204" pitchFamily="34" charset="0"/>
                      </a:endParaRPr>
                    </a:p>
                  </a:txBody>
                  <a:tcPr marL="80382" marR="8931" marT="8931" marB="0" anchor="ctr"/>
                </a:tc>
                <a:extLst>
                  <a:ext uri="{0D108BD9-81ED-4DB2-BD59-A6C34878D82A}">
                    <a16:rowId xmlns:a16="http://schemas.microsoft.com/office/drawing/2014/main" val="2044396289"/>
                  </a:ext>
                </a:extLst>
              </a:tr>
              <a:tr h="208727">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ctr"/>
                      <a:r>
                        <a:rPr lang="en-US" sz="1100" u="none" strike="noStrike" kern="100">
                          <a:effectLst/>
                        </a:rPr>
                        <a:t>3,200 sf. Install new ½” cement boards over existing floor and lay vinyl tiles;</a:t>
                      </a:r>
                      <a:endParaRPr lang="en-US" sz="1100" b="0" i="0" u="none" strike="noStrike">
                        <a:solidFill>
                          <a:srgbClr val="000000"/>
                        </a:solidFill>
                        <a:effectLst/>
                        <a:latin typeface="Calibri" panose="020F0502020204030204" pitchFamily="34" charset="0"/>
                      </a:endParaRPr>
                    </a:p>
                  </a:txBody>
                  <a:tcPr marL="401909" marR="8931" marT="8931" marB="0" anchor="ctr"/>
                </a:tc>
                <a:tc>
                  <a:txBody>
                    <a:bodyPr/>
                    <a:lstStyle/>
                    <a:p>
                      <a:pPr algn="l" fontAlgn="b"/>
                      <a:r>
                        <a:rPr lang="en-US" sz="1000" u="none" strike="noStrike">
                          <a:effectLst/>
                        </a:rPr>
                        <a:t> </a:t>
                      </a:r>
                      <a:endParaRPr lang="en-US" sz="10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2976052360"/>
                  </a:ext>
                </a:extLst>
              </a:tr>
              <a:tr h="208727">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ctr"/>
                      <a:r>
                        <a:rPr lang="en-US" sz="1100" u="none" strike="noStrike" kern="100">
                          <a:effectLst/>
                        </a:rPr>
                        <a:t>Remove and replace rusted steel floor support pillars and studs; replace </a:t>
                      </a:r>
                      <a:endParaRPr lang="en-US" sz="1100" b="0" i="0" u="none" strike="noStrike">
                        <a:solidFill>
                          <a:srgbClr val="000000"/>
                        </a:solidFill>
                        <a:effectLst/>
                        <a:latin typeface="Calibri" panose="020F0502020204030204" pitchFamily="34" charset="0"/>
                      </a:endParaRPr>
                    </a:p>
                  </a:txBody>
                  <a:tcPr marL="401909" marR="8931" marT="8931" marB="0" anchor="ctr"/>
                </a:tc>
                <a:tc>
                  <a:txBody>
                    <a:bodyPr/>
                    <a:lstStyle/>
                    <a:p>
                      <a:pPr algn="l" fontAlgn="b"/>
                      <a:r>
                        <a:rPr lang="en-US" sz="1000" u="none" strike="noStrike">
                          <a:effectLst/>
                        </a:rPr>
                        <a:t> </a:t>
                      </a:r>
                      <a:endParaRPr lang="en-US" sz="10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698894645"/>
                  </a:ext>
                </a:extLst>
              </a:tr>
              <a:tr h="218666">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ctr"/>
                      <a:r>
                        <a:rPr lang="en-US" sz="1100" u="none" strike="noStrike" kern="100">
                          <a:effectLst/>
                        </a:rPr>
                        <a:t>exterior ceiling panels.</a:t>
                      </a:r>
                      <a:endParaRPr lang="en-US" sz="1100" b="0" i="0" u="none" strike="noStrike">
                        <a:solidFill>
                          <a:srgbClr val="000000"/>
                        </a:solidFill>
                        <a:effectLst/>
                        <a:latin typeface="Calibri" panose="020F0502020204030204" pitchFamily="34" charset="0"/>
                      </a:endParaRPr>
                    </a:p>
                  </a:txBody>
                  <a:tcPr marL="401909" marR="8931" marT="8931" marB="0" anchor="ctr"/>
                </a:tc>
                <a:tc>
                  <a:txBody>
                    <a:bodyPr/>
                    <a:lstStyle/>
                    <a:p>
                      <a:pPr algn="l" fontAlgn="b"/>
                      <a:r>
                        <a:rPr lang="en-US" sz="1000" u="none" strike="noStrike">
                          <a:effectLst/>
                        </a:rPr>
                        <a:t> </a:t>
                      </a:r>
                      <a:endParaRPr lang="en-US" sz="10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3513723767"/>
                  </a:ext>
                </a:extLst>
              </a:tr>
              <a:tr h="208727">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ctr"/>
                      <a:r>
                        <a:rPr lang="en-US" sz="1100" u="none" strike="noStrike" kern="100">
                          <a:effectLst/>
                        </a:rPr>
                        <a:t>SDBC building exterior/interior wall painting (6,000 sf) and misc. repairs</a:t>
                      </a:r>
                      <a:endParaRPr lang="en-US" sz="1100" b="0" i="0" u="none" strike="noStrike">
                        <a:solidFill>
                          <a:srgbClr val="000000"/>
                        </a:solidFill>
                        <a:effectLst/>
                        <a:latin typeface="Calibri" panose="020F0502020204030204" pitchFamily="34" charset="0"/>
                      </a:endParaRPr>
                    </a:p>
                  </a:txBody>
                  <a:tcPr marL="80382" marR="8931" marT="8931" marB="0" anchor="ctr"/>
                </a:tc>
                <a:tc>
                  <a:txBody>
                    <a:bodyPr/>
                    <a:lstStyle/>
                    <a:p>
                      <a:pPr algn="l" fontAlgn="ctr"/>
                      <a:r>
                        <a:rPr lang="en-US" sz="1100" u="none" strike="noStrike">
                          <a:effectLst/>
                        </a:rPr>
                        <a:t> $ 18,000 </a:t>
                      </a:r>
                      <a:endParaRPr lang="en-US" sz="1100" b="1" i="0" u="none" strike="noStrike">
                        <a:solidFill>
                          <a:srgbClr val="000000"/>
                        </a:solidFill>
                        <a:effectLst/>
                        <a:latin typeface="Calibri" panose="020F0502020204030204" pitchFamily="34" charset="0"/>
                      </a:endParaRPr>
                    </a:p>
                  </a:txBody>
                  <a:tcPr marL="80382" marR="8931" marT="8931" marB="0" anchor="ctr"/>
                </a:tc>
                <a:extLst>
                  <a:ext uri="{0D108BD9-81ED-4DB2-BD59-A6C34878D82A}">
                    <a16:rowId xmlns:a16="http://schemas.microsoft.com/office/drawing/2014/main" val="2665813498"/>
                  </a:ext>
                </a:extLst>
              </a:tr>
              <a:tr h="218666">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ctr"/>
                      <a:r>
                        <a:rPr lang="en-US" sz="1100" u="none" strike="noStrike" kern="100">
                          <a:effectLst/>
                        </a:rPr>
                        <a:t>Pressure wash exterior walls, prime and paint</a:t>
                      </a:r>
                      <a:endParaRPr lang="en-US" sz="1100" b="0" i="0" u="none" strike="noStrike">
                        <a:solidFill>
                          <a:srgbClr val="000000"/>
                        </a:solidFill>
                        <a:effectLst/>
                        <a:latin typeface="Calibri" panose="020F0502020204030204" pitchFamily="34" charset="0"/>
                      </a:endParaRPr>
                    </a:p>
                  </a:txBody>
                  <a:tcPr marL="401909" marR="8931" marT="8931" marB="0" anchor="ctr"/>
                </a:tc>
                <a:tc>
                  <a:txBody>
                    <a:bodyPr/>
                    <a:lstStyle/>
                    <a:p>
                      <a:pPr algn="l" fontAlgn="b"/>
                      <a:r>
                        <a:rPr lang="en-US" sz="1000" u="none" strike="noStrike">
                          <a:effectLst/>
                        </a:rPr>
                        <a:t> </a:t>
                      </a:r>
                      <a:endParaRPr lang="en-US" sz="10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2563759943"/>
                  </a:ext>
                </a:extLst>
              </a:tr>
              <a:tr h="218577">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ctr"/>
                      <a:r>
                        <a:rPr lang="en-US" sz="1100" u="none" strike="noStrike" kern="100">
                          <a:effectLst/>
                        </a:rPr>
                        <a:t>Building “J” roof and window repairs, replace doors, replace roof on extension,   </a:t>
                      </a:r>
                      <a:endParaRPr lang="en-US" sz="1100" b="0" i="0" u="none" strike="noStrike">
                        <a:solidFill>
                          <a:srgbClr val="000000"/>
                        </a:solidFill>
                        <a:effectLst/>
                        <a:latin typeface="Calibri" panose="020F0502020204030204" pitchFamily="34" charset="0"/>
                      </a:endParaRPr>
                    </a:p>
                  </a:txBody>
                  <a:tcPr marL="80382" marR="8931" marT="8931" marB="0" anchor="ctr"/>
                </a:tc>
                <a:tc>
                  <a:txBody>
                    <a:bodyPr/>
                    <a:lstStyle/>
                    <a:p>
                      <a:pPr algn="l" fontAlgn="b"/>
                      <a:r>
                        <a:rPr lang="en-US" sz="1000" u="none" strike="noStrike">
                          <a:effectLst/>
                        </a:rPr>
                        <a:t> $       15,000 </a:t>
                      </a:r>
                      <a:endParaRPr lang="en-US" sz="10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2863102948"/>
                  </a:ext>
                </a:extLst>
              </a:tr>
              <a:tr h="218666">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ctr"/>
                      <a:r>
                        <a:rPr lang="en-US" sz="1100" u="none" strike="noStrike" kern="100">
                          <a:effectLst/>
                        </a:rPr>
                        <a:t>Paint exterior and interior walls and ceiling.</a:t>
                      </a:r>
                      <a:endParaRPr lang="en-US" sz="1100" b="0" i="0" u="none" strike="noStrike">
                        <a:solidFill>
                          <a:srgbClr val="000000"/>
                        </a:solidFill>
                        <a:effectLst/>
                        <a:latin typeface="Calibri" panose="020F0502020204030204" pitchFamily="34" charset="0"/>
                      </a:endParaRPr>
                    </a:p>
                  </a:txBody>
                  <a:tcPr marL="401909" marR="8931" marT="8931" marB="0" anchor="ctr"/>
                </a:tc>
                <a:tc>
                  <a:txBody>
                    <a:bodyPr/>
                    <a:lstStyle/>
                    <a:p>
                      <a:pPr algn="l" fontAlgn="b"/>
                      <a:r>
                        <a:rPr lang="en-US" sz="1000" u="none" strike="noStrike">
                          <a:effectLst/>
                        </a:rPr>
                        <a:t> </a:t>
                      </a:r>
                      <a:endParaRPr lang="en-US" sz="10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747550439"/>
                  </a:ext>
                </a:extLst>
              </a:tr>
              <a:tr h="218666">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b"/>
                      <a:r>
                        <a:rPr lang="en-US" sz="1100" u="none" strike="noStrike">
                          <a:effectLst/>
                        </a:rPr>
                        <a:t>Building “I” replace rusted roofing sheets, ceiling, windows and floor tiles.           </a:t>
                      </a:r>
                      <a:endParaRPr lang="en-US" sz="11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b"/>
                      <a:r>
                        <a:rPr lang="en-US" sz="1000" u="none" strike="noStrike">
                          <a:effectLst/>
                        </a:rPr>
                        <a:t> $       12,000 </a:t>
                      </a:r>
                      <a:endParaRPr lang="en-US" sz="10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747267058"/>
                  </a:ext>
                </a:extLst>
              </a:tr>
              <a:tr h="276124">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r" fontAlgn="b"/>
                      <a:r>
                        <a:rPr lang="en-US" sz="1000" u="none" strike="noStrike" dirty="0">
                          <a:effectLst/>
                        </a:rPr>
                        <a:t>TOTAL</a:t>
                      </a:r>
                      <a:endParaRPr lang="en-US" sz="1000" b="1" i="0" u="none" strike="noStrike" dirty="0">
                        <a:solidFill>
                          <a:srgbClr val="000000"/>
                        </a:solidFill>
                        <a:effectLst/>
                        <a:latin typeface="Calibri" panose="020F0502020204030204" pitchFamily="34" charset="0"/>
                      </a:endParaRPr>
                    </a:p>
                  </a:txBody>
                  <a:tcPr marL="8931" marR="80382" marT="8931" marB="0" anchor="b"/>
                </a:tc>
                <a:tc>
                  <a:txBody>
                    <a:bodyPr/>
                    <a:lstStyle/>
                    <a:p>
                      <a:pPr algn="l" fontAlgn="b"/>
                      <a:r>
                        <a:rPr lang="en-US" sz="1000" u="none" strike="noStrike">
                          <a:effectLst/>
                        </a:rPr>
                        <a:t> $       75,000 </a:t>
                      </a:r>
                      <a:endParaRPr lang="en-US" sz="10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3428347475"/>
                  </a:ext>
                </a:extLst>
              </a:tr>
              <a:tr h="342900">
                <a:tc>
                  <a:txBody>
                    <a:bodyPr/>
                    <a:lstStyle/>
                    <a:p>
                      <a:pPr algn="l" fontAlgn="b"/>
                      <a:r>
                        <a:rPr lang="en-US" sz="1000" u="none" strike="noStrike">
                          <a:effectLst/>
                        </a:rPr>
                        <a:t>National Campus:</a:t>
                      </a:r>
                      <a:endParaRPr lang="en-US" sz="1000" b="1" i="0" u="none" strike="noStrike">
                        <a:solidFill>
                          <a:srgbClr val="000000"/>
                        </a:solidFill>
                        <a:effectLst/>
                        <a:latin typeface="Calibri" panose="020F0502020204030204" pitchFamily="34" charset="0"/>
                      </a:endParaRPr>
                    </a:p>
                  </a:txBody>
                  <a:tcPr marL="8931" marR="8931" marT="8931"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b"/>
                      <a:r>
                        <a:rPr lang="en-US" sz="1100" u="none" strike="noStrike">
                          <a:effectLst/>
                        </a:rPr>
                        <a:t> </a:t>
                      </a:r>
                      <a:endParaRPr lang="en-US" sz="11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277709448"/>
                  </a:ext>
                </a:extLst>
              </a:tr>
              <a:tr h="218666">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b"/>
                      <a:r>
                        <a:rPr lang="en-US" sz="1100" u="none" strike="noStrike">
                          <a:effectLst/>
                        </a:rPr>
                        <a:t>Roof painting (3) buildings (C-7,500 sf; N-6,000 sf; M-6,000 sf)</a:t>
                      </a:r>
                      <a:endParaRPr lang="en-US" sz="11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b"/>
                      <a:r>
                        <a:rPr lang="en-US" sz="1000" u="none" strike="noStrike">
                          <a:effectLst/>
                        </a:rPr>
                        <a:t> $       42,000 </a:t>
                      </a:r>
                      <a:endParaRPr lang="en-US" sz="10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3026343236"/>
                  </a:ext>
                </a:extLst>
              </a:tr>
              <a:tr h="218666">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b"/>
                      <a:r>
                        <a:rPr lang="en-US" sz="1100" u="none" strike="noStrike">
                          <a:effectLst/>
                        </a:rPr>
                        <a:t>Clean and paint roof with rust stop and anti-mildewcide paint</a:t>
                      </a:r>
                      <a:endParaRPr lang="en-US" sz="11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b"/>
                      <a:r>
                        <a:rPr lang="en-US" sz="1000" u="none" strike="noStrike">
                          <a:effectLst/>
                        </a:rPr>
                        <a:t> </a:t>
                      </a:r>
                      <a:endParaRPr lang="en-US" sz="10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3286237279"/>
                  </a:ext>
                </a:extLst>
              </a:tr>
              <a:tr h="208727">
                <a:tc>
                  <a:txBody>
                    <a:bodyPr/>
                    <a:lstStyle/>
                    <a:p>
                      <a:pPr algn="l" fontAlgn="b"/>
                      <a:r>
                        <a:rPr lang="en-US" sz="1000" u="none" strike="noStrike">
                          <a:effectLst/>
                        </a:rPr>
                        <a:t>CTEC:</a:t>
                      </a:r>
                      <a:endParaRPr lang="en-US" sz="1000" b="1" i="0" u="none" strike="noStrike">
                        <a:solidFill>
                          <a:srgbClr val="000000"/>
                        </a:solidFill>
                        <a:effectLst/>
                        <a:latin typeface="Calibri" panose="020F0502020204030204" pitchFamily="34" charset="0"/>
                      </a:endParaRPr>
                    </a:p>
                  </a:txBody>
                  <a:tcPr marL="8931" marR="8931" marT="8931"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b"/>
                      <a:r>
                        <a:rPr lang="en-US" sz="1000" u="none" strike="noStrike">
                          <a:effectLst/>
                        </a:rPr>
                        <a:t> </a:t>
                      </a:r>
                      <a:endParaRPr lang="en-US" sz="10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974851178"/>
                  </a:ext>
                </a:extLst>
              </a:tr>
              <a:tr h="208727">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ctr"/>
                      <a:r>
                        <a:rPr lang="en-US" sz="1100" u="none" strike="noStrike" kern="100" dirty="0">
                          <a:effectLst/>
                        </a:rPr>
                        <a:t>Classroom1-4 building “D” roofing sheet replacement 8,065 sf </a:t>
                      </a:r>
                      <a:endParaRPr lang="en-US" sz="1100" b="0" i="0" u="none" strike="noStrike" dirty="0">
                        <a:solidFill>
                          <a:srgbClr val="000000"/>
                        </a:solidFill>
                        <a:effectLst/>
                        <a:latin typeface="Calibri" panose="020F0502020204030204" pitchFamily="34" charset="0"/>
                      </a:endParaRPr>
                    </a:p>
                  </a:txBody>
                  <a:tcPr marL="80382" marR="8931" marT="8931" marB="0" anchor="ctr"/>
                </a:tc>
                <a:tc>
                  <a:txBody>
                    <a:bodyPr/>
                    <a:lstStyle/>
                    <a:p>
                      <a:pPr algn="l" fontAlgn="b"/>
                      <a:r>
                        <a:rPr lang="en-US" sz="1000" u="none" strike="noStrike">
                          <a:effectLst/>
                        </a:rPr>
                        <a:t> $       40,000 </a:t>
                      </a:r>
                      <a:endParaRPr lang="en-US" sz="10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832511228"/>
                  </a:ext>
                </a:extLst>
              </a:tr>
              <a:tr h="218666">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ctr"/>
                      <a:r>
                        <a:rPr lang="en-US" sz="1100" u="none" strike="noStrike" kern="100">
                          <a:effectLst/>
                        </a:rPr>
                        <a:t>Replace roofing sheets, repair damaged ceiling and install ceiling insulations.            </a:t>
                      </a:r>
                      <a:endParaRPr lang="en-US" sz="1100" b="0" i="0" u="none" strike="noStrike">
                        <a:solidFill>
                          <a:srgbClr val="000000"/>
                        </a:solidFill>
                        <a:effectLst/>
                        <a:latin typeface="Calibri" panose="020F0502020204030204" pitchFamily="34" charset="0"/>
                      </a:endParaRPr>
                    </a:p>
                  </a:txBody>
                  <a:tcPr marL="401909" marR="8931" marT="8931" marB="0" anchor="ctr"/>
                </a:tc>
                <a:tc>
                  <a:txBody>
                    <a:bodyPr/>
                    <a:lstStyle/>
                    <a:p>
                      <a:pPr algn="l" fontAlgn="b"/>
                      <a:r>
                        <a:rPr lang="en-US" sz="1000" u="none" strike="noStrike">
                          <a:effectLst/>
                        </a:rPr>
                        <a:t> </a:t>
                      </a:r>
                      <a:endParaRPr lang="en-US" sz="10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1568773437"/>
                  </a:ext>
                </a:extLst>
              </a:tr>
              <a:tr h="208727">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ctr"/>
                      <a:r>
                        <a:rPr lang="en-US" sz="1100" u="none" strike="noStrike" kern="100">
                          <a:effectLst/>
                        </a:rPr>
                        <a:t>Student Center building “L” roofing replacement 7,321 SF</a:t>
                      </a:r>
                      <a:endParaRPr lang="en-US" sz="1100" b="0" i="0" u="none" strike="noStrike">
                        <a:solidFill>
                          <a:srgbClr val="000000"/>
                        </a:solidFill>
                        <a:effectLst/>
                        <a:latin typeface="Calibri" panose="020F0502020204030204" pitchFamily="34" charset="0"/>
                      </a:endParaRPr>
                    </a:p>
                  </a:txBody>
                  <a:tcPr marL="80382" marR="8931" marT="8931" marB="0" anchor="ctr"/>
                </a:tc>
                <a:tc>
                  <a:txBody>
                    <a:bodyPr/>
                    <a:lstStyle/>
                    <a:p>
                      <a:pPr algn="l" fontAlgn="ctr"/>
                      <a:r>
                        <a:rPr lang="en-US" sz="1100" u="none" strike="noStrike">
                          <a:effectLst/>
                        </a:rPr>
                        <a:t> $ 52,000 </a:t>
                      </a:r>
                      <a:endParaRPr lang="en-US" sz="1100" b="1" i="0" u="none" strike="noStrike">
                        <a:solidFill>
                          <a:srgbClr val="000000"/>
                        </a:solidFill>
                        <a:effectLst/>
                        <a:latin typeface="Calibri" panose="020F0502020204030204" pitchFamily="34" charset="0"/>
                      </a:endParaRPr>
                    </a:p>
                  </a:txBody>
                  <a:tcPr marL="80382" marR="8931" marT="8931" marB="0" anchor="ctr"/>
                </a:tc>
                <a:extLst>
                  <a:ext uri="{0D108BD9-81ED-4DB2-BD59-A6C34878D82A}">
                    <a16:rowId xmlns:a16="http://schemas.microsoft.com/office/drawing/2014/main" val="165989011"/>
                  </a:ext>
                </a:extLst>
              </a:tr>
              <a:tr h="218666">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ctr"/>
                      <a:r>
                        <a:rPr lang="en-US" sz="1100" u="none" strike="noStrike" kern="100">
                          <a:effectLst/>
                        </a:rPr>
                        <a:t>Replace roofing sheets and install insulations</a:t>
                      </a:r>
                      <a:endParaRPr lang="en-US" sz="1100" b="0" i="0" u="none" strike="noStrike">
                        <a:solidFill>
                          <a:srgbClr val="000000"/>
                        </a:solidFill>
                        <a:effectLst/>
                        <a:latin typeface="Calibri" panose="020F0502020204030204" pitchFamily="34" charset="0"/>
                      </a:endParaRPr>
                    </a:p>
                  </a:txBody>
                  <a:tcPr marL="401909" marR="8931" marT="8931" marB="0" anchor="ctr"/>
                </a:tc>
                <a:tc>
                  <a:txBody>
                    <a:bodyPr/>
                    <a:lstStyle/>
                    <a:p>
                      <a:pPr algn="l" fontAlgn="b"/>
                      <a:r>
                        <a:rPr lang="en-US" sz="1000" u="none" strike="noStrike">
                          <a:effectLst/>
                        </a:rPr>
                        <a:t> </a:t>
                      </a:r>
                      <a:endParaRPr lang="en-US" sz="10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1382344442"/>
                  </a:ext>
                </a:extLst>
              </a:tr>
              <a:tr h="208727">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ctr"/>
                      <a:r>
                        <a:rPr lang="en-US" sz="1100" u="none" strike="noStrike" kern="100">
                          <a:effectLst/>
                        </a:rPr>
                        <a:t>Gym Building “G” exterior interior repainting, repair 20,000 sf</a:t>
                      </a:r>
                      <a:endParaRPr lang="en-US" sz="1100" b="0" i="0" u="none" strike="noStrike">
                        <a:solidFill>
                          <a:srgbClr val="000000"/>
                        </a:solidFill>
                        <a:effectLst/>
                        <a:latin typeface="Calibri" panose="020F0502020204030204" pitchFamily="34" charset="0"/>
                      </a:endParaRPr>
                    </a:p>
                  </a:txBody>
                  <a:tcPr marL="80382" marR="8931" marT="8931" marB="0" anchor="ctr"/>
                </a:tc>
                <a:tc>
                  <a:txBody>
                    <a:bodyPr/>
                    <a:lstStyle/>
                    <a:p>
                      <a:pPr algn="l" fontAlgn="b"/>
                      <a:r>
                        <a:rPr lang="en-US" sz="1000" u="none" strike="noStrike">
                          <a:effectLst/>
                        </a:rPr>
                        <a:t> $       60,000 </a:t>
                      </a:r>
                      <a:endParaRPr lang="en-US" sz="10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2470083235"/>
                  </a:ext>
                </a:extLst>
              </a:tr>
              <a:tr h="218666">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l" fontAlgn="ctr"/>
                      <a:r>
                        <a:rPr lang="en-US" sz="1100" u="none" strike="noStrike" kern="100">
                          <a:effectLst/>
                        </a:rPr>
                        <a:t>Pressure wash and paint exterior and interior walls and grills</a:t>
                      </a:r>
                      <a:endParaRPr lang="en-US" sz="1100" b="0" i="0" u="none" strike="noStrike">
                        <a:solidFill>
                          <a:srgbClr val="000000"/>
                        </a:solidFill>
                        <a:effectLst/>
                        <a:latin typeface="Calibri" panose="020F0502020204030204" pitchFamily="34" charset="0"/>
                      </a:endParaRPr>
                    </a:p>
                  </a:txBody>
                  <a:tcPr marL="401909" marR="8931" marT="8931" marB="0" anchor="ctr"/>
                </a:tc>
                <a:tc>
                  <a:txBody>
                    <a:bodyPr/>
                    <a:lstStyle/>
                    <a:p>
                      <a:pPr algn="l" fontAlgn="b"/>
                      <a:r>
                        <a:rPr lang="en-US" sz="1000" u="none" strike="noStrike">
                          <a:effectLst/>
                        </a:rPr>
                        <a:t> </a:t>
                      </a:r>
                      <a:endParaRPr lang="en-US" sz="1000" b="1" i="0" u="none" strike="noStrike">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1751951174"/>
                  </a:ext>
                </a:extLst>
              </a:tr>
              <a:tr h="218666">
                <a:tc>
                  <a:txBody>
                    <a:bodyPr/>
                    <a:lstStyle/>
                    <a:p>
                      <a:pPr algn="l" fontAlgn="b"/>
                      <a:endParaRPr lang="en-US" sz="1000" b="0" i="0" u="none" strike="noStrike">
                        <a:solidFill>
                          <a:srgbClr val="000000"/>
                        </a:solidFill>
                        <a:effectLst/>
                        <a:latin typeface="Calibri" panose="020F0502020204030204" pitchFamily="34" charset="0"/>
                      </a:endParaRPr>
                    </a:p>
                  </a:txBody>
                  <a:tcPr marL="8931" marR="8931" marT="8931" marB="0" anchor="b"/>
                </a:tc>
                <a:tc>
                  <a:txBody>
                    <a:bodyPr/>
                    <a:lstStyle/>
                    <a:p>
                      <a:pPr algn="r" fontAlgn="ctr"/>
                      <a:r>
                        <a:rPr lang="en-US" sz="1100" u="none" strike="noStrike">
                          <a:effectLst/>
                        </a:rPr>
                        <a:t>TOTAL</a:t>
                      </a:r>
                      <a:endParaRPr lang="en-US" sz="1100" b="1" i="0" u="none" strike="noStrike">
                        <a:solidFill>
                          <a:srgbClr val="000000"/>
                        </a:solidFill>
                        <a:effectLst/>
                        <a:latin typeface="Calibri" panose="020F0502020204030204" pitchFamily="34" charset="0"/>
                      </a:endParaRPr>
                    </a:p>
                  </a:txBody>
                  <a:tcPr marL="8931" marR="401909" marT="8931" marB="0" anchor="ctr"/>
                </a:tc>
                <a:tc>
                  <a:txBody>
                    <a:bodyPr/>
                    <a:lstStyle/>
                    <a:p>
                      <a:pPr algn="l" fontAlgn="b"/>
                      <a:r>
                        <a:rPr lang="en-US" sz="1000" u="none" strike="noStrike" dirty="0">
                          <a:effectLst/>
                        </a:rPr>
                        <a:t> $    152,000 </a:t>
                      </a:r>
                      <a:endParaRPr lang="en-US" sz="1000" b="1" i="0" u="none" strike="noStrike" dirty="0">
                        <a:solidFill>
                          <a:srgbClr val="000000"/>
                        </a:solidFill>
                        <a:effectLst/>
                        <a:latin typeface="Calibri" panose="020F0502020204030204" pitchFamily="34" charset="0"/>
                      </a:endParaRPr>
                    </a:p>
                  </a:txBody>
                  <a:tcPr marL="8931" marR="8931" marT="8931" marB="0" anchor="b"/>
                </a:tc>
                <a:extLst>
                  <a:ext uri="{0D108BD9-81ED-4DB2-BD59-A6C34878D82A}">
                    <a16:rowId xmlns:a16="http://schemas.microsoft.com/office/drawing/2014/main" val="3402846040"/>
                  </a:ext>
                </a:extLst>
              </a:tr>
            </a:tbl>
          </a:graphicData>
        </a:graphic>
      </p:graphicFrame>
    </p:spTree>
    <p:extLst>
      <p:ext uri="{BB962C8B-B14F-4D97-AF65-F5344CB8AC3E}">
        <p14:creationId xmlns:p14="http://schemas.microsoft.com/office/powerpoint/2010/main" val="2738534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609F6DD-5C3A-45AA-A95E-5137C3495ECF}"/>
              </a:ext>
            </a:extLst>
          </p:cNvPr>
          <p:cNvGraphicFramePr>
            <a:graphicFrameLocks noGrp="1"/>
          </p:cNvGraphicFramePr>
          <p:nvPr>
            <p:extLst/>
          </p:nvPr>
        </p:nvGraphicFramePr>
        <p:xfrm>
          <a:off x="1117600" y="673100"/>
          <a:ext cx="10286999" cy="5524504"/>
        </p:xfrm>
        <a:graphic>
          <a:graphicData uri="http://schemas.openxmlformats.org/drawingml/2006/table">
            <a:tbl>
              <a:tblPr>
                <a:tableStyleId>{5C22544A-7EE6-4342-B048-85BDC9FD1C3A}</a:tableStyleId>
              </a:tblPr>
              <a:tblGrid>
                <a:gridCol w="881743">
                  <a:extLst>
                    <a:ext uri="{9D8B030D-6E8A-4147-A177-3AD203B41FA5}">
                      <a16:colId xmlns:a16="http://schemas.microsoft.com/office/drawing/2014/main" val="3593523078"/>
                    </a:ext>
                  </a:extLst>
                </a:gridCol>
                <a:gridCol w="8321447">
                  <a:extLst>
                    <a:ext uri="{9D8B030D-6E8A-4147-A177-3AD203B41FA5}">
                      <a16:colId xmlns:a16="http://schemas.microsoft.com/office/drawing/2014/main" val="2755904624"/>
                    </a:ext>
                  </a:extLst>
                </a:gridCol>
                <a:gridCol w="1083809">
                  <a:extLst>
                    <a:ext uri="{9D8B030D-6E8A-4147-A177-3AD203B41FA5}">
                      <a16:colId xmlns:a16="http://schemas.microsoft.com/office/drawing/2014/main" val="1027423700"/>
                    </a:ext>
                  </a:extLst>
                </a:gridCol>
              </a:tblGrid>
              <a:tr h="159106">
                <a:tc gridSpan="2">
                  <a:txBody>
                    <a:bodyPr/>
                    <a:lstStyle/>
                    <a:p>
                      <a:pPr algn="l" fontAlgn="b"/>
                      <a:r>
                        <a:rPr lang="en-US" sz="800" u="none" strike="noStrike" kern="100">
                          <a:effectLst/>
                        </a:rPr>
                        <a:t>Chuuk Campus:</a:t>
                      </a:r>
                      <a:endParaRPr lang="en-US" sz="800" b="1" i="0" u="none" strike="noStrike">
                        <a:solidFill>
                          <a:srgbClr val="000000"/>
                        </a:solidFill>
                        <a:effectLst/>
                        <a:latin typeface="Calibri" panose="020F0502020204030204" pitchFamily="34" charset="0"/>
                      </a:endParaRPr>
                    </a:p>
                  </a:txBody>
                  <a:tcPr marL="6583" marR="6583" marT="6583" marB="0" anchor="b"/>
                </a:tc>
                <a:tc hMerge="1">
                  <a:txBody>
                    <a:bodyPr/>
                    <a:lstStyle/>
                    <a:p>
                      <a:endParaRPr lang="en-US"/>
                    </a:p>
                  </a:txBody>
                  <a:tcPr/>
                </a:tc>
                <a:tc>
                  <a:txBody>
                    <a:bodyPr/>
                    <a:lstStyle/>
                    <a:p>
                      <a:pPr algn="l" fontAlgn="b"/>
                      <a:endParaRPr lang="en-US" sz="800" b="1"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4211587164"/>
                  </a:ext>
                </a:extLst>
              </a:tr>
              <a:tr h="288218">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Dean’s Office building “D” roof replacement and floor lift 1,300 sf</a:t>
                      </a:r>
                      <a:endParaRPr lang="en-US" sz="800" b="0" i="0" u="none" strike="noStrike">
                        <a:solidFill>
                          <a:srgbClr val="000000"/>
                        </a:solidFill>
                        <a:effectLst/>
                        <a:latin typeface="Calibri" panose="020F0502020204030204" pitchFamily="34" charset="0"/>
                      </a:endParaRPr>
                    </a:p>
                  </a:txBody>
                  <a:tcPr marL="59247" marR="6583" marT="6583" marB="0" anchor="ctr"/>
                </a:tc>
                <a:tc>
                  <a:txBody>
                    <a:bodyPr/>
                    <a:lstStyle/>
                    <a:p>
                      <a:pPr algn="l" fontAlgn="b"/>
                      <a:r>
                        <a:rPr lang="en-US" sz="800" u="none" strike="noStrike">
                          <a:effectLst/>
                        </a:rPr>
                        <a:t> $       65,000 </a:t>
                      </a:r>
                      <a:endParaRPr lang="en-US" sz="800" b="1"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2694527607"/>
                  </a:ext>
                </a:extLst>
              </a:tr>
              <a:tr h="159106">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Remove and replace roof structure and replace with treated lumber</a:t>
                      </a:r>
                      <a:endParaRPr lang="en-US" sz="800" b="0" i="0" u="none" strike="noStrike">
                        <a:solidFill>
                          <a:srgbClr val="000000"/>
                        </a:solidFill>
                        <a:effectLst/>
                        <a:latin typeface="Calibri" panose="020F0502020204030204" pitchFamily="34" charset="0"/>
                      </a:endParaRPr>
                    </a:p>
                  </a:txBody>
                  <a:tcPr marL="296233" marR="6583" marT="6583"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2796983374"/>
                  </a:ext>
                </a:extLst>
              </a:tr>
              <a:tr h="159106">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and pre-painted galvanized roofing sheet gauge 24 roofing; raise floor 6”</a:t>
                      </a:r>
                      <a:endParaRPr lang="en-US" sz="800" b="0" i="0" u="none" strike="noStrike">
                        <a:solidFill>
                          <a:srgbClr val="000000"/>
                        </a:solidFill>
                        <a:effectLst/>
                        <a:latin typeface="Calibri" panose="020F0502020204030204" pitchFamily="34" charset="0"/>
                      </a:endParaRPr>
                    </a:p>
                  </a:txBody>
                  <a:tcPr marL="296233" marR="6583" marT="6583"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34823012"/>
                  </a:ext>
                </a:extLst>
              </a:tr>
              <a:tr h="159106">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above existing floor; raise walls 12” above existing walls; repaint interior</a:t>
                      </a:r>
                      <a:endParaRPr lang="en-US" sz="800" b="0" i="0" u="none" strike="noStrike">
                        <a:solidFill>
                          <a:srgbClr val="000000"/>
                        </a:solidFill>
                        <a:effectLst/>
                        <a:latin typeface="Calibri" panose="020F0502020204030204" pitchFamily="34" charset="0"/>
                      </a:endParaRPr>
                    </a:p>
                  </a:txBody>
                  <a:tcPr marL="296233" marR="6583" marT="6583"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2054330250"/>
                  </a:ext>
                </a:extLst>
              </a:tr>
              <a:tr h="159106">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and exterior walls; replace windows with sliding windows; replace</a:t>
                      </a:r>
                      <a:endParaRPr lang="en-US" sz="800" b="0" i="0" u="none" strike="noStrike">
                        <a:solidFill>
                          <a:srgbClr val="000000"/>
                        </a:solidFill>
                        <a:effectLst/>
                        <a:latin typeface="Calibri" panose="020F0502020204030204" pitchFamily="34" charset="0"/>
                      </a:endParaRPr>
                    </a:p>
                  </a:txBody>
                  <a:tcPr marL="6583" marR="6583" marT="6583"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3854751552"/>
                  </a:ext>
                </a:extLst>
              </a:tr>
              <a:tr h="166683">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b"/>
                      <a:r>
                        <a:rPr lang="en-US" sz="800" u="none" strike="noStrike">
                          <a:effectLst/>
                        </a:rPr>
                        <a:t>plumbing and electrical fixtures.</a:t>
                      </a:r>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3986698120"/>
                  </a:ext>
                </a:extLst>
              </a:tr>
              <a:tr h="166683">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Student Support Services “H” paint roof and repairs 1,400 sf </a:t>
                      </a:r>
                      <a:endParaRPr lang="en-US" sz="800" b="0" i="0" u="none" strike="noStrike">
                        <a:solidFill>
                          <a:srgbClr val="000000"/>
                        </a:solidFill>
                        <a:effectLst/>
                        <a:latin typeface="Calibri" panose="020F0502020204030204" pitchFamily="34" charset="0"/>
                      </a:endParaRPr>
                    </a:p>
                  </a:txBody>
                  <a:tcPr marL="59247" marR="6583" marT="6583" marB="0" anchor="ctr"/>
                </a:tc>
                <a:tc>
                  <a:txBody>
                    <a:bodyPr/>
                    <a:lstStyle/>
                    <a:p>
                      <a:pPr algn="l" fontAlgn="b"/>
                      <a:r>
                        <a:rPr lang="en-US" sz="800" u="none" strike="noStrike">
                          <a:effectLst/>
                        </a:rPr>
                        <a:t> $     5,500 </a:t>
                      </a:r>
                      <a:endParaRPr lang="en-US" sz="800" b="1"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2847643485"/>
                  </a:ext>
                </a:extLst>
              </a:tr>
              <a:tr h="159106">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Faculty Building “A” paint and replace tiles </a:t>
                      </a:r>
                      <a:endParaRPr lang="en-US" sz="800" b="0" i="0" u="none" strike="noStrike">
                        <a:solidFill>
                          <a:srgbClr val="000000"/>
                        </a:solidFill>
                        <a:effectLst/>
                        <a:latin typeface="Calibri" panose="020F0502020204030204" pitchFamily="34" charset="0"/>
                      </a:endParaRPr>
                    </a:p>
                  </a:txBody>
                  <a:tcPr marL="59247" marR="6583" marT="6583" marB="0" anchor="ctr"/>
                </a:tc>
                <a:tc>
                  <a:txBody>
                    <a:bodyPr/>
                    <a:lstStyle/>
                    <a:p>
                      <a:pPr algn="l" fontAlgn="b"/>
                      <a:r>
                        <a:rPr lang="en-US" sz="800" u="none" strike="noStrike">
                          <a:effectLst/>
                        </a:rPr>
                        <a:t> $   18,000 </a:t>
                      </a:r>
                      <a:endParaRPr lang="en-US" sz="800" b="1"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4064150589"/>
                  </a:ext>
                </a:extLst>
              </a:tr>
              <a:tr h="159106">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dirty="0">
                          <a:effectLst/>
                        </a:rPr>
                        <a:t>Exterior and Interior walls 6,276 sf; paint roof 5,760 sf; replace floor tiles </a:t>
                      </a:r>
                      <a:endParaRPr lang="en-US" sz="800" b="0" i="0" u="none" strike="noStrike" dirty="0">
                        <a:solidFill>
                          <a:srgbClr val="000000"/>
                        </a:solidFill>
                        <a:effectLst/>
                        <a:latin typeface="Calibri" panose="020F0502020204030204" pitchFamily="34" charset="0"/>
                      </a:endParaRPr>
                    </a:p>
                  </a:txBody>
                  <a:tcPr marL="296233" marR="6583" marT="6583" marB="0" anchor="ctr"/>
                </a:tc>
                <a:tc>
                  <a:txBody>
                    <a:bodyPr/>
                    <a:lstStyle/>
                    <a:p>
                      <a:pPr algn="l"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296233" marR="6583" marT="6583" marB="0" anchor="ctr"/>
                </a:tc>
                <a:extLst>
                  <a:ext uri="{0D108BD9-81ED-4DB2-BD59-A6C34878D82A}">
                    <a16:rowId xmlns:a16="http://schemas.microsoft.com/office/drawing/2014/main" val="707695167"/>
                  </a:ext>
                </a:extLst>
              </a:tr>
              <a:tr h="166683">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3,600 sf.</a:t>
                      </a:r>
                      <a:endParaRPr lang="en-US" sz="800" b="0" i="0" u="none" strike="noStrike">
                        <a:solidFill>
                          <a:srgbClr val="000000"/>
                        </a:solidFill>
                        <a:effectLst/>
                        <a:latin typeface="Calibri" panose="020F0502020204030204" pitchFamily="34" charset="0"/>
                      </a:endParaRPr>
                    </a:p>
                  </a:txBody>
                  <a:tcPr marL="296233" marR="6583" marT="6583"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1557079386"/>
                  </a:ext>
                </a:extLst>
              </a:tr>
              <a:tr h="166683">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Computer Lab building “I” roof painting and gutter repairs 2,762 SF</a:t>
                      </a:r>
                      <a:endParaRPr lang="en-US" sz="800" b="0" i="0" u="none" strike="noStrike">
                        <a:solidFill>
                          <a:srgbClr val="000000"/>
                        </a:solidFill>
                        <a:effectLst/>
                        <a:latin typeface="Calibri" panose="020F0502020204030204" pitchFamily="34" charset="0"/>
                      </a:endParaRPr>
                    </a:p>
                  </a:txBody>
                  <a:tcPr marL="59247" marR="6583" marT="6583" marB="0" anchor="ctr"/>
                </a:tc>
                <a:tc>
                  <a:txBody>
                    <a:bodyPr/>
                    <a:lstStyle/>
                    <a:p>
                      <a:pPr algn="l" fontAlgn="ctr"/>
                      <a:r>
                        <a:rPr lang="en-US" sz="800" u="none" strike="noStrike">
                          <a:effectLst/>
                        </a:rPr>
                        <a:t> $   3,200 </a:t>
                      </a:r>
                      <a:endParaRPr lang="en-US" sz="800" b="1" i="0" u="none" strike="noStrike">
                        <a:solidFill>
                          <a:srgbClr val="000000"/>
                        </a:solidFill>
                        <a:effectLst/>
                        <a:latin typeface="Calibri" panose="020F0502020204030204" pitchFamily="34" charset="0"/>
                      </a:endParaRPr>
                    </a:p>
                  </a:txBody>
                  <a:tcPr marL="59247" marR="6583" marT="6583" marB="0" anchor="ctr"/>
                </a:tc>
                <a:extLst>
                  <a:ext uri="{0D108BD9-81ED-4DB2-BD59-A6C34878D82A}">
                    <a16:rowId xmlns:a16="http://schemas.microsoft.com/office/drawing/2014/main" val="1667005918"/>
                  </a:ext>
                </a:extLst>
              </a:tr>
              <a:tr h="288218">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r" fontAlgn="ctr"/>
                      <a:r>
                        <a:rPr lang="en-US" sz="800" u="none" strike="noStrike">
                          <a:effectLst/>
                        </a:rPr>
                        <a:t>TOTAL</a:t>
                      </a:r>
                      <a:endParaRPr lang="en-US" sz="800" b="1" i="0" u="none" strike="noStrike">
                        <a:solidFill>
                          <a:srgbClr val="000000"/>
                        </a:solidFill>
                        <a:effectLst/>
                        <a:latin typeface="Calibri" panose="020F0502020204030204" pitchFamily="34" charset="0"/>
                      </a:endParaRPr>
                    </a:p>
                  </a:txBody>
                  <a:tcPr marL="6583" marR="6583" marT="6583" marB="0" anchor="ctr"/>
                </a:tc>
                <a:tc>
                  <a:txBody>
                    <a:bodyPr/>
                    <a:lstStyle/>
                    <a:p>
                      <a:pPr algn="l" fontAlgn="b"/>
                      <a:r>
                        <a:rPr lang="en-US" sz="800" u="none" strike="noStrike">
                          <a:effectLst/>
                        </a:rPr>
                        <a:t> $       91,700 </a:t>
                      </a:r>
                      <a:endParaRPr lang="en-US" sz="800" b="1"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941397088"/>
                  </a:ext>
                </a:extLst>
              </a:tr>
              <a:tr h="159106">
                <a:tc gridSpan="2">
                  <a:txBody>
                    <a:bodyPr/>
                    <a:lstStyle/>
                    <a:p>
                      <a:pPr algn="l" fontAlgn="b"/>
                      <a:r>
                        <a:rPr lang="en-US" sz="800" u="none" strike="noStrike">
                          <a:effectLst/>
                        </a:rPr>
                        <a:t>YAP CAMPUS:</a:t>
                      </a:r>
                      <a:endParaRPr lang="en-US" sz="800" b="1" i="0" u="none" strike="noStrike">
                        <a:solidFill>
                          <a:srgbClr val="000000"/>
                        </a:solidFill>
                        <a:effectLst/>
                        <a:latin typeface="Calibri" panose="020F0502020204030204" pitchFamily="34" charset="0"/>
                      </a:endParaRPr>
                    </a:p>
                  </a:txBody>
                  <a:tcPr marL="6583" marR="6583" marT="6583" marB="0" anchor="b"/>
                </a:tc>
                <a:tc hMerge="1">
                  <a:txBody>
                    <a:bodyPr/>
                    <a:lstStyle/>
                    <a:p>
                      <a:endParaRPr lang="en-US"/>
                    </a:p>
                  </a:txBody>
                  <a:tcPr/>
                </a:tc>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2077649819"/>
                  </a:ext>
                </a:extLst>
              </a:tr>
              <a:tr h="288218">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Student Center building “E” door replacement and repair windows</a:t>
                      </a:r>
                      <a:endParaRPr lang="en-US" sz="800" b="0" i="0" u="none" strike="noStrike">
                        <a:solidFill>
                          <a:srgbClr val="000000"/>
                        </a:solidFill>
                        <a:effectLst/>
                        <a:latin typeface="Calibri" panose="020F0502020204030204" pitchFamily="34" charset="0"/>
                      </a:endParaRPr>
                    </a:p>
                  </a:txBody>
                  <a:tcPr marL="59247" marR="6583" marT="6583" marB="0" anchor="ctr"/>
                </a:tc>
                <a:tc>
                  <a:txBody>
                    <a:bodyPr/>
                    <a:lstStyle/>
                    <a:p>
                      <a:pPr algn="l" fontAlgn="b"/>
                      <a:r>
                        <a:rPr lang="en-US" sz="800" u="none" strike="noStrike">
                          <a:effectLst/>
                        </a:rPr>
                        <a:t> $       12,000 </a:t>
                      </a:r>
                      <a:endParaRPr lang="en-US" sz="800" b="1"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3383720599"/>
                  </a:ext>
                </a:extLst>
              </a:tr>
              <a:tr h="159106">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Replace deteriorate exterior and interior doors; remove and replace</a:t>
                      </a:r>
                      <a:endParaRPr lang="en-US" sz="800" b="0" i="0" u="none" strike="noStrike">
                        <a:solidFill>
                          <a:srgbClr val="000000"/>
                        </a:solidFill>
                        <a:effectLst/>
                        <a:latin typeface="Calibri" panose="020F0502020204030204" pitchFamily="34" charset="0"/>
                      </a:endParaRPr>
                    </a:p>
                  </a:txBody>
                  <a:tcPr marL="296233" marR="6583" marT="6583"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4220493791"/>
                  </a:ext>
                </a:extLst>
              </a:tr>
              <a:tr h="166683">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window sealer.</a:t>
                      </a:r>
                      <a:endParaRPr lang="en-US" sz="800" b="0" i="0" u="none" strike="noStrike">
                        <a:solidFill>
                          <a:srgbClr val="000000"/>
                        </a:solidFill>
                        <a:effectLst/>
                        <a:latin typeface="Calibri" panose="020F0502020204030204" pitchFamily="34" charset="0"/>
                      </a:endParaRPr>
                    </a:p>
                  </a:txBody>
                  <a:tcPr marL="296233" marR="6583" marT="6583"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2364852151"/>
                  </a:ext>
                </a:extLst>
              </a:tr>
              <a:tr h="288218">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Classroom building “F” replacement of windows and doors</a:t>
                      </a:r>
                      <a:endParaRPr lang="en-US" sz="800" b="0" i="0" u="none" strike="noStrike">
                        <a:solidFill>
                          <a:srgbClr val="000000"/>
                        </a:solidFill>
                        <a:effectLst/>
                        <a:latin typeface="Calibri" panose="020F0502020204030204" pitchFamily="34" charset="0"/>
                      </a:endParaRPr>
                    </a:p>
                  </a:txBody>
                  <a:tcPr marL="59247" marR="6583" marT="6583" marB="0" anchor="ctr"/>
                </a:tc>
                <a:tc>
                  <a:txBody>
                    <a:bodyPr/>
                    <a:lstStyle/>
                    <a:p>
                      <a:pPr algn="l" fontAlgn="b"/>
                      <a:r>
                        <a:rPr lang="en-US" sz="800" u="none" strike="noStrike">
                          <a:effectLst/>
                        </a:rPr>
                        <a:t> $       29,000 </a:t>
                      </a:r>
                      <a:endParaRPr lang="en-US" sz="800" b="1"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1520782722"/>
                  </a:ext>
                </a:extLst>
              </a:tr>
              <a:tr h="159106">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Replace windows in classrooms with awning windows to improve natural</a:t>
                      </a:r>
                      <a:endParaRPr lang="en-US" sz="800" b="0" i="0" u="none" strike="noStrike">
                        <a:solidFill>
                          <a:srgbClr val="000000"/>
                        </a:solidFill>
                        <a:effectLst/>
                        <a:latin typeface="Calibri" panose="020F0502020204030204" pitchFamily="34" charset="0"/>
                      </a:endParaRPr>
                    </a:p>
                  </a:txBody>
                  <a:tcPr marL="296233" marR="6583" marT="6583"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3636210646"/>
                  </a:ext>
                </a:extLst>
              </a:tr>
              <a:tr h="166683">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air circulation; replace deteriorate doors and reseal windows.</a:t>
                      </a:r>
                      <a:endParaRPr lang="en-US" sz="800" b="0" i="0" u="none" strike="noStrike">
                        <a:solidFill>
                          <a:srgbClr val="000000"/>
                        </a:solidFill>
                        <a:effectLst/>
                        <a:latin typeface="Calibri" panose="020F0502020204030204" pitchFamily="34" charset="0"/>
                      </a:endParaRPr>
                    </a:p>
                  </a:txBody>
                  <a:tcPr marL="296233" marR="6583" marT="6583"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147515034"/>
                  </a:ext>
                </a:extLst>
              </a:tr>
              <a:tr h="159106">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Faculty Center building “B” replace tiles and replace wall with concrete</a:t>
                      </a:r>
                      <a:endParaRPr lang="en-US" sz="800" b="0" i="0" u="none" strike="noStrike">
                        <a:solidFill>
                          <a:srgbClr val="000000"/>
                        </a:solidFill>
                        <a:effectLst/>
                        <a:latin typeface="Calibri" panose="020F0502020204030204" pitchFamily="34" charset="0"/>
                      </a:endParaRPr>
                    </a:p>
                  </a:txBody>
                  <a:tcPr marL="59247" marR="6583" marT="6583" marB="0" anchor="ctr"/>
                </a:tc>
                <a:tc>
                  <a:txBody>
                    <a:bodyPr/>
                    <a:lstStyle/>
                    <a:p>
                      <a:pPr algn="l" fontAlgn="ctr"/>
                      <a:r>
                        <a:rPr lang="en-US" sz="800" u="none" strike="noStrike">
                          <a:effectLst/>
                        </a:rPr>
                        <a:t> $   7,500 </a:t>
                      </a:r>
                      <a:endParaRPr lang="en-US" sz="800" b="1" i="0" u="none" strike="noStrike">
                        <a:solidFill>
                          <a:srgbClr val="000000"/>
                        </a:solidFill>
                        <a:effectLst/>
                        <a:latin typeface="Calibri" panose="020F0502020204030204" pitchFamily="34" charset="0"/>
                      </a:endParaRPr>
                    </a:p>
                  </a:txBody>
                  <a:tcPr marL="59247" marR="6583" marT="6583" marB="0" anchor="ctr"/>
                </a:tc>
                <a:extLst>
                  <a:ext uri="{0D108BD9-81ED-4DB2-BD59-A6C34878D82A}">
                    <a16:rowId xmlns:a16="http://schemas.microsoft.com/office/drawing/2014/main" val="2552235184"/>
                  </a:ext>
                </a:extLst>
              </a:tr>
              <a:tr h="159106">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Remove and replace floor tiles 1,300 sf; remove wood frame wall and </a:t>
                      </a:r>
                      <a:endParaRPr lang="en-US" sz="800" b="0" i="0" u="none" strike="noStrike">
                        <a:solidFill>
                          <a:srgbClr val="000000"/>
                        </a:solidFill>
                        <a:effectLst/>
                        <a:latin typeface="Calibri" panose="020F0502020204030204" pitchFamily="34" charset="0"/>
                      </a:endParaRPr>
                    </a:p>
                  </a:txBody>
                  <a:tcPr marL="296233" marR="6583" marT="6583"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122050196"/>
                  </a:ext>
                </a:extLst>
              </a:tr>
              <a:tr h="166683">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replace with CMU wall 450 sf, plaster and paint wall.</a:t>
                      </a:r>
                      <a:endParaRPr lang="en-US" sz="800" b="0" i="0" u="none" strike="noStrike">
                        <a:solidFill>
                          <a:srgbClr val="000000"/>
                        </a:solidFill>
                        <a:effectLst/>
                        <a:latin typeface="Calibri" panose="020F0502020204030204" pitchFamily="34" charset="0"/>
                      </a:endParaRPr>
                    </a:p>
                  </a:txBody>
                  <a:tcPr marL="296233" marR="6583" marT="6583"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2826196474"/>
                  </a:ext>
                </a:extLst>
              </a:tr>
              <a:tr h="166683">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r" fontAlgn="ctr"/>
                      <a:r>
                        <a:rPr lang="en-US" sz="800" u="none" strike="noStrike">
                          <a:effectLst/>
                        </a:rPr>
                        <a:t>TOTAL</a:t>
                      </a:r>
                      <a:endParaRPr lang="en-US" sz="800" b="1" i="0" u="none" strike="noStrike">
                        <a:solidFill>
                          <a:srgbClr val="000000"/>
                        </a:solidFill>
                        <a:effectLst/>
                        <a:latin typeface="Calibri" panose="020F0502020204030204" pitchFamily="34" charset="0"/>
                      </a:endParaRPr>
                    </a:p>
                  </a:txBody>
                  <a:tcPr marL="6583" marR="296233" marT="6583" marB="0" anchor="ctr"/>
                </a:tc>
                <a:tc>
                  <a:txBody>
                    <a:bodyPr/>
                    <a:lstStyle/>
                    <a:p>
                      <a:pPr algn="l" fontAlgn="b"/>
                      <a:r>
                        <a:rPr lang="en-US" sz="800" u="none" strike="noStrike">
                          <a:effectLst/>
                        </a:rPr>
                        <a:t> $   48,500 </a:t>
                      </a:r>
                      <a:endParaRPr lang="en-US" sz="800" b="1"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2259657966"/>
                  </a:ext>
                </a:extLst>
              </a:tr>
              <a:tr h="159106">
                <a:tc gridSpan="2">
                  <a:txBody>
                    <a:bodyPr/>
                    <a:lstStyle/>
                    <a:p>
                      <a:pPr algn="l" fontAlgn="b"/>
                      <a:r>
                        <a:rPr lang="en-US" sz="800" u="none" strike="noStrike">
                          <a:effectLst/>
                        </a:rPr>
                        <a:t>College Wide Generator Preventative Maintenance Program        </a:t>
                      </a:r>
                      <a:endParaRPr lang="en-US" sz="800" b="1" i="0" u="none" strike="noStrike">
                        <a:solidFill>
                          <a:srgbClr val="000000"/>
                        </a:solidFill>
                        <a:effectLst/>
                        <a:latin typeface="Calibri" panose="020F0502020204030204" pitchFamily="34" charset="0"/>
                      </a:endParaRPr>
                    </a:p>
                  </a:txBody>
                  <a:tcPr marL="6583" marR="6583" marT="6583" marB="0" anchor="b"/>
                </a:tc>
                <a:tc hMerge="1">
                  <a:txBody>
                    <a:bodyPr/>
                    <a:lstStyle/>
                    <a:p>
                      <a:endParaRPr lang="en-US"/>
                    </a:p>
                  </a:txBody>
                  <a:tcPr/>
                </a:tc>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1466847928"/>
                  </a:ext>
                </a:extLst>
              </a:tr>
              <a:tr h="159106">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Generator Preventative Maintenance and Servicing of 11 units across </a:t>
                      </a:r>
                      <a:endParaRPr lang="en-US" sz="800" b="0" i="0" u="none" strike="noStrike">
                        <a:solidFill>
                          <a:srgbClr val="000000"/>
                        </a:solidFill>
                        <a:effectLst/>
                        <a:latin typeface="Calibri" panose="020F0502020204030204" pitchFamily="34" charset="0"/>
                      </a:endParaRPr>
                    </a:p>
                  </a:txBody>
                  <a:tcPr marL="59247" marR="6583" marT="6583" marB="0" anchor="ctr"/>
                </a:tc>
                <a:tc>
                  <a:txBody>
                    <a:bodyPr/>
                    <a:lstStyle/>
                    <a:p>
                      <a:pPr algn="l" fontAlgn="ctr"/>
                      <a:r>
                        <a:rPr lang="en-US" sz="800" u="none" strike="noStrike">
                          <a:effectLst/>
                        </a:rPr>
                        <a:t>$32,000 </a:t>
                      </a:r>
                      <a:endParaRPr lang="en-US" sz="800" b="1" i="0" u="none" strike="noStrike">
                        <a:solidFill>
                          <a:srgbClr val="000000"/>
                        </a:solidFill>
                        <a:effectLst/>
                        <a:latin typeface="Calibri" panose="020F0502020204030204" pitchFamily="34" charset="0"/>
                      </a:endParaRPr>
                    </a:p>
                  </a:txBody>
                  <a:tcPr marL="59247" marR="6583" marT="6583" marB="0" anchor="ctr"/>
                </a:tc>
                <a:extLst>
                  <a:ext uri="{0D108BD9-81ED-4DB2-BD59-A6C34878D82A}">
                    <a16:rowId xmlns:a16="http://schemas.microsoft.com/office/drawing/2014/main" val="1426209747"/>
                  </a:ext>
                </a:extLst>
              </a:tr>
              <a:tr h="159106">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       the campuses, 6 units will be check and test run weekly with monthly</a:t>
                      </a:r>
                      <a:endParaRPr lang="en-US" sz="800" b="0" i="0" u="none" strike="noStrike">
                        <a:solidFill>
                          <a:srgbClr val="000000"/>
                        </a:solidFill>
                        <a:effectLst/>
                        <a:latin typeface="Calibri" panose="020F0502020204030204" pitchFamily="34" charset="0"/>
                      </a:endParaRPr>
                    </a:p>
                  </a:txBody>
                  <a:tcPr marL="118493" marR="6583" marT="6583"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2777452447"/>
                  </a:ext>
                </a:extLst>
              </a:tr>
              <a:tr h="159106">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       and six months full service; 5 units will be checked monthly with annual </a:t>
                      </a:r>
                      <a:endParaRPr lang="en-US" sz="800" b="0" i="0" u="none" strike="noStrike">
                        <a:solidFill>
                          <a:srgbClr val="000000"/>
                        </a:solidFill>
                        <a:effectLst/>
                        <a:latin typeface="Calibri" panose="020F0502020204030204" pitchFamily="34" charset="0"/>
                      </a:endParaRPr>
                    </a:p>
                  </a:txBody>
                  <a:tcPr marL="118493" marR="6583" marT="6583"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2154491868"/>
                  </a:ext>
                </a:extLst>
              </a:tr>
              <a:tr h="166683">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r>
                        <a:rPr lang="en-US" sz="800" u="none" strike="noStrike" kern="100">
                          <a:effectLst/>
                        </a:rPr>
                        <a:t>       full service. Service will include emergency response and repair.</a:t>
                      </a:r>
                      <a:endParaRPr lang="en-US" sz="800" b="0" i="0" u="none" strike="noStrike">
                        <a:solidFill>
                          <a:srgbClr val="000000"/>
                        </a:solidFill>
                        <a:effectLst/>
                        <a:latin typeface="Calibri" panose="020F0502020204030204" pitchFamily="34" charset="0"/>
                      </a:endParaRPr>
                    </a:p>
                  </a:txBody>
                  <a:tcPr marL="118493" marR="6583" marT="6583"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1805869842"/>
                  </a:ext>
                </a:extLst>
              </a:tr>
              <a:tr h="159106">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l" fontAlgn="ctr"/>
                      <a:endParaRPr lang="en-US" sz="800" b="0" i="0" u="none" strike="noStrike">
                        <a:solidFill>
                          <a:srgbClr val="000000"/>
                        </a:solidFill>
                        <a:effectLst/>
                        <a:latin typeface="Calibri" panose="020F0502020204030204" pitchFamily="34" charset="0"/>
                      </a:endParaRPr>
                    </a:p>
                  </a:txBody>
                  <a:tcPr marL="6583" marR="6583" marT="6583" marB="0" anchor="ctr"/>
                </a:tc>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1069179906"/>
                  </a:ext>
                </a:extLst>
              </a:tr>
              <a:tr h="166683">
                <a:tc>
                  <a:txBody>
                    <a:bodyPr/>
                    <a:lstStyle/>
                    <a:p>
                      <a:pPr algn="l" fontAlgn="b"/>
                      <a:endParaRPr lang="en-US" sz="800" b="0" i="0" u="none" strike="noStrike">
                        <a:solidFill>
                          <a:srgbClr val="000000"/>
                        </a:solidFill>
                        <a:effectLst/>
                        <a:latin typeface="Calibri" panose="020F0502020204030204" pitchFamily="34" charset="0"/>
                      </a:endParaRPr>
                    </a:p>
                  </a:txBody>
                  <a:tcPr marL="6583" marR="6583" marT="6583" marB="0" anchor="b"/>
                </a:tc>
                <a:tc>
                  <a:txBody>
                    <a:bodyPr/>
                    <a:lstStyle/>
                    <a:p>
                      <a:pPr algn="r" fontAlgn="ctr"/>
                      <a:r>
                        <a:rPr lang="en-US" sz="800" u="none" strike="noStrike">
                          <a:effectLst/>
                        </a:rPr>
                        <a:t>Grand Total</a:t>
                      </a:r>
                      <a:endParaRPr lang="en-US" sz="800" b="1" i="0" u="none" strike="noStrike">
                        <a:solidFill>
                          <a:srgbClr val="000000"/>
                        </a:solidFill>
                        <a:effectLst/>
                        <a:latin typeface="Calibri" panose="020F0502020204030204" pitchFamily="34" charset="0"/>
                      </a:endParaRPr>
                    </a:p>
                  </a:txBody>
                  <a:tcPr marL="6583" marR="118493" marT="6583" marB="0" anchor="ctr"/>
                </a:tc>
                <a:tc>
                  <a:txBody>
                    <a:bodyPr/>
                    <a:lstStyle/>
                    <a:p>
                      <a:pPr algn="l" fontAlgn="b"/>
                      <a:r>
                        <a:rPr lang="en-US" sz="800" u="none" strike="noStrike" dirty="0">
                          <a:effectLst/>
                        </a:rPr>
                        <a:t> $    441,200 </a:t>
                      </a:r>
                      <a:endParaRPr lang="en-US" sz="800" b="1" i="0" u="none" strike="noStrike" dirty="0">
                        <a:solidFill>
                          <a:srgbClr val="000000"/>
                        </a:solidFill>
                        <a:effectLst/>
                        <a:latin typeface="Calibri" panose="020F0502020204030204" pitchFamily="34" charset="0"/>
                      </a:endParaRPr>
                    </a:p>
                  </a:txBody>
                  <a:tcPr marL="6583" marR="6583" marT="6583" marB="0" anchor="b"/>
                </a:tc>
                <a:extLst>
                  <a:ext uri="{0D108BD9-81ED-4DB2-BD59-A6C34878D82A}">
                    <a16:rowId xmlns:a16="http://schemas.microsoft.com/office/drawing/2014/main" val="4047343366"/>
                  </a:ext>
                </a:extLst>
              </a:tr>
            </a:tbl>
          </a:graphicData>
        </a:graphic>
      </p:graphicFrame>
    </p:spTree>
    <p:extLst>
      <p:ext uri="{BB962C8B-B14F-4D97-AF65-F5344CB8AC3E}">
        <p14:creationId xmlns:p14="http://schemas.microsoft.com/office/powerpoint/2010/main" val="604020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99CA-CAFB-418C-B4EE-E73D6B956426}"/>
              </a:ext>
            </a:extLst>
          </p:cNvPr>
          <p:cNvSpPr>
            <a:spLocks noGrp="1"/>
          </p:cNvSpPr>
          <p:nvPr>
            <p:ph type="title"/>
          </p:nvPr>
        </p:nvSpPr>
        <p:spPr>
          <a:xfrm>
            <a:off x="838200" y="403225"/>
            <a:ext cx="10515600" cy="1325563"/>
          </a:xfrm>
        </p:spPr>
        <p:txBody>
          <a:bodyPr>
            <a:normAutofit/>
          </a:bodyPr>
          <a:lstStyle/>
          <a:p>
            <a:pPr algn="ctr"/>
            <a:r>
              <a:rPr lang="en-US" sz="3600" b="1" dirty="0"/>
              <a:t>FY2025 INFRASTRUCTURE MAINTENANCE PROJECTS</a:t>
            </a:r>
          </a:p>
        </p:txBody>
      </p:sp>
      <p:graphicFrame>
        <p:nvGraphicFramePr>
          <p:cNvPr id="3" name="Table 2">
            <a:extLst>
              <a:ext uri="{FF2B5EF4-FFF2-40B4-BE49-F238E27FC236}">
                <a16:creationId xmlns:a16="http://schemas.microsoft.com/office/drawing/2014/main" id="{203F0A65-F1BC-4A23-B637-B360BFF1F50C}"/>
              </a:ext>
            </a:extLst>
          </p:cNvPr>
          <p:cNvGraphicFramePr>
            <a:graphicFrameLocks noGrp="1"/>
          </p:cNvGraphicFramePr>
          <p:nvPr>
            <p:extLst/>
          </p:nvPr>
        </p:nvGraphicFramePr>
        <p:xfrm>
          <a:off x="571500" y="1358900"/>
          <a:ext cx="11061700" cy="4991103"/>
        </p:xfrm>
        <a:graphic>
          <a:graphicData uri="http://schemas.openxmlformats.org/drawingml/2006/table">
            <a:tbl>
              <a:tblPr>
                <a:tableStyleId>{5C22544A-7EE6-4342-B048-85BDC9FD1C3A}</a:tableStyleId>
              </a:tblPr>
              <a:tblGrid>
                <a:gridCol w="322688">
                  <a:extLst>
                    <a:ext uri="{9D8B030D-6E8A-4147-A177-3AD203B41FA5}">
                      <a16:colId xmlns:a16="http://schemas.microsoft.com/office/drawing/2014/main" val="105390323"/>
                    </a:ext>
                  </a:extLst>
                </a:gridCol>
                <a:gridCol w="1583315">
                  <a:extLst>
                    <a:ext uri="{9D8B030D-6E8A-4147-A177-3AD203B41FA5}">
                      <a16:colId xmlns:a16="http://schemas.microsoft.com/office/drawing/2014/main" val="658589723"/>
                    </a:ext>
                  </a:extLst>
                </a:gridCol>
                <a:gridCol w="7073292">
                  <a:extLst>
                    <a:ext uri="{9D8B030D-6E8A-4147-A177-3AD203B41FA5}">
                      <a16:colId xmlns:a16="http://schemas.microsoft.com/office/drawing/2014/main" val="465340798"/>
                    </a:ext>
                  </a:extLst>
                </a:gridCol>
                <a:gridCol w="1256328">
                  <a:extLst>
                    <a:ext uri="{9D8B030D-6E8A-4147-A177-3AD203B41FA5}">
                      <a16:colId xmlns:a16="http://schemas.microsoft.com/office/drawing/2014/main" val="2773658601"/>
                    </a:ext>
                  </a:extLst>
                </a:gridCol>
                <a:gridCol w="826077">
                  <a:extLst>
                    <a:ext uri="{9D8B030D-6E8A-4147-A177-3AD203B41FA5}">
                      <a16:colId xmlns:a16="http://schemas.microsoft.com/office/drawing/2014/main" val="3217121660"/>
                    </a:ext>
                  </a:extLst>
                </a:gridCol>
              </a:tblGrid>
              <a:tr h="282699">
                <a:tc gridSpan="2">
                  <a:txBody>
                    <a:bodyPr/>
                    <a:lstStyle/>
                    <a:p>
                      <a:pPr algn="l" fontAlgn="b"/>
                      <a:r>
                        <a:rPr lang="en-US" sz="1400" u="none" strike="noStrike">
                          <a:effectLst/>
                        </a:rPr>
                        <a:t>Kosrae Campus</a:t>
                      </a:r>
                      <a:endParaRPr lang="en-US" sz="1400" b="1" i="0" u="none" strike="noStrike">
                        <a:solidFill>
                          <a:srgbClr val="000000"/>
                        </a:solidFill>
                        <a:effectLst/>
                        <a:latin typeface="Calibri" panose="020F0502020204030204" pitchFamily="34" charset="0"/>
                      </a:endParaRPr>
                    </a:p>
                  </a:txBody>
                  <a:tcPr marL="8499" marR="8499" marT="8499" marB="0" anchor="b"/>
                </a:tc>
                <a:tc hMerge="1">
                  <a:txBody>
                    <a:bodyPr/>
                    <a:lstStyle/>
                    <a:p>
                      <a:endParaRPr lang="en-US"/>
                    </a:p>
                  </a:txBody>
                  <a:tcPr/>
                </a:tc>
                <a:tc>
                  <a:txBody>
                    <a:bodyPr/>
                    <a:lstStyle/>
                    <a:p>
                      <a:pPr algn="ctr" fontAlgn="b"/>
                      <a:r>
                        <a:rPr lang="en-US" sz="1400" u="none" strike="noStrike">
                          <a:effectLst/>
                        </a:rPr>
                        <a:t>Description</a:t>
                      </a:r>
                      <a:endParaRPr lang="en-US" sz="1400" b="1" i="0" u="none" strike="noStrike">
                        <a:solidFill>
                          <a:srgbClr val="000000"/>
                        </a:solidFill>
                        <a:effectLst/>
                        <a:latin typeface="Calibri" panose="020F0502020204030204" pitchFamily="34" charset="0"/>
                      </a:endParaRPr>
                    </a:p>
                  </a:txBody>
                  <a:tcPr marL="8499" marR="8499" marT="8499"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ctr" fontAlgn="b"/>
                      <a:r>
                        <a:rPr lang="en-US" sz="1400" u="none" strike="noStrike">
                          <a:effectLst/>
                        </a:rPr>
                        <a:t>Total</a:t>
                      </a:r>
                      <a:endParaRPr lang="en-US" sz="1400" b="1" i="0" u="none" strike="noStrike">
                        <a:solidFill>
                          <a:srgbClr val="000000"/>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941090670"/>
                  </a:ext>
                </a:extLst>
              </a:tr>
              <a:tr h="389930">
                <a:tc>
                  <a:txBody>
                    <a:bodyPr/>
                    <a:lstStyle/>
                    <a:p>
                      <a:pPr algn="l" fontAlgn="b"/>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l" fontAlgn="t"/>
                      <a:r>
                        <a:rPr lang="en-US" sz="1000" u="none" strike="noStrike">
                          <a:effectLst/>
                        </a:rPr>
                        <a:t>Bldg. "B" Land Grant</a:t>
                      </a:r>
                      <a:endParaRPr lang="en-US" sz="1000" b="1" i="0" u="none" strike="noStrike">
                        <a:solidFill>
                          <a:srgbClr val="000000"/>
                        </a:solidFill>
                        <a:effectLst/>
                        <a:latin typeface="Calibri" panose="020F0502020204030204" pitchFamily="34" charset="0"/>
                      </a:endParaRPr>
                    </a:p>
                  </a:txBody>
                  <a:tcPr marL="8499" marR="8499" marT="8499" marB="0"/>
                </a:tc>
                <a:tc>
                  <a:txBody>
                    <a:bodyPr/>
                    <a:lstStyle/>
                    <a:p>
                      <a:pPr algn="l" fontAlgn="t"/>
                      <a:r>
                        <a:rPr lang="en-US" sz="1000" u="none" strike="noStrike">
                          <a:effectLst/>
                        </a:rPr>
                        <a:t>Replace Vinyle tiles and repaint interior and exterior of the building.</a:t>
                      </a:r>
                      <a:endParaRPr lang="en-US" sz="1000" b="0" i="0" u="none" strike="noStrike">
                        <a:solidFill>
                          <a:srgbClr val="000000"/>
                        </a:solidFill>
                        <a:effectLst/>
                        <a:latin typeface="Calibri" panose="020F0502020204030204" pitchFamily="34" charset="0"/>
                      </a:endParaRPr>
                    </a:p>
                  </a:txBody>
                  <a:tcPr marL="8499" marR="8499" marT="8499" marB="0"/>
                </a:tc>
                <a:tc>
                  <a:txBody>
                    <a:bodyPr/>
                    <a:lstStyle/>
                    <a:p>
                      <a:pPr algn="r" fontAlgn="b"/>
                      <a:r>
                        <a:rPr lang="en-US" sz="1000" u="none" strike="noStrike">
                          <a:effectLst/>
                        </a:rPr>
                        <a:t>8,000</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829535614"/>
                  </a:ext>
                </a:extLst>
              </a:tr>
              <a:tr h="389930">
                <a:tc>
                  <a:txBody>
                    <a:bodyPr/>
                    <a:lstStyle/>
                    <a:p>
                      <a:pPr algn="l" fontAlgn="b"/>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l" fontAlgn="t"/>
                      <a:r>
                        <a:rPr lang="en-US" sz="1000" u="none" strike="noStrike">
                          <a:effectLst/>
                        </a:rPr>
                        <a:t>Bldg. "C" Faculty Office</a:t>
                      </a:r>
                      <a:endParaRPr lang="en-US" sz="1000" b="1" i="0" u="none" strike="noStrike">
                        <a:solidFill>
                          <a:srgbClr val="000000"/>
                        </a:solidFill>
                        <a:effectLst/>
                        <a:latin typeface="Calibri" panose="020F0502020204030204" pitchFamily="34" charset="0"/>
                      </a:endParaRPr>
                    </a:p>
                  </a:txBody>
                  <a:tcPr marL="8499" marR="8499" marT="8499" marB="0"/>
                </a:tc>
                <a:tc>
                  <a:txBody>
                    <a:bodyPr/>
                    <a:lstStyle/>
                    <a:p>
                      <a:pPr algn="l" fontAlgn="t"/>
                      <a:r>
                        <a:rPr lang="en-US" sz="1000" u="none" strike="noStrike">
                          <a:effectLst/>
                        </a:rPr>
                        <a:t>Replace Vinyle tiles and repaint interior and exterior of the building.</a:t>
                      </a:r>
                      <a:endParaRPr lang="en-US" sz="1000" b="0" i="0" u="none" strike="noStrike">
                        <a:solidFill>
                          <a:srgbClr val="000000"/>
                        </a:solidFill>
                        <a:effectLst/>
                        <a:latin typeface="Calibri" panose="020F0502020204030204" pitchFamily="34" charset="0"/>
                      </a:endParaRPr>
                    </a:p>
                  </a:txBody>
                  <a:tcPr marL="8499" marR="8499" marT="8499" marB="0"/>
                </a:tc>
                <a:tc>
                  <a:txBody>
                    <a:bodyPr/>
                    <a:lstStyle/>
                    <a:p>
                      <a:pPr algn="r" fontAlgn="b"/>
                      <a:r>
                        <a:rPr lang="en-US" sz="1000" u="none" strike="noStrike">
                          <a:effectLst/>
                        </a:rPr>
                        <a:t>7,000</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292142708"/>
                  </a:ext>
                </a:extLst>
              </a:tr>
              <a:tr h="233958">
                <a:tc>
                  <a:txBody>
                    <a:bodyPr/>
                    <a:lstStyle/>
                    <a:p>
                      <a:pPr algn="l" fontAlgn="b"/>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l" fontAlgn="t"/>
                      <a:endParaRPr lang="en-US" sz="1000" b="1" i="0" u="none" strike="noStrike">
                        <a:solidFill>
                          <a:srgbClr val="000000"/>
                        </a:solidFill>
                        <a:effectLst/>
                        <a:latin typeface="Calibri" panose="020F0502020204030204" pitchFamily="34" charset="0"/>
                      </a:endParaRPr>
                    </a:p>
                  </a:txBody>
                  <a:tcPr marL="8499" marR="8499" marT="8499" marB="0"/>
                </a:tc>
                <a:tc>
                  <a:txBody>
                    <a:bodyPr/>
                    <a:lstStyle/>
                    <a:p>
                      <a:pPr algn="l" fontAlgn="b"/>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r" fontAlgn="b"/>
                      <a:r>
                        <a:rPr lang="en-US" sz="1000" u="none" strike="noStrike">
                          <a:effectLst/>
                        </a:rPr>
                        <a:t>Total</a:t>
                      </a:r>
                      <a:endParaRPr lang="en-US" sz="1000" b="1" i="0" u="none" strike="noStrike">
                        <a:solidFill>
                          <a:srgbClr val="000000"/>
                        </a:solidFill>
                        <a:effectLst/>
                        <a:latin typeface="Calibri" panose="020F0502020204030204" pitchFamily="34" charset="0"/>
                      </a:endParaRPr>
                    </a:p>
                  </a:txBody>
                  <a:tcPr marL="8499" marR="8499" marT="8499" marB="0" anchor="b"/>
                </a:tc>
                <a:tc>
                  <a:txBody>
                    <a:bodyPr/>
                    <a:lstStyle/>
                    <a:p>
                      <a:pPr algn="ctr" fontAlgn="b"/>
                      <a:r>
                        <a:rPr lang="en-US" sz="1000" u="none" strike="noStrike">
                          <a:effectLst/>
                        </a:rPr>
                        <a:t>15,000</a:t>
                      </a:r>
                      <a:endParaRPr lang="en-US" sz="1000" b="1" i="0" u="none" strike="noStrike">
                        <a:solidFill>
                          <a:srgbClr val="000000"/>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3167504781"/>
                  </a:ext>
                </a:extLst>
              </a:tr>
              <a:tr h="282699">
                <a:tc gridSpan="2">
                  <a:txBody>
                    <a:bodyPr/>
                    <a:lstStyle/>
                    <a:p>
                      <a:pPr algn="l" fontAlgn="b"/>
                      <a:r>
                        <a:rPr lang="en-US" sz="1400" u="none" strike="noStrike">
                          <a:effectLst/>
                        </a:rPr>
                        <a:t>Chuuk Campus</a:t>
                      </a:r>
                      <a:endParaRPr lang="en-US" sz="1400" b="1" i="0" u="none" strike="noStrike">
                        <a:solidFill>
                          <a:srgbClr val="000000"/>
                        </a:solidFill>
                        <a:effectLst/>
                        <a:latin typeface="Calibri" panose="020F0502020204030204" pitchFamily="34" charset="0"/>
                      </a:endParaRPr>
                    </a:p>
                  </a:txBody>
                  <a:tcPr marL="8499" marR="8499" marT="8499" marB="0" anchor="b"/>
                </a:tc>
                <a:tc hMerge="1">
                  <a:txBody>
                    <a:bodyPr/>
                    <a:lstStyle/>
                    <a:p>
                      <a:endParaRPr lang="en-US"/>
                    </a:p>
                  </a:txBody>
                  <a:tcP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137145949"/>
                  </a:ext>
                </a:extLst>
              </a:tr>
              <a:tr h="389930">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l" fontAlgn="t"/>
                      <a:r>
                        <a:rPr lang="en-US" sz="1000" u="none" strike="noStrike">
                          <a:effectLst/>
                        </a:rPr>
                        <a:t>Bldg. "B" Classroom</a:t>
                      </a:r>
                      <a:endParaRPr lang="en-US" sz="1000" b="1" i="0" u="none" strike="noStrike">
                        <a:solidFill>
                          <a:srgbClr val="000000"/>
                        </a:solidFill>
                        <a:effectLst/>
                        <a:latin typeface="Calibri" panose="020F0502020204030204" pitchFamily="34" charset="0"/>
                      </a:endParaRPr>
                    </a:p>
                  </a:txBody>
                  <a:tcPr marL="8499" marR="8499" marT="8499" marB="0"/>
                </a:tc>
                <a:tc>
                  <a:txBody>
                    <a:bodyPr/>
                    <a:lstStyle/>
                    <a:p>
                      <a:pPr algn="l" fontAlgn="t"/>
                      <a:r>
                        <a:rPr lang="en-US" sz="1000" u="none" strike="noStrike">
                          <a:effectLst/>
                        </a:rPr>
                        <a:t>Repaint exterior and interior of the building, replace ceiling fans, replace window screens, rain gutters and exhaust fans.</a:t>
                      </a:r>
                      <a:endParaRPr lang="en-US" sz="1000" b="0" i="0" u="none" strike="noStrike">
                        <a:solidFill>
                          <a:srgbClr val="000000"/>
                        </a:solidFill>
                        <a:effectLst/>
                        <a:latin typeface="Calibri" panose="020F0502020204030204" pitchFamily="34" charset="0"/>
                      </a:endParaRPr>
                    </a:p>
                  </a:txBody>
                  <a:tcPr marL="8499" marR="8499" marT="8499" marB="0"/>
                </a:tc>
                <a:tc>
                  <a:txBody>
                    <a:bodyPr/>
                    <a:lstStyle/>
                    <a:p>
                      <a:pPr algn="r" fontAlgn="b"/>
                      <a:r>
                        <a:rPr lang="en-US" sz="1000" u="none" strike="noStrike">
                          <a:effectLst/>
                        </a:rPr>
                        <a:t>14,000</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3191215499"/>
                  </a:ext>
                </a:extLst>
              </a:tr>
              <a:tr h="389930">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l" fontAlgn="t"/>
                      <a:r>
                        <a:rPr lang="en-US" sz="1000" u="none" strike="noStrike">
                          <a:effectLst/>
                        </a:rPr>
                        <a:t>Bldg. "C" Classroom</a:t>
                      </a:r>
                      <a:endParaRPr lang="en-US" sz="1000" b="1" i="0" u="none" strike="noStrike">
                        <a:solidFill>
                          <a:srgbClr val="000000"/>
                        </a:solidFill>
                        <a:effectLst/>
                        <a:latin typeface="Calibri" panose="020F0502020204030204" pitchFamily="34" charset="0"/>
                      </a:endParaRPr>
                    </a:p>
                  </a:txBody>
                  <a:tcPr marL="8499" marR="8499" marT="8499" marB="0"/>
                </a:tc>
                <a:tc>
                  <a:txBody>
                    <a:bodyPr/>
                    <a:lstStyle/>
                    <a:p>
                      <a:pPr algn="l" fontAlgn="t"/>
                      <a:r>
                        <a:rPr lang="en-US" sz="1000" u="none" strike="noStrike">
                          <a:effectLst/>
                        </a:rPr>
                        <a:t>Repaint exterior of building, replace ceiling fans, replace window screens, replace termite doors and door frames, repaint exterior and interior of the building.</a:t>
                      </a:r>
                      <a:endParaRPr lang="en-US" sz="1000" b="0" i="0" u="none" strike="noStrike">
                        <a:solidFill>
                          <a:srgbClr val="000000"/>
                        </a:solidFill>
                        <a:effectLst/>
                        <a:latin typeface="Calibri" panose="020F0502020204030204" pitchFamily="34" charset="0"/>
                      </a:endParaRPr>
                    </a:p>
                  </a:txBody>
                  <a:tcPr marL="8499" marR="8499" marT="8499" marB="0"/>
                </a:tc>
                <a:tc>
                  <a:txBody>
                    <a:bodyPr/>
                    <a:lstStyle/>
                    <a:p>
                      <a:pPr algn="r" fontAlgn="b"/>
                      <a:r>
                        <a:rPr lang="en-US" sz="1000" u="none" strike="noStrike">
                          <a:effectLst/>
                        </a:rPr>
                        <a:t>20,000</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978705622"/>
                  </a:ext>
                </a:extLst>
              </a:tr>
              <a:tr h="389930">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l" fontAlgn="t"/>
                      <a:r>
                        <a:rPr lang="en-US" sz="1000" u="none" strike="noStrike">
                          <a:effectLst/>
                        </a:rPr>
                        <a:t>Bldg. "F"</a:t>
                      </a:r>
                      <a:endParaRPr lang="en-US" sz="1000" b="1" i="0" u="none" strike="noStrike">
                        <a:solidFill>
                          <a:srgbClr val="000000"/>
                        </a:solidFill>
                        <a:effectLst/>
                        <a:latin typeface="Calibri" panose="020F0502020204030204" pitchFamily="34" charset="0"/>
                      </a:endParaRPr>
                    </a:p>
                  </a:txBody>
                  <a:tcPr marL="8499" marR="8499" marT="8499" marB="0"/>
                </a:tc>
                <a:tc>
                  <a:txBody>
                    <a:bodyPr/>
                    <a:lstStyle/>
                    <a:p>
                      <a:pPr algn="l" fontAlgn="t"/>
                      <a:r>
                        <a:rPr lang="en-US" sz="1000" u="none" strike="noStrike">
                          <a:effectLst/>
                        </a:rPr>
                        <a:t>Patch and paint roof, replace rain gutters, replace exterior wall facing west and repaint exrterior and interior of the building. </a:t>
                      </a:r>
                      <a:endParaRPr lang="en-US" sz="1000" b="0" i="0" u="none" strike="noStrike">
                        <a:solidFill>
                          <a:srgbClr val="000000"/>
                        </a:solidFill>
                        <a:effectLst/>
                        <a:latin typeface="Calibri" panose="020F0502020204030204" pitchFamily="34" charset="0"/>
                      </a:endParaRPr>
                    </a:p>
                  </a:txBody>
                  <a:tcPr marL="8499" marR="8499" marT="8499" marB="0"/>
                </a:tc>
                <a:tc>
                  <a:txBody>
                    <a:bodyPr/>
                    <a:lstStyle/>
                    <a:p>
                      <a:pPr algn="r" fontAlgn="b"/>
                      <a:r>
                        <a:rPr lang="en-US" sz="1000" u="none" strike="noStrike">
                          <a:effectLst/>
                        </a:rPr>
                        <a:t>18,000</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4139098335"/>
                  </a:ext>
                </a:extLst>
              </a:tr>
              <a:tr h="584895">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l" fontAlgn="t"/>
                      <a:r>
                        <a:rPr lang="en-US" sz="1000" u="none" strike="noStrike">
                          <a:effectLst/>
                        </a:rPr>
                        <a:t>Bldg. "J"</a:t>
                      </a:r>
                      <a:endParaRPr lang="en-US" sz="1000" b="1" i="0" u="none" strike="noStrike">
                        <a:solidFill>
                          <a:srgbClr val="000000"/>
                        </a:solidFill>
                        <a:effectLst/>
                        <a:latin typeface="Calibri" panose="020F0502020204030204" pitchFamily="34" charset="0"/>
                      </a:endParaRPr>
                    </a:p>
                  </a:txBody>
                  <a:tcPr marL="8499" marR="8499" marT="8499" marB="0"/>
                </a:tc>
                <a:tc>
                  <a:txBody>
                    <a:bodyPr/>
                    <a:lstStyle/>
                    <a:p>
                      <a:pPr algn="l" fontAlgn="t"/>
                      <a:r>
                        <a:rPr lang="en-US" sz="1000" u="none" strike="noStrike" dirty="0">
                          <a:effectLst/>
                        </a:rPr>
                        <a:t>Replace rusted roofing sheets, replace wood post and re-design roof structure, construct wall to separate storage and study area, repaint interior and exterior of the building. </a:t>
                      </a:r>
                      <a:endParaRPr lang="en-US" sz="1000" b="0" i="0" u="none" strike="noStrike" dirty="0">
                        <a:solidFill>
                          <a:srgbClr val="000000"/>
                        </a:solidFill>
                        <a:effectLst/>
                        <a:latin typeface="Calibri" panose="020F0502020204030204" pitchFamily="34" charset="0"/>
                      </a:endParaRPr>
                    </a:p>
                  </a:txBody>
                  <a:tcPr marL="8499" marR="8499" marT="8499" marB="0"/>
                </a:tc>
                <a:tc>
                  <a:txBody>
                    <a:bodyPr/>
                    <a:lstStyle/>
                    <a:p>
                      <a:pPr algn="r" fontAlgn="b"/>
                      <a:r>
                        <a:rPr lang="en-US" sz="1000" u="none" strike="noStrike">
                          <a:effectLst/>
                        </a:rPr>
                        <a:t>60,000</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3923002682"/>
                  </a:ext>
                </a:extLst>
              </a:tr>
              <a:tr h="204713">
                <a:tc>
                  <a:txBody>
                    <a:bodyPr/>
                    <a:lstStyle/>
                    <a:p>
                      <a:pPr algn="l" fontAlgn="b"/>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l" fontAlgn="t"/>
                      <a:endParaRPr lang="en-US" sz="1000" b="1" i="0" u="none" strike="noStrike">
                        <a:solidFill>
                          <a:srgbClr val="000000"/>
                        </a:solidFill>
                        <a:effectLst/>
                        <a:latin typeface="Calibri" panose="020F0502020204030204" pitchFamily="34" charset="0"/>
                      </a:endParaRPr>
                    </a:p>
                  </a:txBody>
                  <a:tcPr marL="8499" marR="8499" marT="8499" marB="0"/>
                </a:tc>
                <a:tc>
                  <a:txBody>
                    <a:bodyPr/>
                    <a:lstStyle/>
                    <a:p>
                      <a:pPr algn="l" fontAlgn="b"/>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r" fontAlgn="b"/>
                      <a:r>
                        <a:rPr lang="en-US" sz="1000" u="none" strike="noStrike">
                          <a:effectLst/>
                        </a:rPr>
                        <a:t>Total</a:t>
                      </a:r>
                      <a:endParaRPr lang="en-US" sz="1000" b="1" i="0" u="none" strike="noStrike">
                        <a:solidFill>
                          <a:srgbClr val="000000"/>
                        </a:solidFill>
                        <a:effectLst/>
                        <a:latin typeface="Calibri" panose="020F0502020204030204" pitchFamily="34" charset="0"/>
                      </a:endParaRPr>
                    </a:p>
                  </a:txBody>
                  <a:tcPr marL="8499" marR="8499" marT="8499" marB="0" anchor="b"/>
                </a:tc>
                <a:tc>
                  <a:txBody>
                    <a:bodyPr/>
                    <a:lstStyle/>
                    <a:p>
                      <a:pPr algn="ctr" fontAlgn="b"/>
                      <a:r>
                        <a:rPr lang="en-US" sz="1000" u="none" strike="noStrike">
                          <a:effectLst/>
                        </a:rPr>
                        <a:t>112,000</a:t>
                      </a:r>
                      <a:endParaRPr lang="en-US" sz="1000" b="1" i="0" u="none" strike="noStrike">
                        <a:solidFill>
                          <a:srgbClr val="000000"/>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805713509"/>
                  </a:ext>
                </a:extLst>
              </a:tr>
              <a:tr h="282699">
                <a:tc gridSpan="3">
                  <a:txBody>
                    <a:bodyPr/>
                    <a:lstStyle/>
                    <a:p>
                      <a:pPr algn="l" fontAlgn="b"/>
                      <a:r>
                        <a:rPr lang="en-US" sz="1400" u="none" strike="noStrike">
                          <a:effectLst/>
                        </a:rPr>
                        <a:t>National Campus</a:t>
                      </a:r>
                      <a:endParaRPr lang="en-US" sz="1400" b="1" i="0" u="none" strike="noStrike">
                        <a:solidFill>
                          <a:srgbClr val="000000"/>
                        </a:solidFill>
                        <a:effectLst/>
                        <a:latin typeface="Calibri" panose="020F0502020204030204" pitchFamily="34" charset="0"/>
                      </a:endParaRPr>
                    </a:p>
                  </a:txBody>
                  <a:tcPr marL="8499" marR="8499" marT="8499" marB="0" anchor="b"/>
                </a:tc>
                <a:tc hMerge="1">
                  <a:txBody>
                    <a:bodyPr/>
                    <a:lstStyle/>
                    <a:p>
                      <a:endParaRPr lang="en-US"/>
                    </a:p>
                  </a:txBody>
                  <a:tcPr/>
                </a:tc>
                <a:tc hMerge="1">
                  <a:txBody>
                    <a:bodyPr/>
                    <a:lstStyle/>
                    <a:p>
                      <a:endParaRPr lang="en-US"/>
                    </a:p>
                  </a:txBody>
                  <a:tcPr/>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471984402"/>
                  </a:ext>
                </a:extLst>
              </a:tr>
              <a:tr h="389930">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l" fontAlgn="t"/>
                      <a:r>
                        <a:rPr lang="en-US" sz="1000" u="none" strike="noStrike">
                          <a:effectLst/>
                        </a:rPr>
                        <a:t>Bldg. "A"</a:t>
                      </a:r>
                      <a:endParaRPr lang="en-US" sz="1000" b="1" i="0" u="none" strike="noStrike">
                        <a:solidFill>
                          <a:srgbClr val="000000"/>
                        </a:solidFill>
                        <a:effectLst/>
                        <a:latin typeface="Calibri" panose="020F0502020204030204" pitchFamily="34" charset="0"/>
                      </a:endParaRPr>
                    </a:p>
                  </a:txBody>
                  <a:tcPr marL="8499" marR="8499" marT="8499" marB="0"/>
                </a:tc>
                <a:tc>
                  <a:txBody>
                    <a:bodyPr/>
                    <a:lstStyle/>
                    <a:p>
                      <a:pPr algn="l" fontAlgn="b"/>
                      <a:r>
                        <a:rPr lang="en-US" sz="1000" u="none" strike="noStrike">
                          <a:effectLst/>
                        </a:rPr>
                        <a:t>Repaint exterior and interior of the building include roof; replace lab sinks in the physical science classroom.</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r" fontAlgn="b"/>
                      <a:r>
                        <a:rPr lang="en-US" sz="1000" u="none" strike="noStrike">
                          <a:effectLst/>
                        </a:rPr>
                        <a:t>70,000</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426048296"/>
                  </a:ext>
                </a:extLst>
              </a:tr>
              <a:tr h="194965">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l" fontAlgn="t"/>
                      <a:r>
                        <a:rPr lang="en-US" sz="1000" u="none" strike="noStrike">
                          <a:effectLst/>
                        </a:rPr>
                        <a:t>Bldg. "B"</a:t>
                      </a:r>
                      <a:endParaRPr lang="en-US" sz="1000" b="1" i="0" u="none" strike="noStrike">
                        <a:solidFill>
                          <a:srgbClr val="000000"/>
                        </a:solidFill>
                        <a:effectLst/>
                        <a:latin typeface="Calibri" panose="020F0502020204030204" pitchFamily="34" charset="0"/>
                      </a:endParaRPr>
                    </a:p>
                  </a:txBody>
                  <a:tcPr marL="8499" marR="8499" marT="8499" marB="0"/>
                </a:tc>
                <a:tc>
                  <a:txBody>
                    <a:bodyPr/>
                    <a:lstStyle/>
                    <a:p>
                      <a:pPr algn="l" fontAlgn="b"/>
                      <a:r>
                        <a:rPr lang="en-US" sz="1000" u="none" strike="noStrike">
                          <a:effectLst/>
                        </a:rPr>
                        <a:t>Repaint exterior and interior of the building include roof.</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r" fontAlgn="b"/>
                      <a:r>
                        <a:rPr lang="en-US" sz="1000" u="none" strike="noStrike">
                          <a:effectLst/>
                        </a:rPr>
                        <a:t>17,000</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3801557535"/>
                  </a:ext>
                </a:extLst>
              </a:tr>
              <a:tr h="194965">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l" fontAlgn="t"/>
                      <a:r>
                        <a:rPr lang="en-US" sz="1000" u="none" strike="noStrike">
                          <a:effectLst/>
                        </a:rPr>
                        <a:t>Bldg. "F2"</a:t>
                      </a:r>
                      <a:endParaRPr lang="en-US" sz="1000" b="1" i="0" u="none" strike="noStrike">
                        <a:solidFill>
                          <a:srgbClr val="000000"/>
                        </a:solidFill>
                        <a:effectLst/>
                        <a:latin typeface="Calibri" panose="020F0502020204030204" pitchFamily="34" charset="0"/>
                      </a:endParaRPr>
                    </a:p>
                  </a:txBody>
                  <a:tcPr marL="8499" marR="8499" marT="8499" marB="0"/>
                </a:tc>
                <a:tc>
                  <a:txBody>
                    <a:bodyPr/>
                    <a:lstStyle/>
                    <a:p>
                      <a:pPr algn="l" fontAlgn="b"/>
                      <a:r>
                        <a:rPr lang="en-US" sz="1000" u="none" strike="noStrike">
                          <a:effectLst/>
                        </a:rPr>
                        <a:t>Repaint exterior and interior of the building include roof.</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r" fontAlgn="b"/>
                      <a:r>
                        <a:rPr lang="en-US" sz="1000" u="none" strike="noStrike">
                          <a:effectLst/>
                        </a:rPr>
                        <a:t>24,000</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900684416"/>
                  </a:ext>
                </a:extLst>
              </a:tr>
              <a:tr h="389930">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l" fontAlgn="t"/>
                      <a:r>
                        <a:rPr lang="en-US" sz="1000" u="none" strike="noStrike">
                          <a:effectLst/>
                        </a:rPr>
                        <a:t>Bldg. "H"</a:t>
                      </a:r>
                      <a:endParaRPr lang="en-US" sz="1000" b="1" i="0" u="none" strike="noStrike">
                        <a:solidFill>
                          <a:srgbClr val="000000"/>
                        </a:solidFill>
                        <a:effectLst/>
                        <a:latin typeface="Calibri" panose="020F0502020204030204" pitchFamily="34" charset="0"/>
                      </a:endParaRPr>
                    </a:p>
                  </a:txBody>
                  <a:tcPr marL="8499" marR="8499" marT="8499" marB="0"/>
                </a:tc>
                <a:tc>
                  <a:txBody>
                    <a:bodyPr/>
                    <a:lstStyle/>
                    <a:p>
                      <a:pPr algn="l" fontAlgn="b"/>
                      <a:r>
                        <a:rPr lang="en-US" sz="1000" u="none" strike="noStrike" dirty="0">
                          <a:effectLst/>
                        </a:rPr>
                        <a:t>Repaint exterior and interior of the building include </a:t>
                      </a:r>
                      <a:r>
                        <a:rPr lang="en-US" sz="1000" u="none" strike="noStrike" dirty="0" err="1">
                          <a:effectLst/>
                        </a:rPr>
                        <a:t>roofand</a:t>
                      </a:r>
                      <a:r>
                        <a:rPr lang="en-US" sz="1000" u="none" strike="noStrike" dirty="0">
                          <a:effectLst/>
                        </a:rPr>
                        <a:t> replace gutters and down spouts.</a:t>
                      </a:r>
                      <a:endParaRPr lang="en-US" sz="1000" b="0" i="0" u="none" strike="noStrike" dirty="0">
                        <a:solidFill>
                          <a:srgbClr val="000000"/>
                        </a:solidFill>
                        <a:effectLst/>
                        <a:latin typeface="Calibri" panose="020F0502020204030204" pitchFamily="34" charset="0"/>
                      </a:endParaRPr>
                    </a:p>
                  </a:txBody>
                  <a:tcPr marL="8499" marR="8499" marT="8499" marB="0" anchor="b"/>
                </a:tc>
                <a:tc>
                  <a:txBody>
                    <a:bodyPr/>
                    <a:lstStyle/>
                    <a:p>
                      <a:pPr algn="r" fontAlgn="b"/>
                      <a:r>
                        <a:rPr lang="en-US" sz="1000" u="none" strike="noStrike">
                          <a:effectLst/>
                        </a:rPr>
                        <a:t>21,000</a:t>
                      </a:r>
                      <a:endParaRPr lang="en-US" sz="1000" b="0" i="0" u="none" strike="noStrike">
                        <a:solidFill>
                          <a:srgbClr val="000000"/>
                        </a:solidFill>
                        <a:effectLst/>
                        <a:latin typeface="Calibri" panose="020F0502020204030204" pitchFamily="34" charset="0"/>
                      </a:endParaRPr>
                    </a:p>
                  </a:txBody>
                  <a:tcPr marL="8499" marR="8499" marT="8499" marB="0" anchor="b"/>
                </a:tc>
                <a:tc>
                  <a:txBody>
                    <a:bodyPr/>
                    <a:lstStyle/>
                    <a:p>
                      <a:pPr algn="ctr"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4126256126"/>
                  </a:ext>
                </a:extLst>
              </a:tr>
            </a:tbl>
          </a:graphicData>
        </a:graphic>
      </p:graphicFrame>
    </p:spTree>
    <p:extLst>
      <p:ext uri="{BB962C8B-B14F-4D97-AF65-F5344CB8AC3E}">
        <p14:creationId xmlns:p14="http://schemas.microsoft.com/office/powerpoint/2010/main" val="1469325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DBEC3F2-6797-4FED-9433-63D1DCF630A3}"/>
              </a:ext>
            </a:extLst>
          </p:cNvPr>
          <p:cNvGraphicFramePr>
            <a:graphicFrameLocks noGrp="1"/>
          </p:cNvGraphicFramePr>
          <p:nvPr>
            <p:extLst/>
          </p:nvPr>
        </p:nvGraphicFramePr>
        <p:xfrm>
          <a:off x="762000" y="749300"/>
          <a:ext cx="10680698" cy="5427662"/>
        </p:xfrm>
        <a:graphic>
          <a:graphicData uri="http://schemas.openxmlformats.org/drawingml/2006/table">
            <a:tbl>
              <a:tblPr>
                <a:tableStyleId>{5C22544A-7EE6-4342-B048-85BDC9FD1C3A}</a:tableStyleId>
              </a:tblPr>
              <a:tblGrid>
                <a:gridCol w="311572">
                  <a:extLst>
                    <a:ext uri="{9D8B030D-6E8A-4147-A177-3AD203B41FA5}">
                      <a16:colId xmlns:a16="http://schemas.microsoft.com/office/drawing/2014/main" val="591498715"/>
                    </a:ext>
                  </a:extLst>
                </a:gridCol>
                <a:gridCol w="1528781">
                  <a:extLst>
                    <a:ext uri="{9D8B030D-6E8A-4147-A177-3AD203B41FA5}">
                      <a16:colId xmlns:a16="http://schemas.microsoft.com/office/drawing/2014/main" val="507951781"/>
                    </a:ext>
                  </a:extLst>
                </a:gridCol>
                <a:gridCol w="6829665">
                  <a:extLst>
                    <a:ext uri="{9D8B030D-6E8A-4147-A177-3AD203B41FA5}">
                      <a16:colId xmlns:a16="http://schemas.microsoft.com/office/drawing/2014/main" val="4112541728"/>
                    </a:ext>
                  </a:extLst>
                </a:gridCol>
                <a:gridCol w="1213055">
                  <a:extLst>
                    <a:ext uri="{9D8B030D-6E8A-4147-A177-3AD203B41FA5}">
                      <a16:colId xmlns:a16="http://schemas.microsoft.com/office/drawing/2014/main" val="1969094057"/>
                    </a:ext>
                  </a:extLst>
                </a:gridCol>
                <a:gridCol w="797625">
                  <a:extLst>
                    <a:ext uri="{9D8B030D-6E8A-4147-A177-3AD203B41FA5}">
                      <a16:colId xmlns:a16="http://schemas.microsoft.com/office/drawing/2014/main" val="3035215692"/>
                    </a:ext>
                  </a:extLst>
                </a:gridCol>
              </a:tblGrid>
              <a:tr h="335612">
                <a:tc gridSpan="2">
                  <a:txBody>
                    <a:bodyPr/>
                    <a:lstStyle/>
                    <a:p>
                      <a:pPr algn="l" fontAlgn="b"/>
                      <a:r>
                        <a:rPr lang="en-US" sz="1600" u="none" strike="noStrike">
                          <a:effectLst/>
                        </a:rPr>
                        <a:t>CTEC</a:t>
                      </a:r>
                      <a:endParaRPr lang="en-US" sz="1600" b="1" i="0" u="none" strike="noStrike">
                        <a:solidFill>
                          <a:srgbClr val="000000"/>
                        </a:solidFill>
                        <a:effectLst/>
                        <a:latin typeface="Calibri" panose="020F0502020204030204" pitchFamily="34" charset="0"/>
                      </a:endParaRPr>
                    </a:p>
                  </a:txBody>
                  <a:tcPr marL="9278" marR="9278" marT="9278" marB="0" anchor="b"/>
                </a:tc>
                <a:tc hMerge="1">
                  <a:txBody>
                    <a:bodyPr/>
                    <a:lstStyle/>
                    <a:p>
                      <a:endParaRPr lang="en-US"/>
                    </a:p>
                  </a:txBody>
                  <a:tcPr/>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278" marR="9278" marT="9278"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278" marR="9278" marT="9278"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8" marR="9278" marT="9278" marB="0" anchor="b"/>
                </a:tc>
                <a:extLst>
                  <a:ext uri="{0D108BD9-81ED-4DB2-BD59-A6C34878D82A}">
                    <a16:rowId xmlns:a16="http://schemas.microsoft.com/office/drawing/2014/main" val="1915838149"/>
                  </a:ext>
                </a:extLst>
              </a:tr>
              <a:tr h="694370">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l" fontAlgn="t"/>
                      <a:r>
                        <a:rPr lang="en-US" sz="1100" u="none" strike="noStrike">
                          <a:effectLst/>
                        </a:rPr>
                        <a:t>Bldg. "A"</a:t>
                      </a:r>
                      <a:endParaRPr lang="en-US" sz="1100" b="1" i="0" u="none" strike="noStrike">
                        <a:solidFill>
                          <a:srgbClr val="000000"/>
                        </a:solidFill>
                        <a:effectLst/>
                        <a:latin typeface="Calibri" panose="020F0502020204030204" pitchFamily="34" charset="0"/>
                      </a:endParaRPr>
                    </a:p>
                  </a:txBody>
                  <a:tcPr marL="9278" marR="9278" marT="9278" marB="0"/>
                </a:tc>
                <a:tc>
                  <a:txBody>
                    <a:bodyPr/>
                    <a:lstStyle/>
                    <a:p>
                      <a:pPr algn="l" fontAlgn="t"/>
                      <a:r>
                        <a:rPr lang="en-US" sz="1100" u="none" strike="noStrike">
                          <a:effectLst/>
                        </a:rPr>
                        <a:t>Replace floor boards, retile and repair floor stell pillars; repaint exterior &amp; interior including roof; replace gutter and down spouts. Replace plumbing fixtures and lavatory counters. </a:t>
                      </a:r>
                      <a:endParaRPr lang="en-US" sz="1100" b="0" i="0" u="none" strike="noStrike">
                        <a:solidFill>
                          <a:srgbClr val="000000"/>
                        </a:solidFill>
                        <a:effectLst/>
                        <a:latin typeface="Calibri" panose="020F0502020204030204" pitchFamily="34" charset="0"/>
                      </a:endParaRPr>
                    </a:p>
                  </a:txBody>
                  <a:tcPr marL="9278" marR="9278" marT="9278" marB="0"/>
                </a:tc>
                <a:tc>
                  <a:txBody>
                    <a:bodyPr/>
                    <a:lstStyle/>
                    <a:p>
                      <a:pPr algn="r" fontAlgn="b"/>
                      <a:r>
                        <a:rPr lang="en-US" sz="1100" u="none" strike="noStrike">
                          <a:effectLst/>
                        </a:rPr>
                        <a:t>50,000</a:t>
                      </a:r>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8" marR="9278" marT="9278" marB="0" anchor="b"/>
                </a:tc>
                <a:extLst>
                  <a:ext uri="{0D108BD9-81ED-4DB2-BD59-A6C34878D82A}">
                    <a16:rowId xmlns:a16="http://schemas.microsoft.com/office/drawing/2014/main" val="501632413"/>
                  </a:ext>
                </a:extLst>
              </a:tr>
              <a:tr h="462914">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l" fontAlgn="t"/>
                      <a:r>
                        <a:rPr lang="en-US" sz="1100" u="none" strike="noStrike">
                          <a:effectLst/>
                        </a:rPr>
                        <a:t>Bldg. "F"</a:t>
                      </a:r>
                      <a:endParaRPr lang="en-US" sz="1100" b="1" i="0" u="none" strike="noStrike">
                        <a:solidFill>
                          <a:srgbClr val="000000"/>
                        </a:solidFill>
                        <a:effectLst/>
                        <a:latin typeface="Calibri" panose="020F0502020204030204" pitchFamily="34" charset="0"/>
                      </a:endParaRPr>
                    </a:p>
                  </a:txBody>
                  <a:tcPr marL="9278" marR="9278" marT="9278" marB="0"/>
                </a:tc>
                <a:tc>
                  <a:txBody>
                    <a:bodyPr/>
                    <a:lstStyle/>
                    <a:p>
                      <a:pPr algn="l" fontAlgn="b"/>
                      <a:r>
                        <a:rPr lang="en-US" sz="1100" u="none" strike="noStrike">
                          <a:effectLst/>
                        </a:rPr>
                        <a:t>Replace roofing sheets and damaged ceiling; Repaint interior and exterior walls; install new LED shop lights.</a:t>
                      </a:r>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r" fontAlgn="b"/>
                      <a:r>
                        <a:rPr lang="en-US" sz="1100" u="none" strike="noStrike">
                          <a:effectLst/>
                        </a:rPr>
                        <a:t>25,000</a:t>
                      </a:r>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8" marR="9278" marT="9278" marB="0" anchor="b"/>
                </a:tc>
                <a:extLst>
                  <a:ext uri="{0D108BD9-81ED-4DB2-BD59-A6C34878D82A}">
                    <a16:rowId xmlns:a16="http://schemas.microsoft.com/office/drawing/2014/main" val="1523510792"/>
                  </a:ext>
                </a:extLst>
              </a:tr>
              <a:tr h="462914">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l" fontAlgn="t"/>
                      <a:r>
                        <a:rPr lang="en-US" sz="1100" u="none" strike="noStrike">
                          <a:effectLst/>
                        </a:rPr>
                        <a:t>Bldg. "M"</a:t>
                      </a:r>
                      <a:endParaRPr lang="en-US" sz="1100" b="1" i="0" u="none" strike="noStrike">
                        <a:solidFill>
                          <a:srgbClr val="000000"/>
                        </a:solidFill>
                        <a:effectLst/>
                        <a:latin typeface="Calibri" panose="020F0502020204030204" pitchFamily="34" charset="0"/>
                      </a:endParaRPr>
                    </a:p>
                  </a:txBody>
                  <a:tcPr marL="9278" marR="9278" marT="9278" marB="0"/>
                </a:tc>
                <a:tc>
                  <a:txBody>
                    <a:bodyPr/>
                    <a:lstStyle/>
                    <a:p>
                      <a:pPr algn="l" fontAlgn="b"/>
                      <a:r>
                        <a:rPr lang="en-US" sz="1100" u="none" strike="noStrike" dirty="0">
                          <a:effectLst/>
                        </a:rPr>
                        <a:t>Repair leaking roof and damaged ceiling; Repaint interior and exterior walls; install new LED shop lights.</a:t>
                      </a:r>
                      <a:endParaRPr lang="en-US" sz="1100" b="0" i="0" u="none" strike="noStrike" dirty="0">
                        <a:solidFill>
                          <a:srgbClr val="000000"/>
                        </a:solidFill>
                        <a:effectLst/>
                        <a:latin typeface="Calibri" panose="020F0502020204030204" pitchFamily="34" charset="0"/>
                      </a:endParaRPr>
                    </a:p>
                  </a:txBody>
                  <a:tcPr marL="9278" marR="9278" marT="9278" marB="0" anchor="b"/>
                </a:tc>
                <a:tc>
                  <a:txBody>
                    <a:bodyPr/>
                    <a:lstStyle/>
                    <a:p>
                      <a:pPr algn="r" fontAlgn="b"/>
                      <a:r>
                        <a:rPr lang="en-US" sz="1100" u="none" strike="noStrike">
                          <a:effectLst/>
                        </a:rPr>
                        <a:t>15,000</a:t>
                      </a:r>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8" marR="9278" marT="9278" marB="0" anchor="b"/>
                </a:tc>
                <a:extLst>
                  <a:ext uri="{0D108BD9-81ED-4DB2-BD59-A6C34878D82A}">
                    <a16:rowId xmlns:a16="http://schemas.microsoft.com/office/drawing/2014/main" val="1740415347"/>
                  </a:ext>
                </a:extLst>
              </a:tr>
              <a:tr h="231457">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l" fontAlgn="t"/>
                      <a:r>
                        <a:rPr lang="en-US" sz="1100" u="none" strike="noStrike">
                          <a:effectLst/>
                        </a:rPr>
                        <a:t>Bldg. "E"</a:t>
                      </a:r>
                      <a:endParaRPr lang="en-US" sz="1100" b="1" i="0" u="none" strike="noStrike">
                        <a:solidFill>
                          <a:srgbClr val="000000"/>
                        </a:solidFill>
                        <a:effectLst/>
                        <a:latin typeface="Calibri" panose="020F0502020204030204" pitchFamily="34" charset="0"/>
                      </a:endParaRPr>
                    </a:p>
                  </a:txBody>
                  <a:tcPr marL="9278" marR="9278" marT="9278" marB="0"/>
                </a:tc>
                <a:tc>
                  <a:txBody>
                    <a:bodyPr/>
                    <a:lstStyle/>
                    <a:p>
                      <a:pPr algn="l" fontAlgn="b"/>
                      <a:r>
                        <a:rPr lang="en-US" sz="1100" u="none" strike="noStrike">
                          <a:effectLst/>
                        </a:rPr>
                        <a:t>Replace Roofing sheets, repaint interior and exterior.</a:t>
                      </a:r>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r" fontAlgn="b"/>
                      <a:r>
                        <a:rPr lang="en-US" sz="1100" u="none" strike="noStrike">
                          <a:effectLst/>
                        </a:rPr>
                        <a:t>13,000</a:t>
                      </a:r>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8" marR="9278" marT="9278" marB="0" anchor="b"/>
                </a:tc>
                <a:extLst>
                  <a:ext uri="{0D108BD9-81ED-4DB2-BD59-A6C34878D82A}">
                    <a16:rowId xmlns:a16="http://schemas.microsoft.com/office/drawing/2014/main" val="2670951049"/>
                  </a:ext>
                </a:extLst>
              </a:tr>
              <a:tr h="243030">
                <a:tc>
                  <a:txBody>
                    <a:bodyPr/>
                    <a:lstStyle/>
                    <a:p>
                      <a:pPr algn="l" fontAlgn="b"/>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9278" marR="9278" marT="9278"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r" fontAlgn="b"/>
                      <a:r>
                        <a:rPr lang="en-US" sz="1100" u="none" strike="noStrike">
                          <a:effectLst/>
                        </a:rPr>
                        <a:t>Total</a:t>
                      </a:r>
                      <a:endParaRPr lang="en-US" sz="1100" b="1" i="0" u="none" strike="noStrike">
                        <a:solidFill>
                          <a:srgbClr val="000000"/>
                        </a:solidFill>
                        <a:effectLst/>
                        <a:latin typeface="Calibri" panose="020F0502020204030204" pitchFamily="34" charset="0"/>
                      </a:endParaRPr>
                    </a:p>
                  </a:txBody>
                  <a:tcPr marL="9278" marR="9278" marT="9278" marB="0" anchor="b"/>
                </a:tc>
                <a:tc>
                  <a:txBody>
                    <a:bodyPr/>
                    <a:lstStyle/>
                    <a:p>
                      <a:pPr algn="ctr" fontAlgn="b"/>
                      <a:r>
                        <a:rPr lang="en-US" sz="1100" u="none" strike="noStrike">
                          <a:effectLst/>
                        </a:rPr>
                        <a:t>103,000</a:t>
                      </a:r>
                      <a:endParaRPr lang="en-US" sz="1100" b="1" i="0" u="none" strike="noStrike">
                        <a:solidFill>
                          <a:srgbClr val="000000"/>
                        </a:solidFill>
                        <a:effectLst/>
                        <a:latin typeface="Calibri" panose="020F0502020204030204" pitchFamily="34" charset="0"/>
                      </a:endParaRPr>
                    </a:p>
                  </a:txBody>
                  <a:tcPr marL="9278" marR="9278" marT="9278" marB="0" anchor="b"/>
                </a:tc>
                <a:extLst>
                  <a:ext uri="{0D108BD9-81ED-4DB2-BD59-A6C34878D82A}">
                    <a16:rowId xmlns:a16="http://schemas.microsoft.com/office/drawing/2014/main" val="760838531"/>
                  </a:ext>
                </a:extLst>
              </a:tr>
              <a:tr h="335612">
                <a:tc gridSpan="2">
                  <a:txBody>
                    <a:bodyPr/>
                    <a:lstStyle/>
                    <a:p>
                      <a:pPr algn="l" fontAlgn="b"/>
                      <a:r>
                        <a:rPr lang="en-US" sz="1600" u="none" strike="noStrike">
                          <a:effectLst/>
                        </a:rPr>
                        <a:t>Yap Campus </a:t>
                      </a:r>
                      <a:endParaRPr lang="en-US" sz="1600" b="1" i="0" u="none" strike="noStrike">
                        <a:solidFill>
                          <a:srgbClr val="000000"/>
                        </a:solidFill>
                        <a:effectLst/>
                        <a:latin typeface="Calibri" panose="020F0502020204030204" pitchFamily="34" charset="0"/>
                      </a:endParaRPr>
                    </a:p>
                  </a:txBody>
                  <a:tcPr marL="9278" marR="9278" marT="9278" marB="0" anchor="b"/>
                </a:tc>
                <a:tc hMerge="1">
                  <a:txBody>
                    <a:bodyPr/>
                    <a:lstStyle/>
                    <a:p>
                      <a:endParaRPr lang="en-US"/>
                    </a:p>
                  </a:txBody>
                  <a:tcPr/>
                </a:tc>
                <a:tc>
                  <a:txBody>
                    <a:bodyPr/>
                    <a:lstStyle/>
                    <a:p>
                      <a:pPr algn="l" fontAlgn="b"/>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9278" marR="9278" marT="9278" marB="0" anchor="b"/>
                </a:tc>
                <a:tc>
                  <a:txBody>
                    <a:bodyPr/>
                    <a:lstStyle/>
                    <a:p>
                      <a:pPr algn="l" fontAlgn="b"/>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9278" marR="9278" marT="9278" marB="0" anchor="b"/>
                </a:tc>
                <a:tc>
                  <a:txBody>
                    <a:bodyPr/>
                    <a:lstStyle/>
                    <a:p>
                      <a:pPr algn="ctr" fontAlgn="b"/>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9278" marR="9278" marT="9278" marB="0" anchor="b"/>
                </a:tc>
                <a:extLst>
                  <a:ext uri="{0D108BD9-81ED-4DB2-BD59-A6C34878D82A}">
                    <a16:rowId xmlns:a16="http://schemas.microsoft.com/office/drawing/2014/main" val="955222844"/>
                  </a:ext>
                </a:extLst>
              </a:tr>
              <a:tr h="694370">
                <a:tc>
                  <a:txBody>
                    <a:bodyPr/>
                    <a:lstStyle/>
                    <a:p>
                      <a:pPr algn="l" fontAlgn="b"/>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l" fontAlgn="t"/>
                      <a:r>
                        <a:rPr lang="en-US" sz="1100" u="none" strike="noStrike">
                          <a:effectLst/>
                        </a:rPr>
                        <a:t>Bldg. "A"</a:t>
                      </a:r>
                      <a:endParaRPr lang="en-US" sz="1100" b="1" i="0" u="none" strike="noStrike">
                        <a:solidFill>
                          <a:srgbClr val="000000"/>
                        </a:solidFill>
                        <a:effectLst/>
                        <a:latin typeface="Calibri" panose="020F0502020204030204" pitchFamily="34" charset="0"/>
                      </a:endParaRPr>
                    </a:p>
                  </a:txBody>
                  <a:tcPr marL="9278" marR="9278" marT="9278" marB="0"/>
                </a:tc>
                <a:tc>
                  <a:txBody>
                    <a:bodyPr/>
                    <a:lstStyle/>
                    <a:p>
                      <a:pPr algn="l" fontAlgn="t"/>
                      <a:r>
                        <a:rPr lang="en-US" sz="1100" u="none" strike="noStrike">
                          <a:effectLst/>
                        </a:rPr>
                        <a:t>Replace floor boards, retile and repair floor stell pillars; repaint exterior &amp; interior including roof; replace gutter and down spouts. Replace plumbing fixtures and lavatory counters. </a:t>
                      </a:r>
                      <a:endParaRPr lang="en-US" sz="1100" b="0" i="0" u="none" strike="noStrike">
                        <a:solidFill>
                          <a:srgbClr val="000000"/>
                        </a:solidFill>
                        <a:effectLst/>
                        <a:latin typeface="Calibri" panose="020F0502020204030204" pitchFamily="34" charset="0"/>
                      </a:endParaRPr>
                    </a:p>
                  </a:txBody>
                  <a:tcPr marL="9278" marR="9278" marT="9278" marB="0"/>
                </a:tc>
                <a:tc>
                  <a:txBody>
                    <a:bodyPr/>
                    <a:lstStyle/>
                    <a:p>
                      <a:pPr algn="r" fontAlgn="b"/>
                      <a:r>
                        <a:rPr lang="en-US" sz="1100" u="none" strike="noStrike">
                          <a:effectLst/>
                        </a:rPr>
                        <a:t>50,000</a:t>
                      </a:r>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278" marR="9278" marT="9278" marB="0" anchor="b"/>
                </a:tc>
                <a:extLst>
                  <a:ext uri="{0D108BD9-81ED-4DB2-BD59-A6C34878D82A}">
                    <a16:rowId xmlns:a16="http://schemas.microsoft.com/office/drawing/2014/main" val="2654882268"/>
                  </a:ext>
                </a:extLst>
              </a:tr>
              <a:tr h="243030">
                <a:tc>
                  <a:txBody>
                    <a:bodyPr/>
                    <a:lstStyle/>
                    <a:p>
                      <a:pPr algn="l" fontAlgn="b"/>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9278" marR="9278" marT="9278"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r" fontAlgn="b"/>
                      <a:r>
                        <a:rPr lang="en-US" sz="1100" u="none" strike="noStrike">
                          <a:effectLst/>
                        </a:rPr>
                        <a:t>Total</a:t>
                      </a:r>
                      <a:endParaRPr lang="en-US" sz="1100" b="1" i="0" u="none" strike="noStrike">
                        <a:solidFill>
                          <a:srgbClr val="000000"/>
                        </a:solidFill>
                        <a:effectLst/>
                        <a:latin typeface="Calibri" panose="020F0502020204030204" pitchFamily="34" charset="0"/>
                      </a:endParaRPr>
                    </a:p>
                  </a:txBody>
                  <a:tcPr marL="9278" marR="9278" marT="9278" marB="0" anchor="b"/>
                </a:tc>
                <a:tc>
                  <a:txBody>
                    <a:bodyPr/>
                    <a:lstStyle/>
                    <a:p>
                      <a:pPr algn="ctr" fontAlgn="b"/>
                      <a:r>
                        <a:rPr lang="en-US" sz="1100" u="none" strike="noStrike">
                          <a:effectLst/>
                        </a:rPr>
                        <a:t>50,000</a:t>
                      </a:r>
                      <a:endParaRPr lang="en-US" sz="1100" b="1" i="0" u="none" strike="noStrike">
                        <a:solidFill>
                          <a:srgbClr val="000000"/>
                        </a:solidFill>
                        <a:effectLst/>
                        <a:latin typeface="Calibri" panose="020F0502020204030204" pitchFamily="34" charset="0"/>
                      </a:endParaRPr>
                    </a:p>
                  </a:txBody>
                  <a:tcPr marL="9278" marR="9278" marT="9278" marB="0" anchor="b"/>
                </a:tc>
                <a:extLst>
                  <a:ext uri="{0D108BD9-81ED-4DB2-BD59-A6C34878D82A}">
                    <a16:rowId xmlns:a16="http://schemas.microsoft.com/office/drawing/2014/main" val="2900283687"/>
                  </a:ext>
                </a:extLst>
              </a:tr>
              <a:tr h="335612">
                <a:tc gridSpan="2">
                  <a:txBody>
                    <a:bodyPr/>
                    <a:lstStyle/>
                    <a:p>
                      <a:pPr algn="l" fontAlgn="b"/>
                      <a:r>
                        <a:rPr lang="en-US" sz="1600" u="none" strike="noStrike">
                          <a:effectLst/>
                        </a:rPr>
                        <a:t>FSM-FMI</a:t>
                      </a:r>
                      <a:endParaRPr lang="en-US" sz="1600" b="1" i="0" u="none" strike="noStrike">
                        <a:solidFill>
                          <a:srgbClr val="000000"/>
                        </a:solidFill>
                        <a:effectLst/>
                        <a:latin typeface="Calibri" panose="020F0502020204030204" pitchFamily="34" charset="0"/>
                      </a:endParaRPr>
                    </a:p>
                  </a:txBody>
                  <a:tcPr marL="9278" marR="9278" marT="9278" marB="0" anchor="b"/>
                </a:tc>
                <a:tc hMerge="1">
                  <a:txBody>
                    <a:bodyPr/>
                    <a:lstStyle/>
                    <a:p>
                      <a:endParaRPr lang="en-US"/>
                    </a:p>
                  </a:txBody>
                  <a:tcPr/>
                </a:tc>
                <a:tc>
                  <a:txBody>
                    <a:bodyPr/>
                    <a:lstStyle/>
                    <a:p>
                      <a:pPr algn="l" fontAlgn="b"/>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9278" marR="9278" marT="9278" marB="0" anchor="b"/>
                </a:tc>
                <a:tc>
                  <a:txBody>
                    <a:bodyPr/>
                    <a:lstStyle/>
                    <a:p>
                      <a:pPr algn="l" fontAlgn="b"/>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9278" marR="9278" marT="9278" marB="0" anchor="b"/>
                </a:tc>
                <a:tc>
                  <a:txBody>
                    <a:bodyPr/>
                    <a:lstStyle/>
                    <a:p>
                      <a:pPr algn="ctr" fontAlgn="b"/>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9278" marR="9278" marT="9278" marB="0" anchor="b"/>
                </a:tc>
                <a:extLst>
                  <a:ext uri="{0D108BD9-81ED-4DB2-BD59-A6C34878D82A}">
                    <a16:rowId xmlns:a16="http://schemas.microsoft.com/office/drawing/2014/main" val="1451929730"/>
                  </a:ext>
                </a:extLst>
              </a:tr>
              <a:tr h="694370">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l" fontAlgn="t"/>
                      <a:r>
                        <a:rPr lang="en-US" sz="1100" u="none" strike="noStrike">
                          <a:effectLst/>
                        </a:rPr>
                        <a:t>Bldg. "A" Gallery Area</a:t>
                      </a:r>
                      <a:endParaRPr lang="en-US" sz="1100" b="1" i="0" u="none" strike="noStrike">
                        <a:solidFill>
                          <a:srgbClr val="000000"/>
                        </a:solidFill>
                        <a:effectLst/>
                        <a:latin typeface="Calibri" panose="020F0502020204030204" pitchFamily="34" charset="0"/>
                      </a:endParaRPr>
                    </a:p>
                  </a:txBody>
                  <a:tcPr marL="9278" marR="9278" marT="9278" marB="0"/>
                </a:tc>
                <a:tc>
                  <a:txBody>
                    <a:bodyPr/>
                    <a:lstStyle/>
                    <a:p>
                      <a:pPr algn="l" fontAlgn="t"/>
                      <a:r>
                        <a:rPr lang="en-US" sz="1100" u="none" strike="noStrike">
                          <a:effectLst/>
                        </a:rPr>
                        <a:t>Remove ventilation ducts; repalce ceiling reunner ant d tiles with 2'x2' accoustic tiles, replace light fixtures, repalce floor tiles with cermaic tiles, replace dining furniture, repalce doors and windows, and repaint interior walls.</a:t>
                      </a:r>
                      <a:endParaRPr lang="en-US" sz="1100" b="0" i="0" u="none" strike="noStrike">
                        <a:solidFill>
                          <a:srgbClr val="000000"/>
                        </a:solidFill>
                        <a:effectLst/>
                        <a:latin typeface="Calibri" panose="020F0502020204030204" pitchFamily="34" charset="0"/>
                      </a:endParaRPr>
                    </a:p>
                  </a:txBody>
                  <a:tcPr marL="9278" marR="9278" marT="9278" marB="0"/>
                </a:tc>
                <a:tc>
                  <a:txBody>
                    <a:bodyPr/>
                    <a:lstStyle/>
                    <a:p>
                      <a:pPr algn="r" fontAlgn="b"/>
                      <a:r>
                        <a:rPr lang="en-US" sz="1100" u="none" strike="noStrike">
                          <a:effectLst/>
                        </a:rPr>
                        <a:t>45,000</a:t>
                      </a:r>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278" marR="9278" marT="9278" marB="0" anchor="b"/>
                </a:tc>
                <a:extLst>
                  <a:ext uri="{0D108BD9-81ED-4DB2-BD59-A6C34878D82A}">
                    <a16:rowId xmlns:a16="http://schemas.microsoft.com/office/drawing/2014/main" val="614306105"/>
                  </a:ext>
                </a:extLst>
              </a:tr>
              <a:tr h="231457">
                <a:tc>
                  <a:txBody>
                    <a:bodyPr/>
                    <a:lstStyle/>
                    <a:p>
                      <a:pPr algn="l" fontAlgn="b"/>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9278" marR="9278" marT="9278"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r" fontAlgn="b"/>
                      <a:r>
                        <a:rPr lang="en-US" sz="1100" u="none" strike="noStrike">
                          <a:effectLst/>
                        </a:rPr>
                        <a:t>Total</a:t>
                      </a:r>
                      <a:endParaRPr lang="en-US" sz="1100" b="1" i="0" u="none" strike="noStrike">
                        <a:solidFill>
                          <a:srgbClr val="000000"/>
                        </a:solidFill>
                        <a:effectLst/>
                        <a:latin typeface="Calibri" panose="020F0502020204030204" pitchFamily="34" charset="0"/>
                      </a:endParaRPr>
                    </a:p>
                  </a:txBody>
                  <a:tcPr marL="9278" marR="9278" marT="9278" marB="0" anchor="b"/>
                </a:tc>
                <a:tc>
                  <a:txBody>
                    <a:bodyPr/>
                    <a:lstStyle/>
                    <a:p>
                      <a:pPr algn="ctr" fontAlgn="b"/>
                      <a:r>
                        <a:rPr lang="en-US" sz="1100" u="none" strike="noStrike">
                          <a:effectLst/>
                        </a:rPr>
                        <a:t>45,000</a:t>
                      </a:r>
                      <a:endParaRPr lang="en-US" sz="1100" b="1" i="0" u="none" strike="noStrike">
                        <a:solidFill>
                          <a:srgbClr val="000000"/>
                        </a:solidFill>
                        <a:effectLst/>
                        <a:latin typeface="Calibri" panose="020F0502020204030204" pitchFamily="34" charset="0"/>
                      </a:endParaRPr>
                    </a:p>
                  </a:txBody>
                  <a:tcPr marL="9278" marR="9278" marT="9278" marB="0" anchor="b"/>
                </a:tc>
                <a:extLst>
                  <a:ext uri="{0D108BD9-81ED-4DB2-BD59-A6C34878D82A}">
                    <a16:rowId xmlns:a16="http://schemas.microsoft.com/office/drawing/2014/main" val="212375410"/>
                  </a:ext>
                </a:extLst>
              </a:tr>
              <a:tr h="231457">
                <a:tc>
                  <a:txBody>
                    <a:bodyPr/>
                    <a:lstStyle/>
                    <a:p>
                      <a:pPr algn="l" fontAlgn="b"/>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9278" marR="9278" marT="9278"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278" marR="9278" marT="9278" marB="0" anchor="b"/>
                </a:tc>
                <a:extLst>
                  <a:ext uri="{0D108BD9-81ED-4DB2-BD59-A6C34878D82A}">
                    <a16:rowId xmlns:a16="http://schemas.microsoft.com/office/drawing/2014/main" val="2796411494"/>
                  </a:ext>
                </a:extLst>
              </a:tr>
              <a:tr h="231457">
                <a:tc>
                  <a:txBody>
                    <a:bodyPr/>
                    <a:lstStyle/>
                    <a:p>
                      <a:pPr algn="l" fontAlgn="b"/>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9278" marR="9278" marT="9278"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278" marR="9278" marT="9278" marB="0" anchor="b"/>
                </a:tc>
                <a:tc>
                  <a:txBody>
                    <a:bodyPr/>
                    <a:lstStyle/>
                    <a:p>
                      <a:pPr algn="l" fontAlgn="b"/>
                      <a:r>
                        <a:rPr lang="en-US" sz="1100" u="none" strike="noStrike">
                          <a:effectLst/>
                        </a:rPr>
                        <a:t>Grant Total</a:t>
                      </a:r>
                      <a:endParaRPr lang="en-US" sz="1100" b="1" i="0" u="none" strike="noStrike">
                        <a:solidFill>
                          <a:srgbClr val="000000"/>
                        </a:solidFill>
                        <a:effectLst/>
                        <a:latin typeface="Calibri" panose="020F0502020204030204" pitchFamily="34" charset="0"/>
                      </a:endParaRPr>
                    </a:p>
                  </a:txBody>
                  <a:tcPr marL="9278" marR="9278" marT="9278" marB="0" anchor="b"/>
                </a:tc>
                <a:tc>
                  <a:txBody>
                    <a:bodyPr/>
                    <a:lstStyle/>
                    <a:p>
                      <a:pPr algn="ctr" fontAlgn="b"/>
                      <a:r>
                        <a:rPr lang="en-US" sz="1100" u="none" strike="noStrike" dirty="0">
                          <a:effectLst/>
                        </a:rPr>
                        <a:t>457,000</a:t>
                      </a:r>
                      <a:endParaRPr lang="en-US" sz="1100" b="1" i="0" u="none" strike="noStrike" dirty="0">
                        <a:solidFill>
                          <a:srgbClr val="000000"/>
                        </a:solidFill>
                        <a:effectLst/>
                        <a:latin typeface="Calibri" panose="020F0502020204030204" pitchFamily="34" charset="0"/>
                      </a:endParaRPr>
                    </a:p>
                  </a:txBody>
                  <a:tcPr marL="9278" marR="9278" marT="9278" marB="0" anchor="b"/>
                </a:tc>
                <a:extLst>
                  <a:ext uri="{0D108BD9-81ED-4DB2-BD59-A6C34878D82A}">
                    <a16:rowId xmlns:a16="http://schemas.microsoft.com/office/drawing/2014/main" val="3877111528"/>
                  </a:ext>
                </a:extLst>
              </a:tr>
            </a:tbl>
          </a:graphicData>
        </a:graphic>
      </p:graphicFrame>
    </p:spTree>
    <p:extLst>
      <p:ext uri="{BB962C8B-B14F-4D97-AF65-F5344CB8AC3E}">
        <p14:creationId xmlns:p14="http://schemas.microsoft.com/office/powerpoint/2010/main" val="1421809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35ABF-9E14-4350-852A-B5F26D843591}"/>
              </a:ext>
            </a:extLst>
          </p:cNvPr>
          <p:cNvSpPr>
            <a:spLocks noGrp="1"/>
          </p:cNvSpPr>
          <p:nvPr>
            <p:ph type="title"/>
          </p:nvPr>
        </p:nvSpPr>
        <p:spPr/>
        <p:txBody>
          <a:bodyPr/>
          <a:lstStyle/>
          <a:p>
            <a:pPr algn="ctr"/>
            <a:r>
              <a:rPr lang="en-US" dirty="0"/>
              <a:t>Administrative Services Updates Board of Regents COM-FSM</a:t>
            </a:r>
          </a:p>
        </p:txBody>
      </p:sp>
      <p:sp>
        <p:nvSpPr>
          <p:cNvPr id="3" name="Content Placeholder 2">
            <a:extLst>
              <a:ext uri="{FF2B5EF4-FFF2-40B4-BE49-F238E27FC236}">
                <a16:creationId xmlns:a16="http://schemas.microsoft.com/office/drawing/2014/main" id="{D433CD6A-3099-4F42-9B77-5E1423FCE566}"/>
              </a:ext>
            </a:extLst>
          </p:cNvPr>
          <p:cNvSpPr>
            <a:spLocks noGrp="1"/>
          </p:cNvSpPr>
          <p:nvPr>
            <p:ph idx="1"/>
          </p:nvPr>
        </p:nvSpPr>
        <p:spPr/>
        <p:txBody>
          <a:bodyPr/>
          <a:lstStyle/>
          <a:p>
            <a:r>
              <a:rPr lang="en-US" dirty="0"/>
              <a:t>Business Office, Procurement and Property Management Office, Vice President of Administrative Office, and Facilities and Maintenance Office Reports:</a:t>
            </a:r>
          </a:p>
        </p:txBody>
      </p:sp>
    </p:spTree>
    <p:extLst>
      <p:ext uri="{BB962C8B-B14F-4D97-AF65-F5344CB8AC3E}">
        <p14:creationId xmlns:p14="http://schemas.microsoft.com/office/powerpoint/2010/main" val="90913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2ECDA-0D5B-48A8-9715-A41DD53CB1EA}"/>
              </a:ext>
            </a:extLst>
          </p:cNvPr>
          <p:cNvSpPr>
            <a:spLocks noGrp="1"/>
          </p:cNvSpPr>
          <p:nvPr>
            <p:ph type="title"/>
          </p:nvPr>
        </p:nvSpPr>
        <p:spPr>
          <a:xfrm>
            <a:off x="604935" y="0"/>
            <a:ext cx="10515600" cy="1026367"/>
          </a:xfrm>
        </p:spPr>
        <p:txBody>
          <a:bodyPr/>
          <a:lstStyle/>
          <a:p>
            <a:pPr algn="ctr"/>
            <a:r>
              <a:rPr lang="en-US" dirty="0">
                <a:effectLst>
                  <a:outerShdw blurRad="38100" dist="38100" dir="2700000" algn="tl">
                    <a:srgbClr val="000000">
                      <a:alpha val="43137"/>
                    </a:srgbClr>
                  </a:outerShdw>
                </a:effectLst>
              </a:rPr>
              <a:t>Business Office </a:t>
            </a:r>
          </a:p>
        </p:txBody>
      </p:sp>
      <p:pic>
        <p:nvPicPr>
          <p:cNvPr id="5" name="Content Placeholder 4"/>
          <p:cNvPicPr>
            <a:picLocks noGrp="1" noChangeAspect="1"/>
          </p:cNvPicPr>
          <p:nvPr>
            <p:ph idx="1"/>
          </p:nvPr>
        </p:nvPicPr>
        <p:blipFill>
          <a:blip r:embed="rId2"/>
          <a:stretch>
            <a:fillRect/>
          </a:stretch>
        </p:blipFill>
        <p:spPr>
          <a:xfrm>
            <a:off x="1438183" y="962881"/>
            <a:ext cx="8717871" cy="4211459"/>
          </a:xfrm>
          <a:prstGeom prst="rect">
            <a:avLst/>
          </a:prstGeom>
        </p:spPr>
      </p:pic>
      <p:sp>
        <p:nvSpPr>
          <p:cNvPr id="9" name="Title 5"/>
          <p:cNvSpPr txBox="1">
            <a:spLocks/>
          </p:cNvSpPr>
          <p:nvPr/>
        </p:nvSpPr>
        <p:spPr>
          <a:xfrm>
            <a:off x="718456" y="5781027"/>
            <a:ext cx="10515600" cy="79187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latin typeface="+mn-lt"/>
            </a:endParaRPr>
          </a:p>
        </p:txBody>
      </p:sp>
      <p:sp>
        <p:nvSpPr>
          <p:cNvPr id="10" name="Rectangle 9"/>
          <p:cNvSpPr/>
          <p:nvPr/>
        </p:nvSpPr>
        <p:spPr>
          <a:xfrm>
            <a:off x="1438183" y="5195539"/>
            <a:ext cx="9028591" cy="981423"/>
          </a:xfrm>
          <a:prstGeom prst="rect">
            <a:avLst/>
          </a:prstGeom>
        </p:spPr>
        <p:txBody>
          <a:bodyPr wrap="square">
            <a:spAutoFit/>
          </a:bodyPr>
          <a:lstStyle/>
          <a:p>
            <a:pPr algn="just">
              <a:lnSpc>
                <a:spcPct val="107000"/>
              </a:lnSpc>
            </a:pPr>
            <a:r>
              <a:rPr lang="en-US" dirty="0" smtClean="0">
                <a:latin typeface="Times New Roman" panose="02020603050405020304" pitchFamily="18" charset="0"/>
                <a:ea typeface="Calibri" panose="020F0502020204030204" pitchFamily="34" charset="0"/>
                <a:cs typeface="Times New Roman" panose="02020603050405020304" pitchFamily="18" charset="0"/>
              </a:rPr>
              <a:t>A. The </a:t>
            </a:r>
            <a:r>
              <a:rPr lang="en-US" dirty="0">
                <a:latin typeface="Times New Roman" panose="02020603050405020304" pitchFamily="18" charset="0"/>
                <a:ea typeface="Calibri" panose="020F0502020204030204" pitchFamily="34" charset="0"/>
                <a:cs typeface="Times New Roman" panose="02020603050405020304" pitchFamily="18" charset="0"/>
              </a:rPr>
              <a:t>endowment fund experienced a 21% increase, amounting to $2.314 million. This growth can be attributed to an unrealized market gain of $2.274 million and additional investments totaling $40,000 made since October 01, 2023.</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6232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12054" y="5637321"/>
            <a:ext cx="9845336" cy="935578"/>
          </a:xfrm>
        </p:spPr>
        <p:txBody>
          <a:bodyPr>
            <a:normAutofit/>
          </a:bodyPr>
          <a:lstStyle/>
          <a:p>
            <a:r>
              <a:rPr lang="en-US" sz="1800" dirty="0" smtClean="0">
                <a:latin typeface="Times New Roman" panose="02020603050405020304" pitchFamily="18" charset="0"/>
                <a:cs typeface="Times New Roman" panose="02020603050405020304" pitchFamily="18" charset="0"/>
              </a:rPr>
              <a:t>B. The </a:t>
            </a:r>
            <a:r>
              <a:rPr lang="en-US" sz="1800" dirty="0">
                <a:latin typeface="Times New Roman" panose="02020603050405020304" pitchFamily="18" charset="0"/>
                <a:cs typeface="Times New Roman" panose="02020603050405020304" pitchFamily="18" charset="0"/>
              </a:rPr>
              <a:t>cash reserves fund exhibited a reduction of 16%, equating to $532K, attributed to an unrealized market gain of $468K and a cash withdrawal of $1M since October 1, 2023.</a:t>
            </a:r>
            <a:endParaRPr lang="en-US" sz="1800" dirty="0">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012054" y="665825"/>
            <a:ext cx="9845336" cy="4793941"/>
          </a:xfrm>
          <a:prstGeom prst="rect">
            <a:avLst/>
          </a:prstGeom>
        </p:spPr>
      </p:pic>
    </p:spTree>
    <p:extLst>
      <p:ext uri="{BB962C8B-B14F-4D97-AF65-F5344CB8AC3E}">
        <p14:creationId xmlns:p14="http://schemas.microsoft.com/office/powerpoint/2010/main" val="2345433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8586" y="363985"/>
            <a:ext cx="10049522" cy="4525825"/>
          </a:xfrm>
          <a:prstGeom prst="rect">
            <a:avLst/>
          </a:prstGeom>
        </p:spPr>
      </p:pic>
      <p:sp>
        <p:nvSpPr>
          <p:cNvPr id="3" name="Rectangle 2"/>
          <p:cNvSpPr/>
          <p:nvPr/>
        </p:nvSpPr>
        <p:spPr>
          <a:xfrm>
            <a:off x="1118586" y="5133812"/>
            <a:ext cx="10049522" cy="981423"/>
          </a:xfrm>
          <a:prstGeom prst="rect">
            <a:avLst/>
          </a:prstGeom>
        </p:spPr>
        <p:txBody>
          <a:bodyPr wrap="square">
            <a:spAutoFit/>
          </a:bodyPr>
          <a:lstStyle/>
          <a:p>
            <a:pPr algn="just">
              <a:lnSpc>
                <a:spcPct val="107000"/>
              </a:lnSpc>
            </a:pPr>
            <a:r>
              <a:rPr lang="en-US" dirty="0" smtClean="0">
                <a:latin typeface="Times New Roman" panose="02020603050405020304" pitchFamily="18" charset="0"/>
                <a:ea typeface="Calibri" panose="020F0502020204030204" pitchFamily="34" charset="0"/>
                <a:cs typeface="Times New Roman" panose="02020603050405020304" pitchFamily="18" charset="0"/>
              </a:rPr>
              <a:t>C. The </a:t>
            </a:r>
            <a:r>
              <a:rPr lang="en-US" dirty="0">
                <a:latin typeface="Times New Roman" panose="02020603050405020304" pitchFamily="18" charset="0"/>
                <a:ea typeface="Calibri" panose="020F0502020204030204" pitchFamily="34" charset="0"/>
                <a:cs typeface="Times New Roman" panose="02020603050405020304" pitchFamily="18" charset="0"/>
              </a:rPr>
              <a:t>total investment has experienced a 12% increase, equating to $1.782 million, attributed to an unrealized market gain of $2.742 million, an additional investment of $40,000, and a cash withdrawal of $1 million since October 01, 2023.</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69869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B6452A-2C24-4A77-A8EA-E709912D3032}"/>
              </a:ext>
            </a:extLst>
          </p:cNvPr>
          <p:cNvSpPr>
            <a:spLocks noGrp="1"/>
          </p:cNvSpPr>
          <p:nvPr>
            <p:ph idx="1"/>
          </p:nvPr>
        </p:nvSpPr>
        <p:spPr>
          <a:xfrm>
            <a:off x="744894" y="323397"/>
            <a:ext cx="10515600" cy="4351338"/>
          </a:xfrm>
        </p:spPr>
        <p:txBody>
          <a:bodyPr>
            <a:normAutofit/>
          </a:bodyPr>
          <a:lstStyle/>
          <a:p>
            <a:pPr marL="0" lvl="0" indent="0">
              <a:buNone/>
            </a:pPr>
            <a:r>
              <a:rPr lang="en-US" dirty="0"/>
              <a:t>D</a:t>
            </a:r>
            <a:r>
              <a:rPr lang="en-US" dirty="0" smtClean="0"/>
              <a:t>. Budget Status</a:t>
            </a:r>
          </a:p>
          <a:p>
            <a:pPr marL="0" indent="0">
              <a:buNone/>
            </a:pPr>
            <a:endParaRPr lang="en-US" dirty="0"/>
          </a:p>
        </p:txBody>
      </p:sp>
      <p:pic>
        <p:nvPicPr>
          <p:cNvPr id="4" name="Picture 3"/>
          <p:cNvPicPr>
            <a:picLocks noChangeAspect="1"/>
          </p:cNvPicPr>
          <p:nvPr/>
        </p:nvPicPr>
        <p:blipFill>
          <a:blip r:embed="rId2"/>
          <a:stretch>
            <a:fillRect/>
          </a:stretch>
        </p:blipFill>
        <p:spPr>
          <a:xfrm>
            <a:off x="1198485" y="876047"/>
            <a:ext cx="8469297" cy="4308511"/>
          </a:xfrm>
          <a:prstGeom prst="rect">
            <a:avLst/>
          </a:prstGeom>
        </p:spPr>
      </p:pic>
    </p:spTree>
    <p:extLst>
      <p:ext uri="{BB962C8B-B14F-4D97-AF65-F5344CB8AC3E}">
        <p14:creationId xmlns:p14="http://schemas.microsoft.com/office/powerpoint/2010/main" val="1295989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C4F5F-ED58-4645-A153-5073CB3C7061}"/>
              </a:ext>
            </a:extLst>
          </p:cNvPr>
          <p:cNvSpPr>
            <a:spLocks noGrp="1"/>
          </p:cNvSpPr>
          <p:nvPr>
            <p:ph type="title"/>
          </p:nvPr>
        </p:nvSpPr>
        <p:spPr>
          <a:xfrm>
            <a:off x="399660" y="5532437"/>
            <a:ext cx="10515600" cy="1325563"/>
          </a:xfrm>
        </p:spPr>
        <p:txBody>
          <a:bodyPr>
            <a:normAutofit/>
          </a:bodyPr>
          <a:lstStyle/>
          <a:p>
            <a:pPr algn="ctr"/>
            <a:r>
              <a:rPr lang="en-US" sz="2400" dirty="0"/>
              <a:t>END OF </a:t>
            </a:r>
            <a:r>
              <a:rPr lang="en-US" sz="2400" dirty="0" smtClean="0"/>
              <a:t>UPDATES…</a:t>
            </a:r>
            <a:endParaRPr lang="en-US" sz="2400" dirty="0"/>
          </a:p>
        </p:txBody>
      </p:sp>
      <p:sp>
        <p:nvSpPr>
          <p:cNvPr id="3" name="Content Placeholder 2">
            <a:extLst>
              <a:ext uri="{FF2B5EF4-FFF2-40B4-BE49-F238E27FC236}">
                <a16:creationId xmlns:a16="http://schemas.microsoft.com/office/drawing/2014/main" id="{A4B6452A-2C24-4A77-A8EA-E709912D3032}"/>
              </a:ext>
            </a:extLst>
          </p:cNvPr>
          <p:cNvSpPr>
            <a:spLocks noGrp="1"/>
          </p:cNvSpPr>
          <p:nvPr>
            <p:ph idx="1"/>
          </p:nvPr>
        </p:nvSpPr>
        <p:spPr>
          <a:xfrm>
            <a:off x="744894" y="323397"/>
            <a:ext cx="10515600" cy="4351338"/>
          </a:xfrm>
        </p:spPr>
        <p:txBody>
          <a:bodyPr>
            <a:normAutofit fontScale="70000" lnSpcReduction="20000"/>
          </a:bodyPr>
          <a:lstStyle/>
          <a:p>
            <a:pPr marL="0" lvl="0" indent="0">
              <a:buNone/>
            </a:pPr>
            <a:r>
              <a:rPr lang="en-US" dirty="0" smtClean="0"/>
              <a:t>E. </a:t>
            </a:r>
            <a:r>
              <a:rPr lang="en-US" b="1" dirty="0"/>
              <a:t>FY 2023Audit Status</a:t>
            </a:r>
            <a:endParaRPr lang="en-US" dirty="0"/>
          </a:p>
          <a:p>
            <a:r>
              <a:rPr lang="en-US" u="sng" dirty="0"/>
              <a:t>Financial Statement Audit</a:t>
            </a:r>
            <a:r>
              <a:rPr lang="en-US" dirty="0"/>
              <a:t> -80% complete (under review by EY's partners). Expected release by September 30, 2024.</a:t>
            </a:r>
          </a:p>
          <a:p>
            <a:r>
              <a:rPr lang="en-US" dirty="0"/>
              <a:t>      </a:t>
            </a:r>
            <a:r>
              <a:rPr lang="en-US" u="sng" dirty="0"/>
              <a:t>Compliance Audit </a:t>
            </a:r>
            <a:r>
              <a:rPr lang="en-US" dirty="0"/>
              <a:t>- The release date has been rescheduled to October 30, 2024, as a result of non-compliance                  with the IT Audit. The audit will be made more substantive by increasing the scope from 20% to 60%. </a:t>
            </a:r>
          </a:p>
          <a:p>
            <a:pPr marL="0" indent="0">
              <a:buNone/>
            </a:pPr>
            <a:endParaRPr lang="en-US" dirty="0" smtClean="0"/>
          </a:p>
          <a:p>
            <a:r>
              <a:rPr lang="en-US" dirty="0"/>
              <a:t>F</a:t>
            </a:r>
            <a:r>
              <a:rPr lang="en-US" dirty="0" smtClean="0"/>
              <a:t>. </a:t>
            </a:r>
            <a:r>
              <a:rPr lang="en-US" b="1" dirty="0"/>
              <a:t>Challenges </a:t>
            </a:r>
            <a:endParaRPr lang="en-US" dirty="0"/>
          </a:p>
          <a:p>
            <a:pPr marL="0" indent="0">
              <a:buNone/>
            </a:pPr>
            <a:r>
              <a:rPr lang="en-US" dirty="0"/>
              <a:t>          1.  Budget for FY2024 and 2025</a:t>
            </a:r>
          </a:p>
          <a:p>
            <a:pPr marL="0" indent="0">
              <a:buNone/>
            </a:pPr>
            <a:r>
              <a:rPr lang="en-US" dirty="0"/>
              <a:t>          2.  September 18, 2024 Bank Balance:</a:t>
            </a:r>
          </a:p>
          <a:p>
            <a:pPr marL="0" indent="0">
              <a:buNone/>
            </a:pPr>
            <a:r>
              <a:rPr lang="en-US" dirty="0"/>
              <a:t>                           BOFSM -$1,237,947   </a:t>
            </a:r>
          </a:p>
          <a:p>
            <a:pPr marL="0" indent="0">
              <a:buNone/>
            </a:pPr>
            <a:r>
              <a:rPr lang="en-US" dirty="0"/>
              <a:t>                           BOG -     </a:t>
            </a:r>
            <a:r>
              <a:rPr lang="en-US" u="sng" dirty="0"/>
              <a:t>$   737,097</a:t>
            </a:r>
            <a:endParaRPr lang="en-US" dirty="0"/>
          </a:p>
          <a:p>
            <a:pPr marL="0" indent="0">
              <a:buNone/>
            </a:pPr>
            <a:r>
              <a:rPr lang="en-US" dirty="0"/>
              <a:t>                           Total -     </a:t>
            </a:r>
            <a:r>
              <a:rPr lang="en-US" u="sng" dirty="0"/>
              <a:t>$</a:t>
            </a:r>
            <a:r>
              <a:rPr lang="en-US" u="sng" dirty="0" smtClean="0"/>
              <a:t>1,975,044</a:t>
            </a:r>
          </a:p>
          <a:p>
            <a:pPr marL="0" indent="0">
              <a:buNone/>
            </a:pPr>
            <a:r>
              <a:rPr lang="en-US" dirty="0"/>
              <a:t> </a:t>
            </a:r>
            <a:r>
              <a:rPr lang="en-US" dirty="0" smtClean="0"/>
              <a:t>          3.  Audit – FY2023 </a:t>
            </a:r>
          </a:p>
          <a:p>
            <a:endParaRPr lang="en-US" dirty="0"/>
          </a:p>
          <a:p>
            <a:pPr marL="0" indent="0">
              <a:buNone/>
            </a:pPr>
            <a:endParaRPr lang="en-US" dirty="0"/>
          </a:p>
        </p:txBody>
      </p:sp>
    </p:spTree>
    <p:extLst>
      <p:ext uri="{BB962C8B-B14F-4D97-AF65-F5344CB8AC3E}">
        <p14:creationId xmlns:p14="http://schemas.microsoft.com/office/powerpoint/2010/main" val="5209277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C4F5F-ED58-4645-A153-5073CB3C7061}"/>
              </a:ext>
            </a:extLst>
          </p:cNvPr>
          <p:cNvSpPr>
            <a:spLocks noGrp="1"/>
          </p:cNvSpPr>
          <p:nvPr>
            <p:ph type="title"/>
          </p:nvPr>
        </p:nvSpPr>
        <p:spPr/>
        <p:txBody>
          <a:bodyPr/>
          <a:lstStyle/>
          <a:p>
            <a:pPr algn="ctr"/>
            <a:r>
              <a:rPr lang="en-US" dirty="0"/>
              <a:t>END OF UPDATES</a:t>
            </a:r>
          </a:p>
        </p:txBody>
      </p:sp>
    </p:spTree>
    <p:extLst>
      <p:ext uri="{BB962C8B-B14F-4D97-AF65-F5344CB8AC3E}">
        <p14:creationId xmlns:p14="http://schemas.microsoft.com/office/powerpoint/2010/main" val="677765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95246-3901-4AF5-8A5E-EB3C95E4D3B7}"/>
              </a:ext>
            </a:extLst>
          </p:cNvPr>
          <p:cNvSpPr>
            <a:spLocks noGrp="1"/>
          </p:cNvSpPr>
          <p:nvPr>
            <p:ph type="title"/>
          </p:nvPr>
        </p:nvSpPr>
        <p:spPr/>
        <p:txBody>
          <a:bodyPr/>
          <a:lstStyle/>
          <a:p>
            <a:pPr algn="ctr"/>
            <a:r>
              <a:rPr lang="en-US" dirty="0"/>
              <a:t>Vice President Updates</a:t>
            </a:r>
          </a:p>
        </p:txBody>
      </p:sp>
      <p:sp>
        <p:nvSpPr>
          <p:cNvPr id="3" name="Content Placeholder 2">
            <a:extLst>
              <a:ext uri="{FF2B5EF4-FFF2-40B4-BE49-F238E27FC236}">
                <a16:creationId xmlns:a16="http://schemas.microsoft.com/office/drawing/2014/main" id="{8271A1D0-7A79-4F1B-8498-245A31E0EDB3}"/>
              </a:ext>
            </a:extLst>
          </p:cNvPr>
          <p:cNvSpPr>
            <a:spLocks noGrp="1"/>
          </p:cNvSpPr>
          <p:nvPr>
            <p:ph idx="1"/>
          </p:nvPr>
        </p:nvSpPr>
        <p:spPr/>
        <p:txBody>
          <a:bodyPr>
            <a:normAutofit fontScale="85000" lnSpcReduction="20000"/>
          </a:bodyPr>
          <a:lstStyle/>
          <a:p>
            <a:r>
              <a:rPr lang="en-US" dirty="0"/>
              <a:t>VP </a:t>
            </a:r>
            <a:r>
              <a:rPr lang="en-US" dirty="0" smtClean="0"/>
              <a:t>CRE has assumed the role of acting VPAS since August 25, 2024.</a:t>
            </a:r>
          </a:p>
          <a:p>
            <a:r>
              <a:rPr lang="en-US" dirty="0" smtClean="0"/>
              <a:t>Have started review of structure, workflow, and processes of the different sections  under the department – Business Office, Procurement and Management, and Maintenance, especially at the state campuses</a:t>
            </a:r>
          </a:p>
          <a:p>
            <a:r>
              <a:rPr lang="en-US" dirty="0" smtClean="0"/>
              <a:t>Have received from </a:t>
            </a:r>
            <a:r>
              <a:rPr lang="en-US" dirty="0" err="1" smtClean="0"/>
              <a:t>Chuuk</a:t>
            </a:r>
            <a:r>
              <a:rPr lang="en-US" dirty="0" smtClean="0"/>
              <a:t> Congress Delegation partial payment of $26,500 to defray outstanding balances for </a:t>
            </a:r>
            <a:r>
              <a:rPr lang="en-US" dirty="0" err="1" smtClean="0"/>
              <a:t>Chuuk</a:t>
            </a:r>
            <a:r>
              <a:rPr lang="en-US" dirty="0" smtClean="0"/>
              <a:t> students especially students at national campus residence halls.</a:t>
            </a:r>
          </a:p>
          <a:p>
            <a:r>
              <a:rPr lang="en-US" dirty="0" smtClean="0"/>
              <a:t>Have </a:t>
            </a:r>
            <a:r>
              <a:rPr lang="en-US" dirty="0" smtClean="0"/>
              <a:t>conducted initial </a:t>
            </a:r>
            <a:r>
              <a:rPr lang="en-US" dirty="0" smtClean="0"/>
              <a:t>inspection of the dorms at national campus and reviewing the needs for residence halls that have been provided by the residence hall manager, student life coordinator, and maintenance staff – shower rooms, computer room, laundry rooms, and furnishings in the student rooms. </a:t>
            </a:r>
          </a:p>
          <a:p>
            <a:r>
              <a:rPr lang="en-US" dirty="0" smtClean="0"/>
              <a:t>Have started </a:t>
            </a:r>
            <a:r>
              <a:rPr lang="en-US" dirty="0" smtClean="0"/>
              <a:t>a review </a:t>
            </a:r>
            <a:r>
              <a:rPr lang="en-US" dirty="0" smtClean="0"/>
              <a:t>of the policies and procedures under the purview of the Administrative </a:t>
            </a:r>
            <a:r>
              <a:rPr lang="en-US" dirty="0" smtClean="0"/>
              <a:t>Services</a:t>
            </a:r>
          </a:p>
          <a:p>
            <a:r>
              <a:rPr lang="en-US" dirty="0" smtClean="0"/>
              <a:t> Leases and MOUs of facilities and buildings</a:t>
            </a:r>
            <a:endParaRPr lang="en-US" dirty="0" smtClean="0"/>
          </a:p>
          <a:p>
            <a:endParaRPr lang="en-US" dirty="0"/>
          </a:p>
          <a:p>
            <a:endParaRPr lang="en-US" dirty="0"/>
          </a:p>
        </p:txBody>
      </p:sp>
    </p:spTree>
    <p:extLst>
      <p:ext uri="{BB962C8B-B14F-4D97-AF65-F5344CB8AC3E}">
        <p14:creationId xmlns:p14="http://schemas.microsoft.com/office/powerpoint/2010/main" val="327049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95246-3901-4AF5-8A5E-EB3C95E4D3B7}"/>
              </a:ext>
            </a:extLst>
          </p:cNvPr>
          <p:cNvSpPr>
            <a:spLocks noGrp="1"/>
          </p:cNvSpPr>
          <p:nvPr>
            <p:ph type="title"/>
          </p:nvPr>
        </p:nvSpPr>
        <p:spPr/>
        <p:txBody>
          <a:bodyPr/>
          <a:lstStyle/>
          <a:p>
            <a:pPr algn="ctr"/>
            <a:r>
              <a:rPr lang="en-US" dirty="0"/>
              <a:t>Vice President Updates</a:t>
            </a:r>
          </a:p>
        </p:txBody>
      </p:sp>
      <p:sp>
        <p:nvSpPr>
          <p:cNvPr id="3" name="Content Placeholder 2">
            <a:extLst>
              <a:ext uri="{FF2B5EF4-FFF2-40B4-BE49-F238E27FC236}">
                <a16:creationId xmlns:a16="http://schemas.microsoft.com/office/drawing/2014/main" id="{8271A1D0-7A79-4F1B-8498-245A31E0EDB3}"/>
              </a:ext>
            </a:extLst>
          </p:cNvPr>
          <p:cNvSpPr>
            <a:spLocks noGrp="1"/>
          </p:cNvSpPr>
          <p:nvPr>
            <p:ph idx="1"/>
          </p:nvPr>
        </p:nvSpPr>
        <p:spPr/>
        <p:txBody>
          <a:bodyPr>
            <a:normAutofit/>
          </a:bodyPr>
          <a:lstStyle/>
          <a:p>
            <a:r>
              <a:rPr lang="en-US" dirty="0" smtClean="0"/>
              <a:t>Review of policies and procedures relevant to the AS department</a:t>
            </a:r>
          </a:p>
          <a:p>
            <a:r>
              <a:rPr lang="en-US" dirty="0" smtClean="0"/>
              <a:t>Review of costs of maintaining buildings and facilities including new and planned structures</a:t>
            </a:r>
          </a:p>
          <a:p>
            <a:r>
              <a:rPr lang="en-US" dirty="0" smtClean="0"/>
              <a:t>Review</a:t>
            </a:r>
            <a:r>
              <a:rPr lang="en-US" dirty="0" smtClean="0"/>
              <a:t> the costs of maintaining the shuttle services between CTEC and National Campus</a:t>
            </a:r>
          </a:p>
          <a:p>
            <a:r>
              <a:rPr lang="en-US" dirty="0" smtClean="0"/>
              <a:t>Review the dining hall and bookstore auxiliary services and operational costs</a:t>
            </a:r>
            <a:endParaRPr lang="en-US" dirty="0" smtClean="0"/>
          </a:p>
          <a:p>
            <a:pPr marL="0" indent="0">
              <a:buNone/>
            </a:pPr>
            <a:endParaRPr lang="en-US" dirty="0"/>
          </a:p>
          <a:p>
            <a:endParaRPr lang="en-US" dirty="0"/>
          </a:p>
        </p:txBody>
      </p:sp>
    </p:spTree>
    <p:extLst>
      <p:ext uri="{BB962C8B-B14F-4D97-AF65-F5344CB8AC3E}">
        <p14:creationId xmlns:p14="http://schemas.microsoft.com/office/powerpoint/2010/main" val="365219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54D17-7822-4543-A464-EE9B405DA401}"/>
              </a:ext>
            </a:extLst>
          </p:cNvPr>
          <p:cNvSpPr>
            <a:spLocks noGrp="1"/>
          </p:cNvSpPr>
          <p:nvPr>
            <p:ph type="title"/>
          </p:nvPr>
        </p:nvSpPr>
        <p:spPr/>
        <p:txBody>
          <a:bodyPr>
            <a:normAutofit fontScale="90000"/>
          </a:bodyPr>
          <a:lstStyle/>
          <a:p>
            <a:pPr algn="ctr"/>
            <a:r>
              <a:rPr lang="en-US" dirty="0"/>
              <a:t> </a:t>
            </a:r>
            <a:br>
              <a:rPr lang="en-US" dirty="0"/>
            </a:br>
            <a:r>
              <a:rPr lang="en-US" dirty="0"/>
              <a:t>Procurement and Property Management Office</a:t>
            </a:r>
          </a:p>
        </p:txBody>
      </p:sp>
      <p:sp>
        <p:nvSpPr>
          <p:cNvPr id="3" name="Content Placeholder 2">
            <a:extLst>
              <a:ext uri="{FF2B5EF4-FFF2-40B4-BE49-F238E27FC236}">
                <a16:creationId xmlns:a16="http://schemas.microsoft.com/office/drawing/2014/main" id="{1AE59FD6-F7CE-4517-91BC-753A72704BF3}"/>
              </a:ext>
            </a:extLst>
          </p:cNvPr>
          <p:cNvSpPr>
            <a:spLocks noGrp="1"/>
          </p:cNvSpPr>
          <p:nvPr>
            <p:ph idx="1"/>
          </p:nvPr>
        </p:nvSpPr>
        <p:spPr/>
        <p:txBody>
          <a:bodyPr>
            <a:normAutofit/>
          </a:bodyPr>
          <a:lstStyle/>
          <a:p>
            <a:pPr lvl="0"/>
            <a:r>
              <a:rPr lang="en-US" dirty="0" smtClean="0"/>
              <a:t>Started review of procurement practices across the campuses – ensure the college receives fair and reasonable prices while at the same time ensure quality items are being purchased. Have engaged with potential local businesses to support the college in the procurement of equipment and supplies.</a:t>
            </a:r>
          </a:p>
          <a:p>
            <a:r>
              <a:rPr lang="en-US" dirty="0" smtClean="0"/>
              <a:t>Actively monitor the status of POs and processing of timely payment to vendors – aim to improve customer-vendor relationship.</a:t>
            </a:r>
          </a:p>
          <a:p>
            <a:r>
              <a:rPr lang="en-US" dirty="0" smtClean="0"/>
              <a:t>Assisted in procurement needs of individual offices for specialty items – fire extinguishers, fluorescent paints, water tanks, etc.</a:t>
            </a:r>
          </a:p>
          <a:p>
            <a:pPr lvl="0"/>
            <a:endParaRPr lang="en-US" dirty="0"/>
          </a:p>
        </p:txBody>
      </p:sp>
    </p:spTree>
    <p:extLst>
      <p:ext uri="{BB962C8B-B14F-4D97-AF65-F5344CB8AC3E}">
        <p14:creationId xmlns:p14="http://schemas.microsoft.com/office/powerpoint/2010/main" val="10709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205B6-2325-49EE-BDFC-8E43016EC4ED}"/>
              </a:ext>
            </a:extLst>
          </p:cNvPr>
          <p:cNvSpPr>
            <a:spLocks noGrp="1"/>
          </p:cNvSpPr>
          <p:nvPr>
            <p:ph type="title"/>
          </p:nvPr>
        </p:nvSpPr>
        <p:spPr/>
        <p:txBody>
          <a:bodyPr/>
          <a:lstStyle/>
          <a:p>
            <a:pPr algn="ctr"/>
            <a:r>
              <a:rPr lang="en-US" dirty="0">
                <a:effectLst>
                  <a:outerShdw blurRad="38100" dist="38100" dir="2700000" algn="tl">
                    <a:srgbClr val="000000">
                      <a:alpha val="43137"/>
                    </a:srgbClr>
                  </a:outerShdw>
                </a:effectLst>
              </a:rPr>
              <a:t>Procurement and Property Management Office</a:t>
            </a:r>
          </a:p>
        </p:txBody>
      </p:sp>
      <p:sp>
        <p:nvSpPr>
          <p:cNvPr id="3" name="Content Placeholder 2">
            <a:extLst>
              <a:ext uri="{FF2B5EF4-FFF2-40B4-BE49-F238E27FC236}">
                <a16:creationId xmlns:a16="http://schemas.microsoft.com/office/drawing/2014/main" id="{320D720E-C6DF-4433-A036-A0BD216B710F}"/>
              </a:ext>
            </a:extLst>
          </p:cNvPr>
          <p:cNvSpPr>
            <a:spLocks noGrp="1"/>
          </p:cNvSpPr>
          <p:nvPr>
            <p:ph idx="1"/>
          </p:nvPr>
        </p:nvSpPr>
        <p:spPr>
          <a:xfrm>
            <a:off x="918948" y="1825625"/>
            <a:ext cx="11273051" cy="2650841"/>
          </a:xfrm>
        </p:spPr>
        <p:txBody>
          <a:bodyPr>
            <a:normAutofit fontScale="25000" lnSpcReduction="20000"/>
          </a:bodyPr>
          <a:lstStyle/>
          <a:p>
            <a:pPr marL="0" indent="0">
              <a:buNone/>
            </a:pPr>
            <a:endParaRPr lang="en-US" dirty="0"/>
          </a:p>
          <a:p>
            <a:pPr marL="0" indent="0">
              <a:buNone/>
            </a:pPr>
            <a:r>
              <a:rPr lang="en-US" sz="6400" dirty="0"/>
              <a:t>* Posted RFQ No. B2024 - 05 for College Website for 3 Brand New Vans </a:t>
            </a:r>
          </a:p>
          <a:p>
            <a:pPr marL="0" indent="0">
              <a:buNone/>
            </a:pPr>
            <a:r>
              <a:rPr lang="en-US" sz="6400" dirty="0"/>
              <a:t> for 3 Campuses</a:t>
            </a:r>
          </a:p>
          <a:p>
            <a:pPr marL="0" indent="0">
              <a:buNone/>
            </a:pPr>
            <a:r>
              <a:rPr lang="en-US" sz="6400" dirty="0"/>
              <a:t> E.T.A.     National Campus - Oct. 10, 2024</a:t>
            </a:r>
          </a:p>
          <a:p>
            <a:pPr marL="0" indent="0">
              <a:buNone/>
            </a:pPr>
            <a:r>
              <a:rPr lang="en-US" sz="6400" dirty="0"/>
              <a:t>               Kosrae Campus - to be confirmed</a:t>
            </a:r>
          </a:p>
          <a:p>
            <a:pPr marL="0" indent="0">
              <a:buNone/>
            </a:pPr>
            <a:r>
              <a:rPr lang="en-US" sz="6400" dirty="0"/>
              <a:t>               Yap Campus -      To be confirmed</a:t>
            </a:r>
          </a:p>
          <a:p>
            <a:pPr marL="0" indent="0">
              <a:buNone/>
            </a:pPr>
            <a:endParaRPr lang="en-US" sz="6400" dirty="0"/>
          </a:p>
          <a:p>
            <a:pPr marL="0" indent="0">
              <a:buNone/>
            </a:pPr>
            <a:endParaRPr lang="en-US" sz="6400" dirty="0"/>
          </a:p>
          <a:p>
            <a:pPr marL="0" indent="0">
              <a:buNone/>
            </a:pPr>
            <a:endParaRPr lang="en-US" sz="6400" dirty="0"/>
          </a:p>
          <a:p>
            <a:pPr marL="0" indent="0">
              <a:buNone/>
            </a:pPr>
            <a:r>
              <a:rPr lang="en-US" sz="6400" dirty="0" smtClean="0"/>
              <a:t>*</a:t>
            </a:r>
            <a:r>
              <a:rPr lang="en-US" sz="6400" dirty="0"/>
              <a:t>Posted RFP No. B2024 - 4  for College website for cleaning and painting of buildings at COM-FSM National Campus - in</a:t>
            </a:r>
          </a:p>
          <a:p>
            <a:pPr marL="0" indent="0">
              <a:buNone/>
            </a:pPr>
            <a:r>
              <a:rPr lang="en-US" sz="6400" dirty="0"/>
              <a:t>  process</a:t>
            </a:r>
          </a:p>
          <a:p>
            <a:pPr marL="0" indent="0">
              <a:buNone/>
            </a:pPr>
            <a:r>
              <a:rPr lang="en-US" sz="6400" dirty="0"/>
              <a:t>*Posted RFP No. B2024 - 05 for Investment Advisory Services for COM-FSM National Campus - in process</a:t>
            </a:r>
          </a:p>
          <a:p>
            <a:pPr marL="0" indent="0">
              <a:buNone/>
            </a:pPr>
            <a:r>
              <a:rPr lang="en-US" sz="6400" dirty="0"/>
              <a:t>*Posted RFP No. B2025 - 06 for COM-FSM National Campus Janitorial Services - in process</a:t>
            </a:r>
          </a:p>
          <a:p>
            <a:pPr marL="0" indent="0">
              <a:buNone/>
            </a:pPr>
            <a:r>
              <a:rPr lang="en-US" sz="6400" dirty="0"/>
              <a:t>*PO24 - 3138 Purchase of Dry Chemical Fire Extinguishers for CTEC - Received August 19, 2024</a:t>
            </a:r>
          </a:p>
          <a:p>
            <a:pPr marL="0" indent="0">
              <a:buNone/>
            </a:pPr>
            <a:r>
              <a:rPr lang="en-US" sz="6400" dirty="0"/>
              <a:t>*PO24 - 4453 / PO24 - 4454 Purchase of Dry Chemical Fire Extinguishers for FMI &amp; Yap Campus - in process</a:t>
            </a:r>
          </a:p>
          <a:p>
            <a:pPr marL="0" indent="0">
              <a:buNone/>
            </a:pPr>
            <a:r>
              <a:rPr lang="en-US" sz="6400" dirty="0"/>
              <a:t>*EO No. 2024-100 Procurement Technician Position – Ad hoc Committee already submitted recommendation on September   </a:t>
            </a:r>
          </a:p>
          <a:p>
            <a:pPr marL="0" indent="0">
              <a:buNone/>
            </a:pPr>
            <a:r>
              <a:rPr lang="en-US" sz="6400" dirty="0"/>
              <a:t>   10, 2024</a:t>
            </a:r>
          </a:p>
          <a:p>
            <a:endParaRPr lang="en-US" sz="6400" dirty="0"/>
          </a:p>
          <a:p>
            <a:pPr marL="0" indent="0">
              <a:buNone/>
            </a:pPr>
            <a:endParaRPr lang="en-US" sz="6400" dirty="0"/>
          </a:p>
          <a:p>
            <a:pPr marL="0" indent="0">
              <a:buNone/>
            </a:pPr>
            <a:endParaRPr lang="en-US" sz="6400" dirty="0"/>
          </a:p>
          <a:p>
            <a:endParaRPr lang="en-US" dirty="0"/>
          </a:p>
          <a:p>
            <a:pPr marL="0" indent="0">
              <a:buNone/>
            </a:pPr>
            <a:endParaRPr lang="en-US" dirty="0"/>
          </a:p>
          <a:p>
            <a:pPr marL="0" indent="0">
              <a:buNone/>
            </a:pPr>
            <a:r>
              <a:rPr lang="en-US" dirty="0"/>
              <a:t>   </a:t>
            </a:r>
          </a:p>
          <a:p>
            <a:pPr marL="0" indent="0">
              <a:buNone/>
            </a:pPr>
            <a:r>
              <a:rPr lang="en-US" dirty="0"/>
              <a:t>  </a:t>
            </a:r>
          </a:p>
          <a:p>
            <a:pPr marL="0" indent="0">
              <a:buNone/>
            </a:pPr>
            <a:endParaRPr lang="en-US" dirty="0"/>
          </a:p>
          <a:p>
            <a:pPr marL="0" indent="0">
              <a:buNone/>
            </a:pPr>
            <a:endParaRPr lang="en-US" dirty="0"/>
          </a:p>
          <a:p>
            <a:endParaRPr lang="en-US" dirty="0"/>
          </a:p>
          <a:p>
            <a:pPr marL="0" indent="0">
              <a:buNone/>
            </a:pP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AF090C4A-46F9-425B-B88A-624AEF927EBE}"/>
              </a:ext>
            </a:extLst>
          </p:cNvPr>
          <p:cNvPicPr>
            <a:picLocks noChangeAspect="1"/>
          </p:cNvPicPr>
          <p:nvPr/>
        </p:nvPicPr>
        <p:blipFill>
          <a:blip r:embed="rId2"/>
          <a:stretch>
            <a:fillRect/>
          </a:stretch>
        </p:blipFill>
        <p:spPr>
          <a:xfrm>
            <a:off x="7911152" y="1825626"/>
            <a:ext cx="2433851" cy="2346846"/>
          </a:xfrm>
          <a:prstGeom prst="rect">
            <a:avLst/>
          </a:prstGeom>
        </p:spPr>
      </p:pic>
    </p:spTree>
    <p:extLst>
      <p:ext uri="{BB962C8B-B14F-4D97-AF65-F5344CB8AC3E}">
        <p14:creationId xmlns:p14="http://schemas.microsoft.com/office/powerpoint/2010/main" val="3933122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D8420-B220-4C40-90A5-769876A078F4}"/>
              </a:ext>
            </a:extLst>
          </p:cNvPr>
          <p:cNvSpPr>
            <a:spLocks noGrp="1"/>
          </p:cNvSpPr>
          <p:nvPr>
            <p:ph type="title"/>
          </p:nvPr>
        </p:nvSpPr>
        <p:spPr>
          <a:xfrm>
            <a:off x="7091264" y="365125"/>
            <a:ext cx="4262535" cy="1874222"/>
          </a:xfrm>
        </p:spPr>
        <p:txBody>
          <a:bodyPr>
            <a:normAutofit fontScale="90000"/>
          </a:bodyPr>
          <a:lstStyle/>
          <a:p>
            <a:r>
              <a:rPr lang="en-US" dirty="0">
                <a:effectLst>
                  <a:outerShdw blurRad="38100" dist="38100" dir="2700000" algn="tl">
                    <a:srgbClr val="000000">
                      <a:alpha val="43137"/>
                    </a:srgbClr>
                  </a:outerShdw>
                </a:effectLst>
              </a:rPr>
              <a:t>3 Vans for Instructional Department</a:t>
            </a:r>
          </a:p>
        </p:txBody>
      </p:sp>
      <p:pic>
        <p:nvPicPr>
          <p:cNvPr id="1026" name="Picture 2" descr="https://lh7-us.googleusercontent.com/ePLpxj_GzkjnWjfcANSUpTwOKrknN9vY1U3Dev7xZwdg0jKCbEi13mOoR_V15d8nL02msH5kqWEKmpE8ROvh6zZtHWOmTM_Km0SNSLLh5S8m6SveChWAfeRtvfBXx0i0ONTXGPasWvGUc8ar8dIQuA">
            <a:extLst>
              <a:ext uri="{FF2B5EF4-FFF2-40B4-BE49-F238E27FC236}">
                <a16:creationId xmlns:a16="http://schemas.microsoft.com/office/drawing/2014/main" id="{D83B29B1-18AC-4DFE-B723-60677067E25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54697" y="243826"/>
            <a:ext cx="6156649" cy="40855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638266" y="2591390"/>
            <a:ext cx="5885040" cy="3688111"/>
          </a:xfrm>
          <a:prstGeom prst="rect">
            <a:avLst/>
          </a:prstGeom>
        </p:spPr>
      </p:pic>
    </p:spTree>
    <p:extLst>
      <p:ext uri="{BB962C8B-B14F-4D97-AF65-F5344CB8AC3E}">
        <p14:creationId xmlns:p14="http://schemas.microsoft.com/office/powerpoint/2010/main" val="274732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CA64F-D9A8-495B-80E1-AE302D20C67B}"/>
              </a:ext>
            </a:extLst>
          </p:cNvPr>
          <p:cNvSpPr>
            <a:spLocks noGrp="1"/>
          </p:cNvSpPr>
          <p:nvPr>
            <p:ph type="title"/>
          </p:nvPr>
        </p:nvSpPr>
        <p:spPr>
          <a:xfrm>
            <a:off x="838200" y="479425"/>
            <a:ext cx="10515600" cy="854075"/>
          </a:xfrm>
        </p:spPr>
        <p:txBody>
          <a:bodyPr/>
          <a:lstStyle/>
          <a:p>
            <a:pPr algn="ctr"/>
            <a:r>
              <a:rPr lang="en-US" b="1" dirty="0"/>
              <a:t>Facilities and Maintenance Projects</a:t>
            </a:r>
          </a:p>
        </p:txBody>
      </p:sp>
      <p:sp>
        <p:nvSpPr>
          <p:cNvPr id="3" name="Content Placeholder 2">
            <a:extLst>
              <a:ext uri="{FF2B5EF4-FFF2-40B4-BE49-F238E27FC236}">
                <a16:creationId xmlns:a16="http://schemas.microsoft.com/office/drawing/2014/main" id="{FAAF7E2B-8C6A-4BBA-83A0-2116BFC43FEF}"/>
              </a:ext>
            </a:extLst>
          </p:cNvPr>
          <p:cNvSpPr>
            <a:spLocks noGrp="1"/>
          </p:cNvSpPr>
          <p:nvPr>
            <p:ph idx="1"/>
          </p:nvPr>
        </p:nvSpPr>
        <p:spPr>
          <a:xfrm>
            <a:off x="838200" y="1422400"/>
            <a:ext cx="10515600" cy="4754563"/>
          </a:xfrm>
        </p:spPr>
        <p:txBody>
          <a:bodyPr>
            <a:normAutofit/>
          </a:bodyPr>
          <a:lstStyle/>
          <a:p>
            <a:r>
              <a:rPr lang="en-US" sz="2400" dirty="0"/>
              <a:t>Installation of Water Tanks with pumps to improve reliability of water services to the residence halls and dining hall. Project will be competed by next month October 2024.</a:t>
            </a:r>
          </a:p>
          <a:p>
            <a:r>
              <a:rPr lang="en-US" sz="2400" dirty="0"/>
              <a:t>Kosrae Campus Power improvement completed hook-up to five buildings to the generator and three more remaining waiting for remaining materials are expected to arrive end of Sept. Alfred and Scott will be dispatched next month Oct. to complete the project.</a:t>
            </a:r>
          </a:p>
          <a:p>
            <a:r>
              <a:rPr lang="en-US" sz="2400" dirty="0"/>
              <a:t>Kosrae Campus Admin floor and Veranda budget has been allocated. However the Kosrae Campus needs to hire another staff to assist in the project due to resignation of the current staff.  </a:t>
            </a:r>
          </a:p>
          <a:p>
            <a:r>
              <a:rPr lang="en-US" sz="2400" dirty="0"/>
              <a:t>Water Well power line to the college generator is expected to be completed by early next month October. This project will improve reliability of water to the National Campus by power the water well pump from the generator.</a:t>
            </a:r>
          </a:p>
        </p:txBody>
      </p:sp>
    </p:spTree>
    <p:extLst>
      <p:ext uri="{BB962C8B-B14F-4D97-AF65-F5344CB8AC3E}">
        <p14:creationId xmlns:p14="http://schemas.microsoft.com/office/powerpoint/2010/main" val="2942625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7BF9E-EBF6-4661-B402-92D992885ABA}"/>
              </a:ext>
            </a:extLst>
          </p:cNvPr>
          <p:cNvSpPr>
            <a:spLocks noGrp="1"/>
          </p:cNvSpPr>
          <p:nvPr>
            <p:ph type="title"/>
          </p:nvPr>
        </p:nvSpPr>
        <p:spPr>
          <a:xfrm>
            <a:off x="838200" y="365125"/>
            <a:ext cx="10515600" cy="1031875"/>
          </a:xfrm>
        </p:spPr>
        <p:txBody>
          <a:bodyPr/>
          <a:lstStyle/>
          <a:p>
            <a:pPr algn="ctr"/>
            <a:r>
              <a:rPr lang="en-US" b="1" dirty="0"/>
              <a:t>National Campus Student Center</a:t>
            </a:r>
          </a:p>
        </p:txBody>
      </p:sp>
      <p:pic>
        <p:nvPicPr>
          <p:cNvPr id="4" name="Picture 3">
            <a:extLst>
              <a:ext uri="{FF2B5EF4-FFF2-40B4-BE49-F238E27FC236}">
                <a16:creationId xmlns:a16="http://schemas.microsoft.com/office/drawing/2014/main" id="{8CE26778-AC07-4BBC-95D3-73A9391B9DD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1200" y="1397000"/>
            <a:ext cx="5054600" cy="3721100"/>
          </a:xfrm>
          <a:prstGeom prst="rect">
            <a:avLst/>
          </a:prstGeom>
        </p:spPr>
      </p:pic>
      <p:pic>
        <p:nvPicPr>
          <p:cNvPr id="6" name="Picture 5">
            <a:extLst>
              <a:ext uri="{FF2B5EF4-FFF2-40B4-BE49-F238E27FC236}">
                <a16:creationId xmlns:a16="http://schemas.microsoft.com/office/drawing/2014/main" id="{D3B076B1-8D64-4081-978C-938ECE47E98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0" y="1436132"/>
            <a:ext cx="5060950" cy="3721100"/>
          </a:xfrm>
          <a:prstGeom prst="rect">
            <a:avLst/>
          </a:prstGeom>
        </p:spPr>
      </p:pic>
      <p:sp>
        <p:nvSpPr>
          <p:cNvPr id="7" name="TextBox 6">
            <a:extLst>
              <a:ext uri="{FF2B5EF4-FFF2-40B4-BE49-F238E27FC236}">
                <a16:creationId xmlns:a16="http://schemas.microsoft.com/office/drawing/2014/main" id="{38CAFEFE-15B6-4816-9A4D-E103FB106F0C}"/>
              </a:ext>
            </a:extLst>
          </p:cNvPr>
          <p:cNvSpPr txBox="1"/>
          <p:nvPr/>
        </p:nvSpPr>
        <p:spPr>
          <a:xfrm>
            <a:off x="711200" y="5294868"/>
            <a:ext cx="5054600" cy="369332"/>
          </a:xfrm>
          <a:prstGeom prst="rect">
            <a:avLst/>
          </a:prstGeom>
          <a:noFill/>
        </p:spPr>
        <p:txBody>
          <a:bodyPr wrap="square" rtlCol="0">
            <a:spAutoFit/>
          </a:bodyPr>
          <a:lstStyle/>
          <a:p>
            <a:pPr algn="ctr"/>
            <a:r>
              <a:rPr lang="en-US" b="1" dirty="0"/>
              <a:t>Front</a:t>
            </a:r>
            <a:r>
              <a:rPr lang="en-US" dirty="0"/>
              <a:t> </a:t>
            </a:r>
            <a:r>
              <a:rPr lang="en-US" b="1" dirty="0"/>
              <a:t>Facing</a:t>
            </a:r>
            <a:r>
              <a:rPr lang="en-US" dirty="0"/>
              <a:t> </a:t>
            </a:r>
            <a:r>
              <a:rPr lang="en-US" b="1" dirty="0"/>
              <a:t>the</a:t>
            </a:r>
            <a:r>
              <a:rPr lang="en-US" dirty="0"/>
              <a:t> </a:t>
            </a:r>
            <a:r>
              <a:rPr lang="en-US" b="1" dirty="0"/>
              <a:t>Campus</a:t>
            </a:r>
          </a:p>
        </p:txBody>
      </p:sp>
      <p:sp>
        <p:nvSpPr>
          <p:cNvPr id="10" name="TextBox 9">
            <a:extLst>
              <a:ext uri="{FF2B5EF4-FFF2-40B4-BE49-F238E27FC236}">
                <a16:creationId xmlns:a16="http://schemas.microsoft.com/office/drawing/2014/main" id="{86A00594-FD48-41DA-9767-D96278D0AA72}"/>
              </a:ext>
            </a:extLst>
          </p:cNvPr>
          <p:cNvSpPr txBox="1"/>
          <p:nvPr/>
        </p:nvSpPr>
        <p:spPr>
          <a:xfrm>
            <a:off x="5959475" y="5237202"/>
            <a:ext cx="5334000" cy="369332"/>
          </a:xfrm>
          <a:prstGeom prst="rect">
            <a:avLst/>
          </a:prstGeom>
          <a:noFill/>
        </p:spPr>
        <p:txBody>
          <a:bodyPr wrap="square" rtlCol="0">
            <a:spAutoFit/>
          </a:bodyPr>
          <a:lstStyle/>
          <a:p>
            <a:pPr algn="ctr"/>
            <a:r>
              <a:rPr lang="en-US" b="1" dirty="0"/>
              <a:t>Back</a:t>
            </a:r>
            <a:r>
              <a:rPr lang="en-US" dirty="0"/>
              <a:t> </a:t>
            </a:r>
            <a:r>
              <a:rPr lang="en-US" b="1" dirty="0"/>
              <a:t>Facing</a:t>
            </a:r>
            <a:r>
              <a:rPr lang="en-US" dirty="0"/>
              <a:t> </a:t>
            </a:r>
            <a:r>
              <a:rPr lang="en-US" b="1" dirty="0"/>
              <a:t>the</a:t>
            </a:r>
            <a:r>
              <a:rPr lang="en-US" dirty="0"/>
              <a:t> </a:t>
            </a:r>
            <a:r>
              <a:rPr lang="en-US" b="1" dirty="0"/>
              <a:t>Ocean</a:t>
            </a:r>
            <a:r>
              <a:rPr lang="en-US" dirty="0"/>
              <a:t> </a:t>
            </a:r>
          </a:p>
        </p:txBody>
      </p:sp>
      <p:sp>
        <p:nvSpPr>
          <p:cNvPr id="11" name="TextBox 10">
            <a:extLst>
              <a:ext uri="{FF2B5EF4-FFF2-40B4-BE49-F238E27FC236}">
                <a16:creationId xmlns:a16="http://schemas.microsoft.com/office/drawing/2014/main" id="{8E024A46-E71D-4036-A766-21002C822A41}"/>
              </a:ext>
            </a:extLst>
          </p:cNvPr>
          <p:cNvSpPr txBox="1"/>
          <p:nvPr/>
        </p:nvSpPr>
        <p:spPr>
          <a:xfrm>
            <a:off x="844550" y="5965309"/>
            <a:ext cx="10312400" cy="369332"/>
          </a:xfrm>
          <a:prstGeom prst="rect">
            <a:avLst/>
          </a:prstGeom>
          <a:noFill/>
        </p:spPr>
        <p:txBody>
          <a:bodyPr wrap="square" rtlCol="0">
            <a:spAutoFit/>
          </a:bodyPr>
          <a:lstStyle/>
          <a:p>
            <a:r>
              <a:rPr lang="en-US" b="1" dirty="0"/>
              <a:t>Exterior and Interior Walls ground and second floor completed waiting for steel roof structure </a:t>
            </a:r>
          </a:p>
        </p:txBody>
      </p:sp>
    </p:spTree>
    <p:extLst>
      <p:ext uri="{BB962C8B-B14F-4D97-AF65-F5344CB8AC3E}">
        <p14:creationId xmlns:p14="http://schemas.microsoft.com/office/powerpoint/2010/main" val="3458646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TotalTime>
  <Words>2577</Words>
  <Application>Microsoft Office PowerPoint</Application>
  <PresentationFormat>Widescreen</PresentationFormat>
  <Paragraphs>392</Paragraphs>
  <Slides>25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Aptos Narrow</vt:lpstr>
      <vt:lpstr>Arial</vt:lpstr>
      <vt:lpstr>Book Antiqua</vt:lpstr>
      <vt:lpstr>Calibri</vt:lpstr>
      <vt:lpstr>Calibri Light</vt:lpstr>
      <vt:lpstr>Times New Roman</vt:lpstr>
      <vt:lpstr>Office Theme</vt:lpstr>
      <vt:lpstr>College of Micronesia-FSM</vt:lpstr>
      <vt:lpstr>Administrative Services Updates Board of Regents COM-FSM</vt:lpstr>
      <vt:lpstr>Vice President Updates</vt:lpstr>
      <vt:lpstr>Vice President Updates</vt:lpstr>
      <vt:lpstr>  Procurement and Property Management Office</vt:lpstr>
      <vt:lpstr>Procurement and Property Management Office</vt:lpstr>
      <vt:lpstr>3 Vans for Instructional Department</vt:lpstr>
      <vt:lpstr>Facilities and Maintenance Projects</vt:lpstr>
      <vt:lpstr>National Campus Student Center</vt:lpstr>
      <vt:lpstr>National Teaching Clinic</vt:lpstr>
      <vt:lpstr>CTEC Multi Technical Building</vt:lpstr>
      <vt:lpstr>PowerPoint Presentation</vt:lpstr>
      <vt:lpstr>FSM-FMI Classroom and Dormitory Project</vt:lpstr>
      <vt:lpstr>COM-FSM TEN YEARS PROJECTS PIPELINE</vt:lpstr>
      <vt:lpstr>PowerPoint Presentation</vt:lpstr>
      <vt:lpstr>FY2024 INFRASTRUCTURE MAINTENANCE PROJECTS</vt:lpstr>
      <vt:lpstr>PowerPoint Presentation</vt:lpstr>
      <vt:lpstr>FY2025 INFRASTRUCTURE MAINTENANCE PROJECTS</vt:lpstr>
      <vt:lpstr>PowerPoint Presentation</vt:lpstr>
      <vt:lpstr>Business Office </vt:lpstr>
      <vt:lpstr>B. The cash reserves fund exhibited a reduction of 16%, equating to $532K, attributed to an unrealized market gain of $468K and a cash withdrawal of $1M since October 1, 2023.</vt:lpstr>
      <vt:lpstr>PowerPoint Presentation</vt:lpstr>
      <vt:lpstr>PowerPoint Presentation</vt:lpstr>
      <vt:lpstr>END OF UPDATES…</vt:lpstr>
      <vt:lpstr>END OF UPDATES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of Micronesia-FSM</dc:title>
  <dc:creator>Joe Habuchmai</dc:creator>
  <cp:lastModifiedBy>Steven Young-Uhk</cp:lastModifiedBy>
  <cp:revision>36</cp:revision>
  <dcterms:created xsi:type="dcterms:W3CDTF">2024-03-21T22:49:16Z</dcterms:created>
  <dcterms:modified xsi:type="dcterms:W3CDTF">2024-09-21T04:49:35Z</dcterms:modified>
</cp:coreProperties>
</file>