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2" r:id="rId6"/>
    <p:sldId id="263" r:id="rId7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46"/>
  </p:normalViewPr>
  <p:slideViewPr>
    <p:cSldViewPr snapToGrid="0" snapToObjects="1">
      <p:cViewPr varScale="1">
        <p:scale>
          <a:sx n="75" d="100"/>
          <a:sy n="75" d="100"/>
        </p:scale>
        <p:origin x="184" y="6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01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-17685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667" y="0"/>
            <a:ext cx="6163733" cy="821191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94534" y="735028"/>
            <a:ext cx="7477600" cy="26070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b="1" kern="0" spc="-157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College of Micronesia – FSM</a:t>
            </a:r>
          </a:p>
          <a:p>
            <a:pPr marL="0" indent="0" algn="ctr">
              <a:lnSpc>
                <a:spcPts val="6561"/>
              </a:lnSpc>
              <a:buNone/>
            </a:pPr>
            <a:r>
              <a:rPr lang="en-US" sz="5249" b="1" kern="0" spc="-157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Digital Transformation Status</a:t>
            </a:r>
          </a:p>
          <a:p>
            <a:pPr marL="0" indent="0" algn="ctr">
              <a:lnSpc>
                <a:spcPts val="6561"/>
              </a:lnSpc>
              <a:buNone/>
            </a:pPr>
            <a:r>
              <a:rPr lang="en-US" sz="5249" b="1" kern="0" spc="-157" dirty="0">
                <a:solidFill>
                  <a:srgbClr val="000000"/>
                </a:solidFill>
                <a:latin typeface="Inter" pitchFamily="34" charset="0"/>
                <a:ea typeface="Inter" pitchFamily="34" charset="-122"/>
              </a:rPr>
              <a:t>Report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494533" y="3552750"/>
            <a:ext cx="7477601" cy="32249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sz="2800" kern="0" spc="-35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Digital transformation is the integration of digital technology into all areas of COM-FSM’s DNA, fundamentally changing how it operates and delivers the best learner-centered experience that is committed to the success of the Federated States of Micronesia by providing academic and career &amp; technical educational programs characterized by continuous improvement and best practices.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654419-B176-1F04-7554-DEAD5D12FC40}"/>
              </a:ext>
            </a:extLst>
          </p:cNvPr>
          <p:cNvSpPr txBox="1"/>
          <p:nvPr/>
        </p:nvSpPr>
        <p:spPr>
          <a:xfrm>
            <a:off x="10782666" y="3451152"/>
            <a:ext cx="3847734" cy="169277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4400" dirty="0">
                <a:solidFill>
                  <a:schemeClr val="bg1"/>
                </a:solidFill>
              </a:rPr>
              <a:t>Digital Transformation</a:t>
            </a:r>
          </a:p>
          <a:p>
            <a:endParaRPr lang="en-FM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12873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06399" y="417764"/>
            <a:ext cx="8009467" cy="8868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Need for Digital Transformation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406399" y="1304659"/>
            <a:ext cx="1381760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3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 today’s educational landscape, digital transformation is essential for COM-FSM to remain competitive, innovate, and meet the ever-changing expectations of our students.</a:t>
            </a:r>
            <a:endParaRPr lang="en-US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38BA88-07EC-6250-BDB4-F21328E84F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86"/>
          <a:stretch/>
        </p:blipFill>
        <p:spPr>
          <a:xfrm>
            <a:off x="1870607" y="2444409"/>
            <a:ext cx="10761660" cy="53674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290638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Components of a Successful Digital Transformation Strategy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29731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06347" y="3338989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2760107" y="3373636"/>
            <a:ext cx="315503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Leadership Commitment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2760107" y="3854053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dedicated and supportive leadership team that drives change and fosters a digital-first culture.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426285" y="329731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575590" y="3338989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8148399" y="3373636"/>
            <a:ext cx="36474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Student-Centric Approach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8148399" y="3854053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Understanding student needs and delivering personalized experiences through digital channels.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2037993" y="531602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2183487" y="5357693"/>
            <a:ext cx="20895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2760107" y="539234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Agile Operations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2760107" y="5872758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Adopting agile methodologies to accelerate innovation, streamline processes, and respond quickly to market changes.</a:t>
            </a:r>
            <a:endParaRPr lang="en-US" sz="1750" dirty="0"/>
          </a:p>
        </p:txBody>
      </p:sp>
      <p:sp>
        <p:nvSpPr>
          <p:cNvPr id="17" name="Shape 15"/>
          <p:cNvSpPr/>
          <p:nvPr/>
        </p:nvSpPr>
        <p:spPr>
          <a:xfrm>
            <a:off x="7426285" y="531602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564160" y="5357693"/>
            <a:ext cx="22419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8148399" y="5392341"/>
            <a:ext cx="25247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Talent Development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8148399" y="5872758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Equipping employees with the necessary digital skills and creating a culture of continuous learning.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390406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8112" y="729325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Current Challenges at COM-FSM with its Digital Infrastructure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2037993" y="2246605"/>
            <a:ext cx="3370064" cy="3113879"/>
          </a:xfrm>
          <a:prstGeom prst="roundRect">
            <a:avLst>
              <a:gd name="adj" fmla="val 4212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273975" y="2359757"/>
            <a:ext cx="278999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Development Needs</a:t>
            </a:r>
            <a:endParaRPr lang="en-US" sz="2187" dirty="0"/>
          </a:p>
        </p:txBody>
      </p:sp>
      <p:sp>
        <p:nvSpPr>
          <p:cNvPr id="13" name="Shape 10"/>
          <p:cNvSpPr/>
          <p:nvPr/>
        </p:nvSpPr>
        <p:spPr>
          <a:xfrm>
            <a:off x="9236273" y="2246605"/>
            <a:ext cx="3370064" cy="3163804"/>
          </a:xfrm>
          <a:prstGeom prst="roundRect">
            <a:avLst>
              <a:gd name="adj" fmla="val 4212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8B13FB-200D-6046-9D09-2F5896B95461}"/>
              </a:ext>
            </a:extLst>
          </p:cNvPr>
          <p:cNvSpPr txBox="1"/>
          <p:nvPr/>
        </p:nvSpPr>
        <p:spPr>
          <a:xfrm>
            <a:off x="9458444" y="2825086"/>
            <a:ext cx="30156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M" dirty="0"/>
              <a:t>Legacy systems and ageing digital </a:t>
            </a:r>
            <a:r>
              <a:rPr lang="en-US" dirty="0"/>
              <a:t>infrastructure.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M" dirty="0"/>
              <a:t>Lack of proper software system for IT </a:t>
            </a:r>
            <a:r>
              <a:rPr lang="en-FM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equipment inventory.</a:t>
            </a:r>
            <a:endParaRPr lang="en-FM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M" dirty="0"/>
              <a:t>Need to </a:t>
            </a:r>
            <a:r>
              <a:rPr lang="en-US" dirty="0"/>
              <a:t>enhance wireless network infrastructure.</a:t>
            </a:r>
            <a:endParaRPr lang="en-FM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M" dirty="0"/>
              <a:t>Deeper </a:t>
            </a:r>
            <a:r>
              <a:rPr lang="en-US" dirty="0"/>
              <a:t>focus on data security.</a:t>
            </a:r>
            <a:endParaRPr lang="en-FM" dirty="0"/>
          </a:p>
        </p:txBody>
      </p:sp>
      <p:sp>
        <p:nvSpPr>
          <p:cNvPr id="18" name="Text 8">
            <a:extLst>
              <a:ext uri="{FF2B5EF4-FFF2-40B4-BE49-F238E27FC236}">
                <a16:creationId xmlns:a16="http://schemas.microsoft.com/office/drawing/2014/main" id="{63ED1CEC-1776-1012-46FD-83BB7890F6C8}"/>
              </a:ext>
            </a:extLst>
          </p:cNvPr>
          <p:cNvSpPr/>
          <p:nvPr/>
        </p:nvSpPr>
        <p:spPr>
          <a:xfrm>
            <a:off x="9458444" y="240552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Infrastructure</a:t>
            </a:r>
            <a:endParaRPr lang="en-US" sz="2187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575DFB-BF12-E191-089D-FDB57F7D86F9}"/>
              </a:ext>
            </a:extLst>
          </p:cNvPr>
          <p:cNvSpPr txBox="1"/>
          <p:nvPr/>
        </p:nvSpPr>
        <p:spPr>
          <a:xfrm>
            <a:off x="2289432" y="2775161"/>
            <a:ext cx="30156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M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Emphasis on continuous training for IT staff</a:t>
            </a:r>
            <a:r>
              <a:rPr lang="en-FM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M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Emphasis on continuous training for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instructors</a:t>
            </a:r>
            <a:r>
              <a:rPr lang="en-FM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support staff when new technologies are introduced</a:t>
            </a:r>
            <a:r>
              <a:rPr lang="en-FM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M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M" dirty="0"/>
          </a:p>
        </p:txBody>
      </p:sp>
      <p:sp>
        <p:nvSpPr>
          <p:cNvPr id="20" name="Shape 4">
            <a:extLst>
              <a:ext uri="{FF2B5EF4-FFF2-40B4-BE49-F238E27FC236}">
                <a16:creationId xmlns:a16="http://schemas.microsoft.com/office/drawing/2014/main" id="{FA6F7931-7963-3D43-482F-78B2C2C8470A}"/>
              </a:ext>
            </a:extLst>
          </p:cNvPr>
          <p:cNvSpPr/>
          <p:nvPr/>
        </p:nvSpPr>
        <p:spPr>
          <a:xfrm>
            <a:off x="5629180" y="2246605"/>
            <a:ext cx="3370064" cy="3113879"/>
          </a:xfrm>
          <a:prstGeom prst="roundRect">
            <a:avLst>
              <a:gd name="adj" fmla="val 4212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ED7C9C-C123-130B-8DF6-8E54E42C784D}"/>
              </a:ext>
            </a:extLst>
          </p:cNvPr>
          <p:cNvSpPr txBox="1"/>
          <p:nvPr/>
        </p:nvSpPr>
        <p:spPr>
          <a:xfrm>
            <a:off x="5867257" y="2825086"/>
            <a:ext cx="3015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M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Emphasis on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implementing analytics systems to harness current data and future trend prediction for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data-driven decision-making.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M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M" dirty="0"/>
          </a:p>
        </p:txBody>
      </p:sp>
      <p:sp>
        <p:nvSpPr>
          <p:cNvPr id="22" name="Text 5">
            <a:extLst>
              <a:ext uri="{FF2B5EF4-FFF2-40B4-BE49-F238E27FC236}">
                <a16:creationId xmlns:a16="http://schemas.microsoft.com/office/drawing/2014/main" id="{5C0110B4-C2BB-1A7C-C50D-380C1F2A966F}"/>
              </a:ext>
            </a:extLst>
          </p:cNvPr>
          <p:cNvSpPr/>
          <p:nvPr/>
        </p:nvSpPr>
        <p:spPr>
          <a:xfrm>
            <a:off x="5867257" y="2430112"/>
            <a:ext cx="278999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Data-driven Analytics </a:t>
            </a:r>
            <a:endParaRPr lang="en-US" sz="2187" dirty="0"/>
          </a:p>
        </p:txBody>
      </p:sp>
      <p:pic>
        <p:nvPicPr>
          <p:cNvPr id="24" name="Image 2" descr="preencoded.png">
            <a:extLst>
              <a:ext uri="{FF2B5EF4-FFF2-40B4-BE49-F238E27FC236}">
                <a16:creationId xmlns:a16="http://schemas.microsoft.com/office/drawing/2014/main" id="{42A0FB0A-D66D-68F5-3D4D-4BF325AEB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035" y="5598555"/>
            <a:ext cx="3296007" cy="20370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033F663-1B34-AB61-1A04-57FF0760D6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6499" y="5491217"/>
            <a:ext cx="3619500" cy="22479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93CA3E2-F9DB-7B79-FDA8-E77D42BBCD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0164" y="5598555"/>
            <a:ext cx="3370064" cy="20766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n-FM" dirty="0"/>
          </a:p>
        </p:txBody>
      </p:sp>
      <p:sp>
        <p:nvSpPr>
          <p:cNvPr id="5" name="Text 2"/>
          <p:cNvSpPr/>
          <p:nvPr/>
        </p:nvSpPr>
        <p:spPr>
          <a:xfrm>
            <a:off x="982136" y="500038"/>
            <a:ext cx="11565463" cy="7530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Key 2024 Action Plan To Drive Digital Transformation</a:t>
            </a:r>
            <a:endParaRPr lang="en-US" sz="4374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75378-0087-E9DF-F1B8-C1FF3747159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185272" y="5656236"/>
            <a:ext cx="12259855" cy="23198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BFEC834-094D-7306-F4B2-B9CCDA17493B}"/>
              </a:ext>
            </a:extLst>
          </p:cNvPr>
          <p:cNvSpPr txBox="1"/>
          <p:nvPr/>
        </p:nvSpPr>
        <p:spPr>
          <a:xfrm>
            <a:off x="982136" y="1303866"/>
            <a:ext cx="1246299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M" sz="2800" dirty="0"/>
              <a:t>Digital </a:t>
            </a:r>
            <a:r>
              <a:rPr lang="en-US" sz="2800" dirty="0"/>
              <a:t>Infrastructure</a:t>
            </a:r>
            <a:r>
              <a:rPr lang="en-FM" sz="2800" dirty="0"/>
              <a:t> </a:t>
            </a:r>
            <a:r>
              <a:rPr lang="en-US" sz="2800" dirty="0"/>
              <a:t>Upgrade</a:t>
            </a:r>
            <a:r>
              <a:rPr lang="en-FM" sz="2800" dirty="0"/>
              <a:t> for Kosrae Campus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M" sz="2800" dirty="0"/>
              <a:t>Digital </a:t>
            </a:r>
            <a:r>
              <a:rPr lang="en-US" sz="2800" dirty="0"/>
              <a:t>Infrastructure</a:t>
            </a:r>
            <a:r>
              <a:rPr lang="en-FM" sz="2800" dirty="0"/>
              <a:t> Upgrade for Chuuk Campus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M" sz="2800" dirty="0"/>
              <a:t>Digital </a:t>
            </a:r>
            <a:r>
              <a:rPr lang="en-US" sz="2800" dirty="0"/>
              <a:t>Infrastructure</a:t>
            </a:r>
            <a:r>
              <a:rPr lang="en-FM" sz="2800" dirty="0"/>
              <a:t> Upgrade for Yap &amp; FMI Campus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M" sz="2800" dirty="0"/>
              <a:t>Digital </a:t>
            </a:r>
            <a:r>
              <a:rPr lang="en-US" sz="2800" dirty="0"/>
              <a:t>Infrastructure</a:t>
            </a:r>
            <a:r>
              <a:rPr lang="en-FM" sz="2800" dirty="0"/>
              <a:t> Upgrade for N</a:t>
            </a:r>
            <a:r>
              <a:rPr lang="en-US" sz="2800" dirty="0"/>
              <a:t>a</a:t>
            </a:r>
            <a:r>
              <a:rPr lang="en-FM" sz="2800" dirty="0"/>
              <a:t>tional &amp; CTEC Campus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Implementation</a:t>
            </a:r>
            <a:r>
              <a:rPr lang="en-FM" sz="2800" dirty="0"/>
              <a:t> of </a:t>
            </a:r>
            <a:r>
              <a:rPr lang="en-US" sz="2800" dirty="0"/>
              <a:t>mobile-first</a:t>
            </a:r>
            <a:r>
              <a:rPr lang="en-FM" sz="2800" dirty="0"/>
              <a:t> </a:t>
            </a:r>
            <a:r>
              <a:rPr lang="en-US" sz="2800" dirty="0"/>
              <a:t>strategy where applicable.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Becoming members of international best practice bodies such as EDUCAUSE and ICDE</a:t>
            </a:r>
            <a:r>
              <a:rPr lang="en-FM" sz="2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M" sz="2800" dirty="0"/>
              <a:t>Revamp of COM-FSM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M" sz="2800" dirty="0"/>
              <a:t>Launch of COM-FSM online </a:t>
            </a:r>
            <a:r>
              <a:rPr lang="en-US" sz="2800" dirty="0"/>
              <a:t>recruitment &amp; staff development</a:t>
            </a:r>
            <a:r>
              <a:rPr lang="en-FM" sz="2800" dirty="0"/>
              <a:t> portal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M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M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CC971C7-4AC3-ABB4-F7A8-08F890D94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947" y="0"/>
            <a:ext cx="6178453" cy="8229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732959F-0A30-F8B8-8769-117807CF65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51" r="7182"/>
          <a:stretch/>
        </p:blipFill>
        <p:spPr>
          <a:xfrm>
            <a:off x="0" y="1862666"/>
            <a:ext cx="8573693" cy="612986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55FA1F4-158F-469D-699A-297ED32936EC}"/>
              </a:ext>
            </a:extLst>
          </p:cNvPr>
          <p:cNvSpPr txBox="1"/>
          <p:nvPr/>
        </p:nvSpPr>
        <p:spPr>
          <a:xfrm>
            <a:off x="203200" y="237068"/>
            <a:ext cx="85736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374151"/>
                </a:solidFill>
                <a:effectLst/>
                <a:latin typeface="Söhne"/>
              </a:rPr>
              <a:t>Embracing change is not just a necessity; it is an opportunity to redefine our success and 'Embracing Tomorrow.'</a:t>
            </a:r>
            <a:endParaRPr lang="en-FM" sz="3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354</Words>
  <Application>Microsoft Macintosh PowerPoint</Application>
  <PresentationFormat>Custom</PresentationFormat>
  <Paragraphs>48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Inter</vt:lpstr>
      <vt:lpstr>Söhne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Microsoft Office User</cp:lastModifiedBy>
  <cp:revision>8</cp:revision>
  <dcterms:created xsi:type="dcterms:W3CDTF">2023-12-08T01:07:43Z</dcterms:created>
  <dcterms:modified xsi:type="dcterms:W3CDTF">2023-12-08T03:31:03Z</dcterms:modified>
</cp:coreProperties>
</file>