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9" r:id="rId1"/>
  </p:sldMasterIdLst>
  <p:notesMasterIdLst>
    <p:notesMasterId r:id="rId18"/>
  </p:notesMasterIdLst>
  <p:sldIdLst>
    <p:sldId id="256" r:id="rId2"/>
    <p:sldId id="257" r:id="rId3"/>
    <p:sldId id="258" r:id="rId4"/>
    <p:sldId id="265" r:id="rId5"/>
    <p:sldId id="266" r:id="rId6"/>
    <p:sldId id="272" r:id="rId7"/>
    <p:sldId id="268" r:id="rId8"/>
    <p:sldId id="269" r:id="rId9"/>
    <p:sldId id="270" r:id="rId10"/>
    <p:sldId id="273" r:id="rId11"/>
    <p:sldId id="271" r:id="rId12"/>
    <p:sldId id="274" r:id="rId13"/>
    <p:sldId id="275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936" y="-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rbt-25Nov2025\Endowment\Investment\Investment2026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rbt-25Nov2025\Endowment\Investment\Investment2026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rbt-25Nov2025\Endowment\Investment\Investment2026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'Cash Reserves'!$D$5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'Cash Reserves'!$B$6:$B$18</c:f>
              <c:strCache>
                <c:ptCount val="1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  <c:pt idx="12">
                  <c:v>Sep</c:v>
                </c:pt>
              </c:strCache>
            </c:strRef>
          </c:cat>
          <c:val>
            <c:numRef>
              <c:f>'Cash Reserves'!$D$6:$D$18</c:f>
              <c:numCache>
                <c:formatCode>_(* #,##0.00_);_(* \(#,##0.00\);_(* "-"??_);_(@_)</c:formatCode>
                <c:ptCount val="13"/>
                <c:pt idx="0">
                  <c:v>2812054.18</c:v>
                </c:pt>
                <c:pt idx="1">
                  <c:v>2866575.79</c:v>
                </c:pt>
                <c:pt idx="2">
                  <c:v>2860146.3899999997</c:v>
                </c:pt>
                <c:pt idx="3">
                  <c:v>2843844.45</c:v>
                </c:pt>
                <c:pt idx="4">
                  <c:v>2792509.38</c:v>
                </c:pt>
                <c:pt idx="5">
                  <c:v>2791766.94</c:v>
                </c:pt>
                <c:pt idx="6">
                  <c:v>2845907.13</c:v>
                </c:pt>
                <c:pt idx="7">
                  <c:v>2853026.9299999997</c:v>
                </c:pt>
                <c:pt idx="8">
                  <c:v>2853026.9299999997</c:v>
                </c:pt>
                <c:pt idx="9">
                  <c:v>2834262.7800000003</c:v>
                </c:pt>
                <c:pt idx="10">
                  <c:v>2862856.0300000003</c:v>
                </c:pt>
                <c:pt idx="11">
                  <c:v>2871990.68</c:v>
                </c:pt>
                <c:pt idx="12">
                  <c:v>2874965.76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'Cash Reserves'!$E$5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'Cash Reserves'!$B$6:$B$18</c:f>
              <c:strCache>
                <c:ptCount val="1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  <c:pt idx="12">
                  <c:v>Sep</c:v>
                </c:pt>
              </c:strCache>
            </c:strRef>
          </c:cat>
          <c:val>
            <c:numRef>
              <c:f>'Cash Reserves'!$E$6:$E$18</c:f>
              <c:numCache>
                <c:formatCode>_(* #,##0.00_);_(* \(#,##0.00\);_(* "-"??_);_(@_)</c:formatCode>
                <c:ptCount val="13"/>
                <c:pt idx="0">
                  <c:v>2874965.76</c:v>
                </c:pt>
                <c:pt idx="1">
                  <c:v>2866663.7800000003</c:v>
                </c:pt>
                <c:pt idx="2">
                  <c:v>2901892.94</c:v>
                </c:pt>
                <c:pt idx="3">
                  <c:v>2919715.11</c:v>
                </c:pt>
                <c:pt idx="4">
                  <c:v>2936895.84</c:v>
                </c:pt>
                <c:pt idx="5">
                  <c:v>2961007.41</c:v>
                </c:pt>
                <c:pt idx="6">
                  <c:v>2954368.48</c:v>
                </c:pt>
                <c:pt idx="7">
                  <c:v>2962891.8</c:v>
                </c:pt>
                <c:pt idx="8">
                  <c:v>2985178.23</c:v>
                </c:pt>
                <c:pt idx="9">
                  <c:v>2983862.1799999997</c:v>
                </c:pt>
                <c:pt idx="10">
                  <c:v>3008030.9299999997</c:v>
                </c:pt>
                <c:pt idx="11">
                  <c:v>3015234.8600000003</c:v>
                </c:pt>
                <c:pt idx="12">
                  <c:v>3038203.4899999998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'Cash Reserves'!$F$5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'Cash Reserves'!$B$6:$B$18</c:f>
              <c:strCache>
                <c:ptCount val="1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  <c:pt idx="12">
                  <c:v>Sep</c:v>
                </c:pt>
              </c:strCache>
            </c:strRef>
          </c:cat>
          <c:val>
            <c:numRef>
              <c:f>'Cash Reserves'!$F$6:$F$18</c:f>
              <c:numCache>
                <c:formatCode>_(* #,##0.00_);_(* \(#,##0.00\);_(* "-"??_);_(@_)</c:formatCode>
                <c:ptCount val="13"/>
                <c:pt idx="0">
                  <c:v>3038203.4899999998</c:v>
                </c:pt>
                <c:pt idx="1">
                  <c:v>3040425.25</c:v>
                </c:pt>
                <c:pt idx="2">
                  <c:v>3058755.58</c:v>
                </c:pt>
                <c:pt idx="3">
                  <c:v>3080382.77</c:v>
                </c:pt>
                <c:pt idx="4">
                  <c:v>3121113.1399999997</c:v>
                </c:pt>
                <c:pt idx="5">
                  <c:v>3069194.72</c:v>
                </c:pt>
                <c:pt idx="6">
                  <c:v>3049389.3499999996</c:v>
                </c:pt>
                <c:pt idx="7">
                  <c:v>3044676.9</c:v>
                </c:pt>
                <c:pt idx="8">
                  <c:v>3045152.57</c:v>
                </c:pt>
                <c:pt idx="9">
                  <c:v>3037560.24</c:v>
                </c:pt>
                <c:pt idx="10">
                  <c:v>3073811.3200000003</c:v>
                </c:pt>
                <c:pt idx="11">
                  <c:v>3100798.08</c:v>
                </c:pt>
                <c:pt idx="12">
                  <c:v>3099817.34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'Cash Reserves'!$G$5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'Cash Reserves'!$B$6:$B$18</c:f>
              <c:strCache>
                <c:ptCount val="1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  <c:pt idx="12">
                  <c:v>Sep</c:v>
                </c:pt>
              </c:strCache>
            </c:strRef>
          </c:cat>
          <c:val>
            <c:numRef>
              <c:f>'Cash Reserves'!$G$6:$G$18</c:f>
              <c:numCache>
                <c:formatCode>_(* #,##0.00_);_(* \(#,##0.00\);_(* "-"??_);_(@_)</c:formatCode>
                <c:ptCount val="13"/>
                <c:pt idx="0">
                  <c:v>3099817.34</c:v>
                </c:pt>
                <c:pt idx="1">
                  <c:v>3019681.17</c:v>
                </c:pt>
                <c:pt idx="2">
                  <c:v>3038768.75</c:v>
                </c:pt>
                <c:pt idx="3">
                  <c:v>2976603.41</c:v>
                </c:pt>
                <c:pt idx="4">
                  <c:v>3074630.65</c:v>
                </c:pt>
                <c:pt idx="5">
                  <c:v>3095444.13</c:v>
                </c:pt>
                <c:pt idx="6">
                  <c:v>3117654.25</c:v>
                </c:pt>
                <c:pt idx="7">
                  <c:v>3153191.76</c:v>
                </c:pt>
                <c:pt idx="8">
                  <c:v>3106565.39</c:v>
                </c:pt>
                <c:pt idx="9">
                  <c:v>3189288.54</c:v>
                </c:pt>
                <c:pt idx="10">
                  <c:v>3193048.13</c:v>
                </c:pt>
                <c:pt idx="11">
                  <c:v>3200672.58</c:v>
                </c:pt>
                <c:pt idx="12">
                  <c:v>3235123.63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'Cash Reserves'!$H$5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'Cash Reserves'!$B$6:$B$18</c:f>
              <c:strCache>
                <c:ptCount val="1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  <c:pt idx="12">
                  <c:v>Sep</c:v>
                </c:pt>
              </c:strCache>
            </c:strRef>
          </c:cat>
          <c:val>
            <c:numRef>
              <c:f>'Cash Reserves'!$H$6:$H$18</c:f>
              <c:numCache>
                <c:formatCode>_(* #,##0.00_);_(* \(#,##0.00\);_(* "-"??_);_(@_)</c:formatCode>
                <c:ptCount val="13"/>
                <c:pt idx="0">
                  <c:v>3235123.63</c:v>
                </c:pt>
                <c:pt idx="1">
                  <c:v>3236337.1499999994</c:v>
                </c:pt>
                <c:pt idx="2">
                  <c:v>3241571.5299999993</c:v>
                </c:pt>
                <c:pt idx="3">
                  <c:v>3278284.2499999995</c:v>
                </c:pt>
                <c:pt idx="4">
                  <c:v>3268861.24</c:v>
                </c:pt>
                <c:pt idx="5">
                  <c:v>3201708.6500000004</c:v>
                </c:pt>
                <c:pt idx="6">
                  <c:v>3053779.4</c:v>
                </c:pt>
                <c:pt idx="7">
                  <c:v>3185217.88</c:v>
                </c:pt>
                <c:pt idx="8">
                  <c:v>3256889.8600000003</c:v>
                </c:pt>
                <c:pt idx="9">
                  <c:v>3297096.92</c:v>
                </c:pt>
                <c:pt idx="10">
                  <c:v>3367223.8000000003</c:v>
                </c:pt>
                <c:pt idx="11">
                  <c:v>3426569.08</c:v>
                </c:pt>
                <c:pt idx="12">
                  <c:v>3396331.35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'Cash Reserves'!$I$5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'Cash Reserves'!$B$6:$B$18</c:f>
              <c:strCache>
                <c:ptCount val="1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  <c:pt idx="12">
                  <c:v>Sep</c:v>
                </c:pt>
              </c:strCache>
            </c:strRef>
          </c:cat>
          <c:val>
            <c:numRef>
              <c:f>'Cash Reserves'!$I$6:$I$18</c:f>
              <c:numCache>
                <c:formatCode>_(* #,##0.00_);_(* \(#,##0.00\);_(* "-"??_);_(@_)</c:formatCode>
                <c:ptCount val="13"/>
                <c:pt idx="0">
                  <c:v>3396331.35</c:v>
                </c:pt>
                <c:pt idx="1">
                  <c:v>3351879.33</c:v>
                </c:pt>
                <c:pt idx="2">
                  <c:v>3513252.5</c:v>
                </c:pt>
                <c:pt idx="3">
                  <c:v>3563565.0200000005</c:v>
                </c:pt>
                <c:pt idx="4">
                  <c:v>3523876.5500000003</c:v>
                </c:pt>
                <c:pt idx="5">
                  <c:v>3533038.36</c:v>
                </c:pt>
                <c:pt idx="6">
                  <c:v>3578627.94</c:v>
                </c:pt>
                <c:pt idx="7">
                  <c:v>3640343.34</c:v>
                </c:pt>
                <c:pt idx="8">
                  <c:v>3703211.5500000003</c:v>
                </c:pt>
                <c:pt idx="9">
                  <c:v>3694248.61</c:v>
                </c:pt>
                <c:pt idx="10">
                  <c:v>3707594.38</c:v>
                </c:pt>
                <c:pt idx="11">
                  <c:v>3746301.6300000004</c:v>
                </c:pt>
                <c:pt idx="12">
                  <c:v>3672484.2299999995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'Cash Reserves'!$J$5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'Cash Reserves'!$B$6:$B$18</c:f>
              <c:strCache>
                <c:ptCount val="1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  <c:pt idx="12">
                  <c:v>Sep</c:v>
                </c:pt>
              </c:strCache>
            </c:strRef>
          </c:cat>
          <c:val>
            <c:numRef>
              <c:f>'Cash Reserves'!$J$6:$J$18</c:f>
              <c:numCache>
                <c:formatCode>_(* #,##0.00_);_(* \(#,##0.00\);_(* "-"??_);_(@_)</c:formatCode>
                <c:ptCount val="13"/>
                <c:pt idx="0">
                  <c:v>3672484.2299999995</c:v>
                </c:pt>
                <c:pt idx="1">
                  <c:v>3729386.8</c:v>
                </c:pt>
                <c:pt idx="2">
                  <c:v>3702682.19</c:v>
                </c:pt>
                <c:pt idx="3">
                  <c:v>3759736.61</c:v>
                </c:pt>
                <c:pt idx="4">
                  <c:v>3626840.86</c:v>
                </c:pt>
                <c:pt idx="5">
                  <c:v>3553014.81</c:v>
                </c:pt>
                <c:pt idx="6">
                  <c:v>3530025.84</c:v>
                </c:pt>
                <c:pt idx="7">
                  <c:v>3356267.64</c:v>
                </c:pt>
                <c:pt idx="8">
                  <c:v>3369253.95</c:v>
                </c:pt>
                <c:pt idx="9">
                  <c:v>3238335.14</c:v>
                </c:pt>
                <c:pt idx="10">
                  <c:v>3364570.72</c:v>
                </c:pt>
                <c:pt idx="11">
                  <c:v>3271498.53</c:v>
                </c:pt>
                <c:pt idx="12">
                  <c:v>3106557.69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'Cash Reserves'!$K$5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'Cash Reserves'!$B$6:$B$18</c:f>
              <c:strCache>
                <c:ptCount val="1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  <c:pt idx="12">
                  <c:v>Sep</c:v>
                </c:pt>
              </c:strCache>
            </c:strRef>
          </c:cat>
          <c:val>
            <c:numRef>
              <c:f>'Cash Reserves'!$K$6:$K$18</c:f>
              <c:numCache>
                <c:formatCode>_(* #,##0.00_);_(* \(#,##0.00\);_(* "-"??_);_(@_)</c:formatCode>
                <c:ptCount val="13"/>
                <c:pt idx="0">
                  <c:v>3106557.69</c:v>
                </c:pt>
                <c:pt idx="1">
                  <c:v>3173470.54</c:v>
                </c:pt>
                <c:pt idx="2">
                  <c:v>3290128.6349999998</c:v>
                </c:pt>
                <c:pt idx="3">
                  <c:v>3225280.17</c:v>
                </c:pt>
                <c:pt idx="4">
                  <c:v>3352636.4800000004</c:v>
                </c:pt>
                <c:pt idx="5">
                  <c:v>3293087.44</c:v>
                </c:pt>
                <c:pt idx="6">
                  <c:v>3389937.08</c:v>
                </c:pt>
                <c:pt idx="7">
                  <c:v>3397179.2199999997</c:v>
                </c:pt>
                <c:pt idx="8">
                  <c:v>3387973.81</c:v>
                </c:pt>
                <c:pt idx="9">
                  <c:v>3469940.49</c:v>
                </c:pt>
                <c:pt idx="10">
                  <c:v>3508735.81</c:v>
                </c:pt>
                <c:pt idx="11">
                  <c:v>3468963.16</c:v>
                </c:pt>
                <c:pt idx="12">
                  <c:v>3376706.7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'Cash Reserves'!$L$5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'Cash Reserves'!$B$6:$B$18</c:f>
              <c:strCache>
                <c:ptCount val="1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  <c:pt idx="12">
                  <c:v>Sep</c:v>
                </c:pt>
              </c:strCache>
            </c:strRef>
          </c:cat>
          <c:val>
            <c:numRef>
              <c:f>'Cash Reserves'!$L$6:$L$18</c:f>
              <c:numCache>
                <c:formatCode>_(* #,##0.00_);_(* \(#,##0.00\);_(* "-"??_);_(@_)</c:formatCode>
                <c:ptCount val="13"/>
                <c:pt idx="0">
                  <c:v>3376706.7</c:v>
                </c:pt>
                <c:pt idx="1">
                  <c:v>3335541.63</c:v>
                </c:pt>
                <c:pt idx="2">
                  <c:v>3530613.5300000003</c:v>
                </c:pt>
                <c:pt idx="3">
                  <c:v>3643781.9299999997</c:v>
                </c:pt>
                <c:pt idx="4">
                  <c:v>3671916.5599999996</c:v>
                </c:pt>
                <c:pt idx="5">
                  <c:v>3693803.91</c:v>
                </c:pt>
                <c:pt idx="6">
                  <c:v>3736251.26</c:v>
                </c:pt>
                <c:pt idx="7">
                  <c:v>3637105.8</c:v>
                </c:pt>
                <c:pt idx="8">
                  <c:v>3713637.11</c:v>
                </c:pt>
                <c:pt idx="9">
                  <c:v>2753583.31</c:v>
                </c:pt>
                <c:pt idx="10">
                  <c:v>2799349.4000000004</c:v>
                </c:pt>
                <c:pt idx="11">
                  <c:v>2844455.44</c:v>
                </c:pt>
                <c:pt idx="12">
                  <c:v>2876960.3499999996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'Cash Reserves'!$M$5</c:f>
              <c:strCache>
                <c:ptCount val="1"/>
                <c:pt idx="0">
                  <c:v>2025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'Cash Reserves'!$B$6:$B$18</c:f>
              <c:strCache>
                <c:ptCount val="1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  <c:pt idx="12">
                  <c:v>Sep</c:v>
                </c:pt>
              </c:strCache>
            </c:strRef>
          </c:cat>
          <c:val>
            <c:numRef>
              <c:f>'Cash Reserves'!$M$6:$M$18</c:f>
              <c:numCache>
                <c:formatCode>_(* #,##0.00_);_(* \(#,##0.00\);_(* "-"??_);_(@_)</c:formatCode>
                <c:ptCount val="13"/>
                <c:pt idx="0">
                  <c:v>2876960.3499999996</c:v>
                </c:pt>
                <c:pt idx="1">
                  <c:v>3025142.45</c:v>
                </c:pt>
                <c:pt idx="2">
                  <c:v>2855576.15</c:v>
                </c:pt>
                <c:pt idx="3">
                  <c:v>2810113.83</c:v>
                </c:pt>
                <c:pt idx="4">
                  <c:v>2845329.9299999997</c:v>
                </c:pt>
                <c:pt idx="5">
                  <c:v>2863957.3</c:v>
                </c:pt>
                <c:pt idx="6">
                  <c:v>2837149.44</c:v>
                </c:pt>
                <c:pt idx="7">
                  <c:v>2854007.69</c:v>
                </c:pt>
                <c:pt idx="8">
                  <c:v>2895399.7699999996</c:v>
                </c:pt>
                <c:pt idx="9">
                  <c:v>2957178.79</c:v>
                </c:pt>
                <c:pt idx="10">
                  <c:v>2948860.9099999997</c:v>
                </c:pt>
                <c:pt idx="11">
                  <c:v>2989288.4499999997</c:v>
                </c:pt>
                <c:pt idx="12">
                  <c:v>3017651.91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'Cash Reserves'!$N$5</c:f>
              <c:strCache>
                <c:ptCount val="1"/>
                <c:pt idx="0">
                  <c:v>2026</c:v>
                </c:pt>
              </c:strCache>
            </c:strRef>
          </c:tx>
          <c:marker>
            <c:symbol val="none"/>
          </c:marker>
          <c:cat>
            <c:strRef>
              <c:f>'Cash Reserves'!$B$6:$B$18</c:f>
              <c:strCache>
                <c:ptCount val="1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  <c:pt idx="12">
                  <c:v>Sep</c:v>
                </c:pt>
              </c:strCache>
            </c:strRef>
          </c:cat>
          <c:val>
            <c:numRef>
              <c:f>'Cash Reserves'!$N$6:$N$18</c:f>
              <c:numCache>
                <c:formatCode>_(* #,##0.00_);_(* \(#,##0.00\);_(* "-"??_);_(@_)</c:formatCode>
                <c:ptCount val="13"/>
                <c:pt idx="0">
                  <c:v>3017651.91</c:v>
                </c:pt>
                <c:pt idx="1">
                  <c:v>3025142.45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546624"/>
        <c:axId val="185400064"/>
      </c:lineChart>
      <c:catAx>
        <c:axId val="19554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400064"/>
        <c:crosses val="autoZero"/>
        <c:auto val="1"/>
        <c:lblAlgn val="ctr"/>
        <c:lblOffset val="100"/>
        <c:noMultiLvlLbl val="0"/>
      </c:catAx>
      <c:valAx>
        <c:axId val="185400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54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Endowment!$C$5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Endowment!$B$6:$B$18</c:f>
              <c:strCache>
                <c:ptCount val="1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  <c:pt idx="12">
                  <c:v>Sep</c:v>
                </c:pt>
              </c:strCache>
            </c:strRef>
          </c:cat>
          <c:val>
            <c:numRef>
              <c:f>Endowment!$C$6:$C$18</c:f>
              <c:numCache>
                <c:formatCode>_(* #,##0.00_);_(* \(#,##0.00\);_(* "-"??_);_(@_)</c:formatCode>
                <c:ptCount val="13"/>
                <c:pt idx="0">
                  <c:v>4375832.21</c:v>
                </c:pt>
                <c:pt idx="1">
                  <c:v>4408317.34</c:v>
                </c:pt>
                <c:pt idx="2">
                  <c:v>4466118.72</c:v>
                </c:pt>
                <c:pt idx="3">
                  <c:v>4394763.709999999</c:v>
                </c:pt>
                <c:pt idx="4">
                  <c:v>4336158.9499999993</c:v>
                </c:pt>
                <c:pt idx="5">
                  <c:v>4560508.5</c:v>
                </c:pt>
                <c:pt idx="6">
                  <c:v>4512276.71</c:v>
                </c:pt>
                <c:pt idx="7">
                  <c:v>4574676.3500000006</c:v>
                </c:pt>
                <c:pt idx="8">
                  <c:v>4567548.4799999995</c:v>
                </c:pt>
                <c:pt idx="9">
                  <c:v>4516771.1500000004</c:v>
                </c:pt>
                <c:pt idx="10">
                  <c:v>4503835.17</c:v>
                </c:pt>
                <c:pt idx="11">
                  <c:v>4278229.13</c:v>
                </c:pt>
                <c:pt idx="12">
                  <c:v>4122830.14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Endowment!$D$5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Endowment!$B$6:$B$18</c:f>
              <c:strCache>
                <c:ptCount val="1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  <c:pt idx="12">
                  <c:v>Sep</c:v>
                </c:pt>
              </c:strCache>
            </c:strRef>
          </c:cat>
          <c:val>
            <c:numRef>
              <c:f>Endowment!$D$6:$D$18</c:f>
              <c:numCache>
                <c:formatCode>_(* #,##0.00_);_(* \(#,##0.00\);_(* "-"??_);_(@_)</c:formatCode>
                <c:ptCount val="13"/>
                <c:pt idx="0">
                  <c:v>4122830.14</c:v>
                </c:pt>
                <c:pt idx="1">
                  <c:v>4358709.09</c:v>
                </c:pt>
                <c:pt idx="2">
                  <c:v>4350929.209999999</c:v>
                </c:pt>
                <c:pt idx="3">
                  <c:v>4237937.8900000006</c:v>
                </c:pt>
                <c:pt idx="4">
                  <c:v>4065363.82</c:v>
                </c:pt>
                <c:pt idx="5">
                  <c:v>4068378.85</c:v>
                </c:pt>
                <c:pt idx="6">
                  <c:v>4328952.09</c:v>
                </c:pt>
                <c:pt idx="7">
                  <c:v>4406594.5600000005</c:v>
                </c:pt>
                <c:pt idx="8">
                  <c:v>4394748.3</c:v>
                </c:pt>
                <c:pt idx="9">
                  <c:v>4399986.9399999995</c:v>
                </c:pt>
                <c:pt idx="10">
                  <c:v>4399986.9400000004</c:v>
                </c:pt>
                <c:pt idx="11">
                  <c:v>4573813.8600000003</c:v>
                </c:pt>
                <c:pt idx="12">
                  <c:v>4575892.04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Endowment!$E$5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Endowment!$B$6:$B$18</c:f>
              <c:strCache>
                <c:ptCount val="1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  <c:pt idx="12">
                  <c:v>Sep</c:v>
                </c:pt>
              </c:strCache>
            </c:strRef>
          </c:cat>
          <c:val>
            <c:numRef>
              <c:f>Endowment!$E$6:$E$18</c:f>
              <c:numCache>
                <c:formatCode>_(* #,##0.00_);_(* \(#,##0.00\);_(* "-"??_);_(@_)</c:formatCode>
                <c:ptCount val="13"/>
                <c:pt idx="0">
                  <c:v>4575892.04</c:v>
                </c:pt>
                <c:pt idx="1">
                  <c:v>4548577.4899999993</c:v>
                </c:pt>
                <c:pt idx="2">
                  <c:v>4612527.9160000002</c:v>
                </c:pt>
                <c:pt idx="3">
                  <c:v>4894159.57</c:v>
                </c:pt>
                <c:pt idx="4">
                  <c:v>4982528.8499999996</c:v>
                </c:pt>
                <c:pt idx="5">
                  <c:v>5084056.33</c:v>
                </c:pt>
                <c:pt idx="6">
                  <c:v>5135380.2300000004</c:v>
                </c:pt>
                <c:pt idx="7">
                  <c:v>5175714.83</c:v>
                </c:pt>
                <c:pt idx="8">
                  <c:v>5213028.6100000003</c:v>
                </c:pt>
                <c:pt idx="9">
                  <c:v>5221071.2</c:v>
                </c:pt>
                <c:pt idx="10">
                  <c:v>5327103.7299999995</c:v>
                </c:pt>
                <c:pt idx="11">
                  <c:v>6049179.8300000001</c:v>
                </c:pt>
                <c:pt idx="12">
                  <c:v>6161677.9999999991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Endowment!$F$5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Endowment!$B$6:$B$18</c:f>
              <c:strCache>
                <c:ptCount val="1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  <c:pt idx="12">
                  <c:v>Sep</c:v>
                </c:pt>
              </c:strCache>
            </c:strRef>
          </c:cat>
          <c:val>
            <c:numRef>
              <c:f>Endowment!$F$6:$F$18</c:f>
              <c:numCache>
                <c:formatCode>_(* #,##0.00_);_(* \(#,##0.00\);_(* "-"??_);_(@_)</c:formatCode>
                <c:ptCount val="13"/>
                <c:pt idx="0">
                  <c:v>6161677.9999999991</c:v>
                </c:pt>
                <c:pt idx="1">
                  <c:v>6203426.8100000005</c:v>
                </c:pt>
                <c:pt idx="2">
                  <c:v>6297097.9799999995</c:v>
                </c:pt>
                <c:pt idx="3">
                  <c:v>6396489.2299999995</c:v>
                </c:pt>
                <c:pt idx="4">
                  <c:v>6676700.459999999</c:v>
                </c:pt>
                <c:pt idx="5">
                  <c:v>6470930.4799999995</c:v>
                </c:pt>
                <c:pt idx="6">
                  <c:v>6381099.8000000007</c:v>
                </c:pt>
                <c:pt idx="7">
                  <c:v>6388179.3899999997</c:v>
                </c:pt>
                <c:pt idx="8">
                  <c:v>6330674.8199999994</c:v>
                </c:pt>
                <c:pt idx="9">
                  <c:v>6283109.1500000004</c:v>
                </c:pt>
                <c:pt idx="10">
                  <c:v>6440558.6199999992</c:v>
                </c:pt>
                <c:pt idx="11">
                  <c:v>6443210.1729999995</c:v>
                </c:pt>
                <c:pt idx="12">
                  <c:v>6761490.4699999997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Endowment!$G$5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Endowment!$B$6:$B$18</c:f>
              <c:strCache>
                <c:ptCount val="1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  <c:pt idx="12">
                  <c:v>Sep</c:v>
                </c:pt>
              </c:strCache>
            </c:strRef>
          </c:cat>
          <c:val>
            <c:numRef>
              <c:f>Endowment!$G$6:$G$18</c:f>
              <c:numCache>
                <c:formatCode>_(* #,##0.00_);_(* \(#,##0.00\);_(* "-"??_);_(@_)</c:formatCode>
                <c:ptCount val="13"/>
                <c:pt idx="0">
                  <c:v>6761490.4699999997</c:v>
                </c:pt>
                <c:pt idx="1">
                  <c:v>6420648.3300000001</c:v>
                </c:pt>
                <c:pt idx="2">
                  <c:v>6517965.5</c:v>
                </c:pt>
                <c:pt idx="3">
                  <c:v>6179888.4199999999</c:v>
                </c:pt>
                <c:pt idx="4">
                  <c:v>6596686.7599999998</c:v>
                </c:pt>
                <c:pt idx="5">
                  <c:v>6665707.8500000006</c:v>
                </c:pt>
                <c:pt idx="6">
                  <c:v>7019363.8799999999</c:v>
                </c:pt>
                <c:pt idx="7">
                  <c:v>7226466.8999999994</c:v>
                </c:pt>
                <c:pt idx="8">
                  <c:v>6915042.5199999996</c:v>
                </c:pt>
                <c:pt idx="9">
                  <c:v>7234362.5199999996</c:v>
                </c:pt>
                <c:pt idx="10">
                  <c:v>7243489.8200000003</c:v>
                </c:pt>
                <c:pt idx="11">
                  <c:v>7120109.6099999994</c:v>
                </c:pt>
                <c:pt idx="12">
                  <c:v>7256159.3199999994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Endowment!$H$5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Endowment!$B$6:$B$18</c:f>
              <c:strCache>
                <c:ptCount val="1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  <c:pt idx="12">
                  <c:v>Sep</c:v>
                </c:pt>
              </c:strCache>
            </c:strRef>
          </c:cat>
          <c:val>
            <c:numRef>
              <c:f>Endowment!$H$6:$H$18</c:f>
              <c:numCache>
                <c:formatCode>_(* #,##0.00_);_(* \(#,##0.00\);_(* "-"??_);_(@_)</c:formatCode>
                <c:ptCount val="13"/>
                <c:pt idx="0">
                  <c:v>7256159.3199999994</c:v>
                </c:pt>
                <c:pt idx="1">
                  <c:v>7346270.7200000007</c:v>
                </c:pt>
                <c:pt idx="2">
                  <c:v>7575939.6800000006</c:v>
                </c:pt>
                <c:pt idx="3">
                  <c:v>7803457.6000000006</c:v>
                </c:pt>
                <c:pt idx="4">
                  <c:v>7978819.1500000004</c:v>
                </c:pt>
                <c:pt idx="5">
                  <c:v>7558144.3199999994</c:v>
                </c:pt>
                <c:pt idx="6">
                  <c:v>6890664.7299999995</c:v>
                </c:pt>
                <c:pt idx="7">
                  <c:v>7378059.2999999998</c:v>
                </c:pt>
                <c:pt idx="8">
                  <c:v>7629464.7000000002</c:v>
                </c:pt>
                <c:pt idx="9">
                  <c:v>7790283.1200000001</c:v>
                </c:pt>
                <c:pt idx="10">
                  <c:v>8088721.9399999995</c:v>
                </c:pt>
                <c:pt idx="11">
                  <c:v>8319880.2299999995</c:v>
                </c:pt>
                <c:pt idx="12">
                  <c:v>8185972.1300000008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Endowment!$I$5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Endowment!$B$6:$B$18</c:f>
              <c:strCache>
                <c:ptCount val="1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  <c:pt idx="12">
                  <c:v>Sep</c:v>
                </c:pt>
              </c:strCache>
            </c:strRef>
          </c:cat>
          <c:val>
            <c:numRef>
              <c:f>Endowment!$I$6:$I$18</c:f>
              <c:numCache>
                <c:formatCode>_(* #,##0.00_);_(* \(#,##0.00\);_(* "-"??_);_(@_)</c:formatCode>
                <c:ptCount val="13"/>
                <c:pt idx="0">
                  <c:v>8185972.1300000008</c:v>
                </c:pt>
                <c:pt idx="1">
                  <c:v>8131677.5</c:v>
                </c:pt>
                <c:pt idx="2">
                  <c:v>8765353.6600000001</c:v>
                </c:pt>
                <c:pt idx="3">
                  <c:v>9034844.0199999996</c:v>
                </c:pt>
                <c:pt idx="4">
                  <c:v>8963757.7899999991</c:v>
                </c:pt>
                <c:pt idx="5">
                  <c:v>9381199.8300000001</c:v>
                </c:pt>
                <c:pt idx="6">
                  <c:v>9613938.9299999997</c:v>
                </c:pt>
                <c:pt idx="7">
                  <c:v>9913955.2799999993</c:v>
                </c:pt>
                <c:pt idx="8">
                  <c:v>10147577.549999999</c:v>
                </c:pt>
                <c:pt idx="9">
                  <c:v>10115023.93</c:v>
                </c:pt>
                <c:pt idx="10">
                  <c:v>10215022.68</c:v>
                </c:pt>
                <c:pt idx="11">
                  <c:v>10393012.610000001</c:v>
                </c:pt>
                <c:pt idx="12">
                  <c:v>10019802.310000001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Endowment!$J$5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Endowment!$B$6:$B$18</c:f>
              <c:strCache>
                <c:ptCount val="1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  <c:pt idx="12">
                  <c:v>Sep</c:v>
                </c:pt>
              </c:strCache>
            </c:strRef>
          </c:cat>
          <c:val>
            <c:numRef>
              <c:f>Endowment!$J$6:$J$18</c:f>
              <c:numCache>
                <c:formatCode>_(* #,##0.00_);_(* \(#,##0.00\);_(* "-"??_);_(@_)</c:formatCode>
                <c:ptCount val="13"/>
                <c:pt idx="0">
                  <c:v>10019802.310000001</c:v>
                </c:pt>
                <c:pt idx="1">
                  <c:v>10324290.67</c:v>
                </c:pt>
                <c:pt idx="2">
                  <c:v>10175077.34</c:v>
                </c:pt>
                <c:pt idx="3">
                  <c:v>10511138.390000001</c:v>
                </c:pt>
                <c:pt idx="4">
                  <c:v>10025798.34</c:v>
                </c:pt>
                <c:pt idx="5">
                  <c:v>9782457.129999999</c:v>
                </c:pt>
                <c:pt idx="6">
                  <c:v>9845937.9580000006</c:v>
                </c:pt>
                <c:pt idx="7">
                  <c:v>9262924.4600000009</c:v>
                </c:pt>
                <c:pt idx="8">
                  <c:v>9888920.6900000013</c:v>
                </c:pt>
                <c:pt idx="9">
                  <c:v>9118439.6900000013</c:v>
                </c:pt>
                <c:pt idx="10">
                  <c:v>9656432.7600000016</c:v>
                </c:pt>
                <c:pt idx="11">
                  <c:v>9309636.5399999991</c:v>
                </c:pt>
                <c:pt idx="12">
                  <c:v>8554945.1099999994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Endowment!$K$5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Endowment!$B$6:$B$18</c:f>
              <c:strCache>
                <c:ptCount val="1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  <c:pt idx="12">
                  <c:v>Sep</c:v>
                </c:pt>
              </c:strCache>
            </c:strRef>
          </c:cat>
          <c:val>
            <c:numRef>
              <c:f>Endowment!$K$6:$K$18</c:f>
              <c:numCache>
                <c:formatCode>_(* #,##0.00_);_(* \(#,##0.00\);_(* "-"??_);_(@_)</c:formatCode>
                <c:ptCount val="13"/>
                <c:pt idx="0">
                  <c:v>8554945.1099999994</c:v>
                </c:pt>
                <c:pt idx="1">
                  <c:v>8944639.8499999996</c:v>
                </c:pt>
                <c:pt idx="2">
                  <c:v>9482081.4499999993</c:v>
                </c:pt>
                <c:pt idx="3">
                  <c:v>10198969.76</c:v>
                </c:pt>
                <c:pt idx="4">
                  <c:v>10828624.630000001</c:v>
                </c:pt>
                <c:pt idx="5">
                  <c:v>10575568.880000001</c:v>
                </c:pt>
                <c:pt idx="6">
                  <c:v>10794720.559999999</c:v>
                </c:pt>
                <c:pt idx="7">
                  <c:v>10814112.049999999</c:v>
                </c:pt>
                <c:pt idx="8">
                  <c:v>10691760.9</c:v>
                </c:pt>
                <c:pt idx="9">
                  <c:v>11364410.009999998</c:v>
                </c:pt>
                <c:pt idx="10">
                  <c:v>11612658.75</c:v>
                </c:pt>
                <c:pt idx="11">
                  <c:v>11334023.470000001</c:v>
                </c:pt>
                <c:pt idx="12">
                  <c:v>10909449.75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Endowment!$L$5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Endowment!$B$6:$B$18</c:f>
              <c:strCache>
                <c:ptCount val="1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  <c:pt idx="12">
                  <c:v>Sep</c:v>
                </c:pt>
              </c:strCache>
            </c:strRef>
          </c:cat>
          <c:val>
            <c:numRef>
              <c:f>Endowment!$L$6:$L$18</c:f>
              <c:numCache>
                <c:formatCode>_(* #,##0.00_);_(* \(#,##0.00\);_(* "-"??_);_(@_)</c:formatCode>
                <c:ptCount val="13"/>
                <c:pt idx="0">
                  <c:v>10909449.75</c:v>
                </c:pt>
                <c:pt idx="1">
                  <c:v>10672810.620000001</c:v>
                </c:pt>
                <c:pt idx="2">
                  <c:v>11483163.889999999</c:v>
                </c:pt>
                <c:pt idx="3">
                  <c:v>12047001.270000001</c:v>
                </c:pt>
                <c:pt idx="4">
                  <c:v>12054594.790000001</c:v>
                </c:pt>
                <c:pt idx="5">
                  <c:v>12407110.799999999</c:v>
                </c:pt>
                <c:pt idx="6">
                  <c:v>12666535.540000001</c:v>
                </c:pt>
                <c:pt idx="7">
                  <c:v>12159454.800000001</c:v>
                </c:pt>
                <c:pt idx="8">
                  <c:v>12516849.080000002</c:v>
                </c:pt>
                <c:pt idx="9">
                  <c:v>12612316.699999999</c:v>
                </c:pt>
                <c:pt idx="10">
                  <c:v>12941286.199999999</c:v>
                </c:pt>
                <c:pt idx="11">
                  <c:v>13223443.73</c:v>
                </c:pt>
                <c:pt idx="12">
                  <c:v>13418591.829999998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Endowment!$M$5</c:f>
              <c:strCache>
                <c:ptCount val="1"/>
                <c:pt idx="0">
                  <c:v>2025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Endowment!$B$6:$B$18</c:f>
              <c:strCache>
                <c:ptCount val="1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  <c:pt idx="12">
                  <c:v>Sep</c:v>
                </c:pt>
              </c:strCache>
            </c:strRef>
          </c:cat>
          <c:val>
            <c:numRef>
              <c:f>Endowment!$M$6:$M$18</c:f>
              <c:numCache>
                <c:formatCode>_(* #,##0.00_);_(* \(#,##0.00\);_(* "-"??_);_(@_)</c:formatCode>
                <c:ptCount val="13"/>
                <c:pt idx="0">
                  <c:v>13418591.829999998</c:v>
                </c:pt>
                <c:pt idx="1">
                  <c:v>14521449.43</c:v>
                </c:pt>
                <c:pt idx="2">
                  <c:v>13490160.77</c:v>
                </c:pt>
                <c:pt idx="3">
                  <c:v>13023725.960000001</c:v>
                </c:pt>
                <c:pt idx="4">
                  <c:v>13370165.119999999</c:v>
                </c:pt>
                <c:pt idx="5">
                  <c:v>13432400.630000003</c:v>
                </c:pt>
                <c:pt idx="6">
                  <c:v>13102942.619999999</c:v>
                </c:pt>
                <c:pt idx="7">
                  <c:v>13102523.669999998</c:v>
                </c:pt>
                <c:pt idx="8">
                  <c:v>13556783.719999999</c:v>
                </c:pt>
                <c:pt idx="9">
                  <c:v>13932858.68</c:v>
                </c:pt>
                <c:pt idx="10">
                  <c:v>13975003.449999999</c:v>
                </c:pt>
                <c:pt idx="11">
                  <c:v>14247257.059999999</c:v>
                </c:pt>
                <c:pt idx="12">
                  <c:v>14472859.979999999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Endowment!$N$5</c:f>
              <c:strCache>
                <c:ptCount val="1"/>
                <c:pt idx="0">
                  <c:v>2026</c:v>
                </c:pt>
              </c:strCache>
            </c:strRef>
          </c:tx>
          <c:marker>
            <c:symbol val="none"/>
          </c:marker>
          <c:cat>
            <c:strRef>
              <c:f>Endowment!$B$6:$B$18</c:f>
              <c:strCache>
                <c:ptCount val="1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  <c:pt idx="12">
                  <c:v>Sep</c:v>
                </c:pt>
              </c:strCache>
            </c:strRef>
          </c:cat>
          <c:val>
            <c:numRef>
              <c:f>Endowment!$N$6:$N$18</c:f>
              <c:numCache>
                <c:formatCode>_(* #,##0.00_);_(* \(#,##0.00\);_(* "-"??_);_(@_)</c:formatCode>
                <c:ptCount val="13"/>
                <c:pt idx="0">
                  <c:v>14472859.979999999</c:v>
                </c:pt>
                <c:pt idx="1">
                  <c:v>14521449.43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773120"/>
        <c:axId val="137487488"/>
      </c:lineChart>
      <c:catAx>
        <c:axId val="13677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487488"/>
        <c:crosses val="autoZero"/>
        <c:auto val="1"/>
        <c:lblAlgn val="ctr"/>
        <c:lblOffset val="100"/>
        <c:noMultiLvlLbl val="0"/>
      </c:catAx>
      <c:valAx>
        <c:axId val="13748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77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'Total Investment'!$D$5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'Total Investment'!$B$6:$B$18</c:f>
              <c:strCache>
                <c:ptCount val="1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  <c:pt idx="12">
                  <c:v>Sep</c:v>
                </c:pt>
              </c:strCache>
            </c:strRef>
          </c:cat>
          <c:val>
            <c:numRef>
              <c:f>'Total Investment'!$D$6:$D$18</c:f>
              <c:numCache>
                <c:formatCode>_(* #,##0.00_);_(* \(#,##0.00\);_(* "-"??_);_(@_)</c:formatCode>
                <c:ptCount val="13"/>
                <c:pt idx="0">
                  <c:v>6934884.3200000003</c:v>
                </c:pt>
                <c:pt idx="1">
                  <c:v>7225284.8799999999</c:v>
                </c:pt>
                <c:pt idx="2">
                  <c:v>7211075.5999999987</c:v>
                </c:pt>
                <c:pt idx="3">
                  <c:v>7081782.3400000008</c:v>
                </c:pt>
                <c:pt idx="4">
                  <c:v>6857873.1999999993</c:v>
                </c:pt>
                <c:pt idx="5">
                  <c:v>6860145.79</c:v>
                </c:pt>
                <c:pt idx="6">
                  <c:v>7174859.2199999997</c:v>
                </c:pt>
                <c:pt idx="7">
                  <c:v>7259621.4900000002</c:v>
                </c:pt>
                <c:pt idx="8">
                  <c:v>7247775.2299999995</c:v>
                </c:pt>
                <c:pt idx="9">
                  <c:v>7234249.7199999997</c:v>
                </c:pt>
                <c:pt idx="10">
                  <c:v>7384016.7400000002</c:v>
                </c:pt>
                <c:pt idx="11">
                  <c:v>7436649.6899999995</c:v>
                </c:pt>
                <c:pt idx="12">
                  <c:v>7450857.7999999998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'Total Investment'!$E$5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'Total Investment'!$B$6:$B$18</c:f>
              <c:strCache>
                <c:ptCount val="1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  <c:pt idx="12">
                  <c:v>Sep</c:v>
                </c:pt>
              </c:strCache>
            </c:strRef>
          </c:cat>
          <c:val>
            <c:numRef>
              <c:f>'Total Investment'!$E$6:$E$18</c:f>
              <c:numCache>
                <c:formatCode>_(* #,##0.00_);_(* \(#,##0.00\);_(* "-"??_);_(@_)</c:formatCode>
                <c:ptCount val="13"/>
                <c:pt idx="0">
                  <c:v>7450857.7999999998</c:v>
                </c:pt>
                <c:pt idx="1">
                  <c:v>7415241.2699999996</c:v>
                </c:pt>
                <c:pt idx="2">
                  <c:v>7514420.8560000006</c:v>
                </c:pt>
                <c:pt idx="3">
                  <c:v>7813874.6799999997</c:v>
                </c:pt>
                <c:pt idx="4">
                  <c:v>7919424.6899999995</c:v>
                </c:pt>
                <c:pt idx="5">
                  <c:v>8045063.7400000002</c:v>
                </c:pt>
                <c:pt idx="6">
                  <c:v>8089748.7100000009</c:v>
                </c:pt>
                <c:pt idx="7">
                  <c:v>8138606.6299999999</c:v>
                </c:pt>
                <c:pt idx="8">
                  <c:v>8198206.8399999999</c:v>
                </c:pt>
                <c:pt idx="9">
                  <c:v>8204933.3799999999</c:v>
                </c:pt>
                <c:pt idx="10">
                  <c:v>8335134.6599999992</c:v>
                </c:pt>
                <c:pt idx="11">
                  <c:v>9064414.6900000013</c:v>
                </c:pt>
                <c:pt idx="12">
                  <c:v>9199881.4899999984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'Total Investment'!$F$5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'Total Investment'!$B$6:$B$18</c:f>
              <c:strCache>
                <c:ptCount val="1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  <c:pt idx="12">
                  <c:v>Sep</c:v>
                </c:pt>
              </c:strCache>
            </c:strRef>
          </c:cat>
          <c:val>
            <c:numRef>
              <c:f>'Total Investment'!$F$6:$F$18</c:f>
              <c:numCache>
                <c:formatCode>_(* #,##0.00_);_(* \(#,##0.00\);_(* "-"??_);_(@_)</c:formatCode>
                <c:ptCount val="13"/>
                <c:pt idx="0">
                  <c:v>9199881.4899999984</c:v>
                </c:pt>
                <c:pt idx="1">
                  <c:v>9243852.0600000005</c:v>
                </c:pt>
                <c:pt idx="2">
                  <c:v>9355853.5599999987</c:v>
                </c:pt>
                <c:pt idx="3">
                  <c:v>9476872</c:v>
                </c:pt>
                <c:pt idx="4">
                  <c:v>9797813.5999999978</c:v>
                </c:pt>
                <c:pt idx="5">
                  <c:v>9540125.1999999993</c:v>
                </c:pt>
                <c:pt idx="6">
                  <c:v>9430489.1500000004</c:v>
                </c:pt>
                <c:pt idx="7">
                  <c:v>9432856.2899999991</c:v>
                </c:pt>
                <c:pt idx="8">
                  <c:v>9375827.3899999987</c:v>
                </c:pt>
                <c:pt idx="9">
                  <c:v>9320669.3900000006</c:v>
                </c:pt>
                <c:pt idx="10">
                  <c:v>9514369.9399999995</c:v>
                </c:pt>
                <c:pt idx="11">
                  <c:v>9544008.2529999986</c:v>
                </c:pt>
                <c:pt idx="12">
                  <c:v>9861307.8099999987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'Total Investment'!$G$5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'Total Investment'!$B$6:$B$18</c:f>
              <c:strCache>
                <c:ptCount val="1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  <c:pt idx="12">
                  <c:v>Sep</c:v>
                </c:pt>
              </c:strCache>
            </c:strRef>
          </c:cat>
          <c:val>
            <c:numRef>
              <c:f>'Total Investment'!$G$6:$G$18</c:f>
              <c:numCache>
                <c:formatCode>_(* #,##0.00_);_(* \(#,##0.00\);_(* "-"??_);_(@_)</c:formatCode>
                <c:ptCount val="13"/>
                <c:pt idx="0">
                  <c:v>9861307.8099999987</c:v>
                </c:pt>
                <c:pt idx="1">
                  <c:v>9440329.5</c:v>
                </c:pt>
                <c:pt idx="2">
                  <c:v>9556734.25</c:v>
                </c:pt>
                <c:pt idx="3">
                  <c:v>9156491.8300000001</c:v>
                </c:pt>
                <c:pt idx="4">
                  <c:v>9671317.4100000001</c:v>
                </c:pt>
                <c:pt idx="5">
                  <c:v>9761151.9800000004</c:v>
                </c:pt>
                <c:pt idx="6">
                  <c:v>10137018.129999999</c:v>
                </c:pt>
                <c:pt idx="7">
                  <c:v>10379658.66</c:v>
                </c:pt>
                <c:pt idx="8">
                  <c:v>10021607.91</c:v>
                </c:pt>
                <c:pt idx="9">
                  <c:v>10423651.059999999</c:v>
                </c:pt>
                <c:pt idx="10">
                  <c:v>10436537.949999999</c:v>
                </c:pt>
                <c:pt idx="11">
                  <c:v>10320782.189999999</c:v>
                </c:pt>
                <c:pt idx="12">
                  <c:v>10491282.949999999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'Total Investment'!$H$5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'Total Investment'!$B$6:$B$18</c:f>
              <c:strCache>
                <c:ptCount val="1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  <c:pt idx="12">
                  <c:v>Sep</c:v>
                </c:pt>
              </c:strCache>
            </c:strRef>
          </c:cat>
          <c:val>
            <c:numRef>
              <c:f>'Total Investment'!$H$6:$H$18</c:f>
              <c:numCache>
                <c:formatCode>_(* #,##0.00_);_(* \(#,##0.00\);_(* "-"??_);_(@_)</c:formatCode>
                <c:ptCount val="13"/>
                <c:pt idx="0">
                  <c:v>10491282.949999999</c:v>
                </c:pt>
                <c:pt idx="1">
                  <c:v>10582607.870000001</c:v>
                </c:pt>
                <c:pt idx="2">
                  <c:v>10817511.210000001</c:v>
                </c:pt>
                <c:pt idx="3">
                  <c:v>11081741.85</c:v>
                </c:pt>
                <c:pt idx="4">
                  <c:v>11247680.390000001</c:v>
                </c:pt>
                <c:pt idx="5">
                  <c:v>10759852.969999999</c:v>
                </c:pt>
                <c:pt idx="6">
                  <c:v>9944444.129999999</c:v>
                </c:pt>
                <c:pt idx="7">
                  <c:v>10563277.18</c:v>
                </c:pt>
                <c:pt idx="8">
                  <c:v>10886354.560000001</c:v>
                </c:pt>
                <c:pt idx="9">
                  <c:v>11087380.039999999</c:v>
                </c:pt>
                <c:pt idx="10">
                  <c:v>11455945.74</c:v>
                </c:pt>
                <c:pt idx="11">
                  <c:v>11746449.309999999</c:v>
                </c:pt>
                <c:pt idx="12">
                  <c:v>11582303.48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'Total Investment'!$I$5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'Total Investment'!$B$6:$B$18</c:f>
              <c:strCache>
                <c:ptCount val="1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  <c:pt idx="12">
                  <c:v>Sep</c:v>
                </c:pt>
              </c:strCache>
            </c:strRef>
          </c:cat>
          <c:val>
            <c:numRef>
              <c:f>'Total Investment'!$I$6:$I$18</c:f>
              <c:numCache>
                <c:formatCode>_(* #,##0.00_);_(* \(#,##0.00\);_(* "-"??_);_(@_)</c:formatCode>
                <c:ptCount val="13"/>
                <c:pt idx="0">
                  <c:v>11582303.48</c:v>
                </c:pt>
                <c:pt idx="1">
                  <c:v>11483556.83</c:v>
                </c:pt>
                <c:pt idx="2">
                  <c:v>12278606.16</c:v>
                </c:pt>
                <c:pt idx="3">
                  <c:v>12598409.039999999</c:v>
                </c:pt>
                <c:pt idx="4">
                  <c:v>12487634.34</c:v>
                </c:pt>
                <c:pt idx="5">
                  <c:v>12914238.189999999</c:v>
                </c:pt>
                <c:pt idx="6">
                  <c:v>13192566.869999999</c:v>
                </c:pt>
                <c:pt idx="7">
                  <c:v>13554298.619999999</c:v>
                </c:pt>
                <c:pt idx="8">
                  <c:v>13850789.1</c:v>
                </c:pt>
                <c:pt idx="9">
                  <c:v>13809272.539999999</c:v>
                </c:pt>
                <c:pt idx="10">
                  <c:v>13922617.059999999</c:v>
                </c:pt>
                <c:pt idx="11">
                  <c:v>14139314.240000002</c:v>
                </c:pt>
                <c:pt idx="12">
                  <c:v>13692286.539999999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'Total Investment'!$J$5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'Total Investment'!$B$6:$B$18</c:f>
              <c:strCache>
                <c:ptCount val="1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  <c:pt idx="12">
                  <c:v>Sep</c:v>
                </c:pt>
              </c:strCache>
            </c:strRef>
          </c:cat>
          <c:val>
            <c:numRef>
              <c:f>'Total Investment'!$J$6:$J$18</c:f>
              <c:numCache>
                <c:formatCode>_(* #,##0.00_);_(* \(#,##0.00\);_(* "-"??_);_(@_)</c:formatCode>
                <c:ptCount val="13"/>
                <c:pt idx="0">
                  <c:v>13692286.539999999</c:v>
                </c:pt>
                <c:pt idx="1">
                  <c:v>14053677.469999999</c:v>
                </c:pt>
                <c:pt idx="2">
                  <c:v>13877759.529999999</c:v>
                </c:pt>
                <c:pt idx="3">
                  <c:v>14270875</c:v>
                </c:pt>
                <c:pt idx="4">
                  <c:v>13652639.199999999</c:v>
                </c:pt>
                <c:pt idx="5">
                  <c:v>13335471.939999999</c:v>
                </c:pt>
                <c:pt idx="6">
                  <c:v>13375963.798</c:v>
                </c:pt>
                <c:pt idx="7">
                  <c:v>12619192.100000001</c:v>
                </c:pt>
                <c:pt idx="8">
                  <c:v>13258174.640000001</c:v>
                </c:pt>
                <c:pt idx="9">
                  <c:v>12356774.830000002</c:v>
                </c:pt>
                <c:pt idx="10">
                  <c:v>13021003.480000002</c:v>
                </c:pt>
                <c:pt idx="11">
                  <c:v>12581135.069999998</c:v>
                </c:pt>
                <c:pt idx="12">
                  <c:v>11661502.799999999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'Total Investment'!$K$5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'Total Investment'!$B$6:$B$18</c:f>
              <c:strCache>
                <c:ptCount val="1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  <c:pt idx="12">
                  <c:v>Sep</c:v>
                </c:pt>
              </c:strCache>
            </c:strRef>
          </c:cat>
          <c:val>
            <c:numRef>
              <c:f>'Total Investment'!$K$6:$K$18</c:f>
              <c:numCache>
                <c:formatCode>_(* #,##0.00_);_(* \(#,##0.00\);_(* "-"??_);_(@_)</c:formatCode>
                <c:ptCount val="13"/>
                <c:pt idx="0">
                  <c:v>11661502.799999999</c:v>
                </c:pt>
                <c:pt idx="1">
                  <c:v>12118110.390000001</c:v>
                </c:pt>
                <c:pt idx="2">
                  <c:v>12772210.084999999</c:v>
                </c:pt>
                <c:pt idx="3">
                  <c:v>13424249.93</c:v>
                </c:pt>
                <c:pt idx="4">
                  <c:v>14181261.110000001</c:v>
                </c:pt>
                <c:pt idx="5">
                  <c:v>13868656.32</c:v>
                </c:pt>
                <c:pt idx="6">
                  <c:v>14184657.639999999</c:v>
                </c:pt>
                <c:pt idx="7">
                  <c:v>14211291.27</c:v>
                </c:pt>
                <c:pt idx="8">
                  <c:v>14079734.710000001</c:v>
                </c:pt>
                <c:pt idx="9">
                  <c:v>14834350.499999998</c:v>
                </c:pt>
                <c:pt idx="10">
                  <c:v>15121394.560000001</c:v>
                </c:pt>
                <c:pt idx="11">
                  <c:v>14802986.630000001</c:v>
                </c:pt>
                <c:pt idx="12">
                  <c:v>14286156.449999999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'Total Investment'!$L$5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'Total Investment'!$B$6:$B$18</c:f>
              <c:strCache>
                <c:ptCount val="1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  <c:pt idx="12">
                  <c:v>Sep</c:v>
                </c:pt>
              </c:strCache>
            </c:strRef>
          </c:cat>
          <c:val>
            <c:numRef>
              <c:f>'Total Investment'!$L$6:$L$18</c:f>
              <c:numCache>
                <c:formatCode>_(* #,##0.00_);_(* \(#,##0.00\);_(* "-"??_);_(@_)</c:formatCode>
                <c:ptCount val="13"/>
                <c:pt idx="0">
                  <c:v>14286156.449999999</c:v>
                </c:pt>
                <c:pt idx="1">
                  <c:v>14008352.25</c:v>
                </c:pt>
                <c:pt idx="2">
                  <c:v>15013777.419999998</c:v>
                </c:pt>
                <c:pt idx="3">
                  <c:v>15690783.200000001</c:v>
                </c:pt>
                <c:pt idx="4">
                  <c:v>15726511.350000001</c:v>
                </c:pt>
                <c:pt idx="5">
                  <c:v>16100914.709999999</c:v>
                </c:pt>
                <c:pt idx="6">
                  <c:v>16402786.800000001</c:v>
                </c:pt>
                <c:pt idx="7">
                  <c:v>15796560.600000001</c:v>
                </c:pt>
                <c:pt idx="8">
                  <c:v>16230486.190000001</c:v>
                </c:pt>
                <c:pt idx="9">
                  <c:v>15365900.01</c:v>
                </c:pt>
                <c:pt idx="10">
                  <c:v>15740635.6</c:v>
                </c:pt>
                <c:pt idx="11">
                  <c:v>16067899.17</c:v>
                </c:pt>
                <c:pt idx="12">
                  <c:v>16295552.179999998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'Total Investment'!$M$5</c:f>
              <c:strCache>
                <c:ptCount val="1"/>
                <c:pt idx="0">
                  <c:v>2025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'Total Investment'!$B$6:$B$18</c:f>
              <c:strCache>
                <c:ptCount val="1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  <c:pt idx="12">
                  <c:v>Sep</c:v>
                </c:pt>
              </c:strCache>
            </c:strRef>
          </c:cat>
          <c:val>
            <c:numRef>
              <c:f>'Total Investment'!$M$6:$M$18</c:f>
              <c:numCache>
                <c:formatCode>_(* #,##0.00_);_(* \(#,##0.00\);_(* "-"??_);_(@_)</c:formatCode>
                <c:ptCount val="13"/>
                <c:pt idx="0">
                  <c:v>16295552.179999998</c:v>
                </c:pt>
                <c:pt idx="1">
                  <c:v>17546591.879999999</c:v>
                </c:pt>
                <c:pt idx="2">
                  <c:v>16345736.92</c:v>
                </c:pt>
                <c:pt idx="3">
                  <c:v>15833839.790000001</c:v>
                </c:pt>
                <c:pt idx="4">
                  <c:v>16215495.049999999</c:v>
                </c:pt>
                <c:pt idx="5">
                  <c:v>16296357.930000003</c:v>
                </c:pt>
                <c:pt idx="6">
                  <c:v>15940092.059999999</c:v>
                </c:pt>
                <c:pt idx="7">
                  <c:v>15956531.359999998</c:v>
                </c:pt>
                <c:pt idx="8">
                  <c:v>16452183.489999998</c:v>
                </c:pt>
                <c:pt idx="9">
                  <c:v>16890037.469999999</c:v>
                </c:pt>
                <c:pt idx="10">
                  <c:v>16923864.359999999</c:v>
                </c:pt>
                <c:pt idx="11">
                  <c:v>17236545.509999998</c:v>
                </c:pt>
                <c:pt idx="12">
                  <c:v>17490511.890000001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'Total Investment'!$N$5</c:f>
              <c:strCache>
                <c:ptCount val="1"/>
                <c:pt idx="0">
                  <c:v>2026</c:v>
                </c:pt>
              </c:strCache>
            </c:strRef>
          </c:tx>
          <c:marker>
            <c:symbol val="none"/>
          </c:marker>
          <c:cat>
            <c:strRef>
              <c:f>'Total Investment'!$B$6:$B$18</c:f>
              <c:strCache>
                <c:ptCount val="1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  <c:pt idx="12">
                  <c:v>Sep</c:v>
                </c:pt>
              </c:strCache>
            </c:strRef>
          </c:cat>
          <c:val>
            <c:numRef>
              <c:f>'Total Investment'!$N$6:$N$18</c:f>
              <c:numCache>
                <c:formatCode>_(* #,##0.00_);_(* \(#,##0.00\);_(* "-"??_);_(@_)</c:formatCode>
                <c:ptCount val="13"/>
                <c:pt idx="0">
                  <c:v>17490511.890000001</c:v>
                </c:pt>
                <c:pt idx="1">
                  <c:v>17546591.879999999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625664"/>
        <c:axId val="137489792"/>
      </c:lineChart>
      <c:catAx>
        <c:axId val="13662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489792"/>
        <c:crosses val="autoZero"/>
        <c:auto val="1"/>
        <c:lblAlgn val="ctr"/>
        <c:lblOffset val="100"/>
        <c:noMultiLvlLbl val="0"/>
      </c:catAx>
      <c:valAx>
        <c:axId val="13748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62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CB87D-1E9B-48EF-BDEA-6143298E164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C9D21-E196-4CFE-B7ED-0EEA26172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58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C9D21-E196-4CFE-B7ED-0EEA26172E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56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C9D21-E196-4CFE-B7ED-0EEA26172E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36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1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0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720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59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7031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7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64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3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3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2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0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2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7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2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6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5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5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z="9600" dirty="0"/>
              <a:t>Financial </a:t>
            </a:r>
            <a:r>
              <a:rPr sz="9600" dirty="0" smtClean="0"/>
              <a:t>Report</a:t>
            </a:r>
            <a:endParaRPr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of October 31, 2025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B. Total Investment Fund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551340"/>
            <a:ext cx="6347714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Balance as of October 31, 2025- $17,546,591.88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Unrealized gain in FY2026 -  $56,079.99</a:t>
            </a:r>
          </a:p>
          <a:p>
            <a:endParaRPr lang="en-US" sz="12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84077"/>
              </p:ext>
            </p:extLst>
          </p:nvPr>
        </p:nvGraphicFramePr>
        <p:xfrm>
          <a:off x="719530" y="1152648"/>
          <a:ext cx="6491975" cy="3749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1969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41955"/>
            <a:ext cx="6347714" cy="1320800"/>
          </a:xfrm>
        </p:spPr>
        <p:txBody>
          <a:bodyPr/>
          <a:lstStyle/>
          <a:p>
            <a:r>
              <a:rPr lang="en-US" dirty="0" smtClean="0"/>
              <a:t>V- FY 2024 Audit Status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470" y="829559"/>
            <a:ext cx="528930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27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899" y="609600"/>
            <a:ext cx="5400561" cy="56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31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04" y="320430"/>
            <a:ext cx="6014301" cy="617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42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251" y="241912"/>
            <a:ext cx="5541744" cy="620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81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222044"/>
              </p:ext>
            </p:extLst>
          </p:nvPr>
        </p:nvGraphicFramePr>
        <p:xfrm>
          <a:off x="461912" y="292230"/>
          <a:ext cx="7720554" cy="5712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3436"/>
                <a:gridCol w="3935068"/>
                <a:gridCol w="2002050"/>
              </a:tblGrid>
              <a:tr h="30137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Summary of Audit </a:t>
                      </a:r>
                      <a:r>
                        <a:rPr lang="en-US" sz="2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Findings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3" marR="6633" marT="6633" marB="0" anchor="b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81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Audit Findings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3" marR="6633" marT="6633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FY2023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3" marR="6633" marT="6633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FY2024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3" marR="6633" marT="6633" marB="0" anchor="b">
                    <a:solidFill>
                      <a:schemeClr val="accent2"/>
                    </a:solidFill>
                  </a:tcPr>
                </a:tc>
              </a:tr>
              <a:tr h="74150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2023-01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3" marR="6633" marT="66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Finding 2023-01 - Application of GASB Cod. N50, </a:t>
                      </a:r>
                      <a:r>
                        <a:rPr lang="en-US" sz="1200" u="none" strike="noStrike" dirty="0" err="1">
                          <a:effectLst/>
                        </a:rPr>
                        <a:t>Nonexchange</a:t>
                      </a:r>
                      <a:r>
                        <a:rPr lang="en-US" sz="1200" u="none" strike="noStrike" dirty="0">
                          <a:effectLst/>
                        </a:rPr>
                        <a:t> Transactions and GASB Cod. 2200, Annual Comprehensive Financial Report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3" marR="6633" marT="663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                                                       -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3" marR="6633" marT="6633" marB="0" anchor="b"/>
                </a:tc>
              </a:tr>
              <a:tr h="28280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2023-02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3" marR="6633" marT="663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Interfund</a:t>
                      </a:r>
                      <a:r>
                        <a:rPr lang="en-US" sz="1200" u="none" strike="noStrike" dirty="0">
                          <a:effectLst/>
                        </a:rPr>
                        <a:t> payables/receivables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3" marR="6633" marT="66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                                                             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3" marR="6633" marT="6633" marB="0" anchor="b"/>
                </a:tc>
              </a:tr>
              <a:tr h="35633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2023-03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3" marR="6633" marT="6633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Grants and contracts receivables subsidiary ledgers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3" marR="6633" marT="663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2024-02(pending resolution)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3" marR="6633" marT="6633" marB="0" anchor="b"/>
                </a:tc>
              </a:tr>
              <a:tr h="1870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2023-04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3" marR="6633" marT="6633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Reporting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3" marR="6633" marT="663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2024-03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3" marR="6633" marT="6633" marB="0" anchor="b"/>
                </a:tc>
              </a:tr>
              <a:tr h="35633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2023-05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3" marR="6633" marT="6633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Special Tests and Provisions: Verification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3" marR="6633" marT="663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2024-04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3" marR="6633" marT="6633" marB="0" anchor="b"/>
                </a:tc>
              </a:tr>
              <a:tr h="56122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2023-06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3" marR="6633" marT="6633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Special Tests and Provisions: Gramm-Leach-Bliley Act–Student Information Security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3" marR="6633" marT="663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2024-05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3" marR="6633" marT="6633" marB="0" anchor="b"/>
                </a:tc>
              </a:tr>
              <a:tr h="56122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2023-07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3" marR="6633" marT="6633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Special Tests and Provisions: Disbursements to or on Behalf of Students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3" marR="6633" marT="663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2024-06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3" marR="6633" marT="6633" marB="0" anchor="b"/>
                </a:tc>
              </a:tr>
              <a:tr h="53449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2023-08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3" marR="6633" marT="6633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Special Tests and Provisions: Disbursements to or on Behalf of Students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3" marR="6633" marT="663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2024-07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3" marR="6633" marT="6633" marB="0" anchor="b"/>
                </a:tc>
              </a:tr>
              <a:tr h="37414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2023-09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3" marR="6633" marT="6633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Procurement, Suspension, and Debarment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3" marR="6633" marT="663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                                                       -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3" marR="6633" marT="6633" marB="0" anchor="b"/>
                </a:tc>
              </a:tr>
              <a:tr h="71266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2024-01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3" marR="6633" marT="6633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3" marR="6633" marT="66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Financial statement close process to effectively meet the external financial reporting </a:t>
                      </a:r>
                      <a:r>
                        <a:rPr lang="en-US" sz="1200" u="none" strike="noStrike" dirty="0" smtClean="0">
                          <a:effectLst/>
                        </a:rPr>
                        <a:t>objectives (pending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resolution</a:t>
                      </a:r>
                      <a:r>
                        <a:rPr lang="en-US" sz="1200" u="none" strike="noStrike" dirty="0" smtClean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3" marR="6633" marT="663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2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57" y="128833"/>
            <a:ext cx="7054393" cy="1320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VI. Statement of Revenue and Expenditure</a:t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86" y="490193"/>
            <a:ext cx="7786541" cy="608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4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</a:t>
            </a:r>
            <a:r>
              <a:rPr dirty="0" smtClean="0"/>
              <a:t>Overview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This report summarizes </a:t>
            </a:r>
            <a:r>
              <a:rPr lang="en-US" dirty="0" smtClean="0"/>
              <a:t>the overall financial health of the College of Micronesia-FSM</a:t>
            </a:r>
            <a:r>
              <a:rPr dirty="0" smtClean="0"/>
              <a:t>.</a:t>
            </a:r>
            <a:endParaRPr dirty="0"/>
          </a:p>
          <a:p>
            <a:r>
              <a:rPr dirty="0"/>
              <a:t>Compares budgeted amounts vs actual expenditures</a:t>
            </a:r>
            <a:r>
              <a:rPr dirty="0" smtClean="0"/>
              <a:t>,</a:t>
            </a:r>
            <a:r>
              <a:rPr lang="en-US" dirty="0" smtClean="0"/>
              <a:t> budget proposal for FY2027</a:t>
            </a:r>
          </a:p>
          <a:p>
            <a:r>
              <a:rPr dirty="0" smtClean="0"/>
              <a:t> Highlights </a:t>
            </a:r>
            <a:r>
              <a:rPr dirty="0"/>
              <a:t>opportunities for strategic fund allocation and monitoring</a:t>
            </a:r>
            <a:r>
              <a:rPr dirty="0" smtClean="0"/>
              <a:t>.</a:t>
            </a:r>
            <a:endParaRPr lang="en-US" dirty="0" smtClean="0"/>
          </a:p>
          <a:p>
            <a:r>
              <a:rPr lang="en-US" dirty="0" smtClean="0"/>
              <a:t>Audit Status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660" y="304800"/>
            <a:ext cx="6347714" cy="132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II. Budget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/>
              <a:t>A</a:t>
            </a:r>
            <a:r>
              <a:rPr lang="en-US" sz="2200" dirty="0" smtClean="0"/>
              <a:t>. FY2025 Approved Budget </a:t>
            </a:r>
            <a:endParaRPr sz="2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075583"/>
              </p:ext>
            </p:extLst>
          </p:nvPr>
        </p:nvGraphicFramePr>
        <p:xfrm>
          <a:off x="1013383" y="1772239"/>
          <a:ext cx="5425126" cy="3658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5761"/>
                <a:gridCol w="1279678"/>
                <a:gridCol w="1749687"/>
              </a:tblGrid>
              <a:tr h="1098223">
                <a:tc>
                  <a:txBody>
                    <a:bodyPr/>
                    <a:lstStyle/>
                    <a:p>
                      <a:r>
                        <a:rPr lang="en-US" dirty="0" smtClean="0"/>
                        <a:t>FY2025</a:t>
                      </a:r>
                      <a:r>
                        <a:rPr lang="en-US" baseline="0" dirty="0" smtClean="0"/>
                        <a:t> Budget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Summited</a:t>
                      </a:r>
                      <a:r>
                        <a:rPr lang="en-US" baseline="0" dirty="0" smtClean="0"/>
                        <a:t> to the FSM Govt.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by the FSM Govt.</a:t>
                      </a:r>
                      <a:endParaRPr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Tuition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sz="1400" dirty="0" smtClean="0"/>
                        <a:t>$</a:t>
                      </a:r>
                      <a:r>
                        <a:rPr lang="en-US" sz="1400" dirty="0" smtClean="0"/>
                        <a:t>7,377,049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sz="1400" dirty="0" smtClean="0"/>
                        <a:t>$</a:t>
                      </a:r>
                      <a:r>
                        <a:rPr lang="en-US" sz="1400" dirty="0" smtClean="0"/>
                        <a:t>7,377,049</a:t>
                      </a:r>
                      <a:endParaRPr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Student</a:t>
                      </a:r>
                      <a:r>
                        <a:rPr lang="en-US" sz="1400" baseline="0" dirty="0" smtClean="0"/>
                        <a:t> Activity/ Health/ Registration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dirty="0" smtClean="0"/>
                        <a:t>      272,487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dirty="0" smtClean="0"/>
                        <a:t>      272,487</a:t>
                      </a:r>
                      <a:endParaRPr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Cost of Ownership (Facility)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dirty="0" smtClean="0"/>
                        <a:t>      686,879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dirty="0" smtClean="0"/>
                        <a:t>      686,879</a:t>
                      </a:r>
                      <a:endParaRPr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RH/Others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dirty="0" smtClean="0"/>
                        <a:t>      192,861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dirty="0" smtClean="0"/>
                        <a:t>      192,861</a:t>
                      </a:r>
                      <a:endParaRPr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FSM (ESG)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   1,000,000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  4,018,539</a:t>
                      </a:r>
                      <a:endParaRPr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FSM</a:t>
                      </a:r>
                      <a:r>
                        <a:rPr lang="en-US" sz="1400" baseline="0" dirty="0" smtClean="0"/>
                        <a:t> (General Fund)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   7,058,451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          0</a:t>
                      </a:r>
                      <a:endParaRPr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sz="1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sz="1400" dirty="0"/>
                        <a:t>$16,587,727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sz="1400" dirty="0" smtClean="0"/>
                        <a:t>$</a:t>
                      </a:r>
                      <a:r>
                        <a:rPr lang="en-US" sz="1400" dirty="0" smtClean="0"/>
                        <a:t>12,547,815</a:t>
                      </a:r>
                      <a:endParaRPr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38" y="1270000"/>
            <a:ext cx="7271209" cy="1320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B. FY2025 Actual Expenses as of October 31, 2025</a:t>
            </a:r>
            <a:br>
              <a:rPr lang="en-US" sz="2000" dirty="0" smtClean="0"/>
            </a:br>
            <a:endParaRPr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959021"/>
              </p:ext>
            </p:extLst>
          </p:nvPr>
        </p:nvGraphicFramePr>
        <p:xfrm>
          <a:off x="707009" y="1863962"/>
          <a:ext cx="6485642" cy="3122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879"/>
                <a:gridCol w="1496687"/>
                <a:gridCol w="1496687"/>
                <a:gridCol w="1576510"/>
                <a:gridCol w="957879"/>
              </a:tblGrid>
              <a:tr h="3879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Campus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 Budget 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Actual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Balance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87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National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7,356,926.84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7,146,659.24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210,267.60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87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CTEC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2,062,540.00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1,530,768.28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531,771.72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87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Chuuk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1,394,992.21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1,152,031.70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242,960.51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87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Kosrae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879,485.00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641,343.75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238,141.25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87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853,870.95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626,423.78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227,447.17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87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12,547,815.00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11,097,226.75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1,450,588.25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4073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       0.88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372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58760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C. FY2026 Approved Budget</a:t>
            </a:r>
            <a:endParaRPr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079036"/>
              </p:ext>
            </p:extLst>
          </p:nvPr>
        </p:nvGraphicFramePr>
        <p:xfrm>
          <a:off x="741574" y="1127760"/>
          <a:ext cx="7648282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244"/>
                <a:gridCol w="1442904"/>
                <a:gridCol w="1611983"/>
                <a:gridCol w="1668544"/>
                <a:gridCol w="1338607"/>
              </a:tblGrid>
              <a:tr h="1098223">
                <a:tc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FY2026 Budget Submitted</a:t>
                      </a:r>
                      <a:r>
                        <a:rPr lang="en-US" baseline="0" dirty="0" smtClean="0"/>
                        <a:t> to BOR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Summited</a:t>
                      </a:r>
                      <a:r>
                        <a:rPr lang="en-US" baseline="0" dirty="0" smtClean="0"/>
                        <a:t> to the FSM Govt.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by the FSM Govt.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Budget</a:t>
                      </a:r>
                      <a:r>
                        <a:rPr lang="en-US" baseline="0" dirty="0" smtClean="0"/>
                        <a:t> used for FY2026</a:t>
                      </a:r>
                      <a:endParaRPr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Tuition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6,538,130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sz="1400" dirty="0" smtClean="0"/>
                        <a:t>$</a:t>
                      </a:r>
                      <a:r>
                        <a:rPr lang="en-US" sz="1400" dirty="0" smtClean="0"/>
                        <a:t>7,377,049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sz="1400" dirty="0" smtClean="0"/>
                        <a:t>$</a:t>
                      </a:r>
                      <a:r>
                        <a:rPr lang="en-US" sz="1400" dirty="0" smtClean="0"/>
                        <a:t>7,377,049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6,538,130</a:t>
                      </a:r>
                      <a:endParaRPr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Student</a:t>
                      </a:r>
                      <a:r>
                        <a:rPr lang="en-US" sz="1400" baseline="0" dirty="0" smtClean="0"/>
                        <a:t> Activity/ Health/ Registration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229,898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dirty="0" smtClean="0"/>
                        <a:t>      272,487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dirty="0" smtClean="0"/>
                        <a:t>      272,487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229,898</a:t>
                      </a:r>
                      <a:endParaRPr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Cost of Ownership (Facility)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613,922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dirty="0" smtClean="0"/>
                        <a:t>      686,879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dirty="0" smtClean="0"/>
                        <a:t>      686,879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613,922</a:t>
                      </a:r>
                      <a:endParaRPr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RH/Others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217,898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dirty="0" smtClean="0"/>
                        <a:t>      192,861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dirty="0" smtClean="0"/>
                        <a:t>      192,861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217,898</a:t>
                      </a:r>
                      <a:endParaRPr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FSM (ESG)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4,018,539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   1,000,000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  5,018,539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5,018,539</a:t>
                      </a:r>
                      <a:endParaRPr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FSM</a:t>
                      </a:r>
                      <a:r>
                        <a:rPr lang="en-US" sz="1400" baseline="0" dirty="0" smtClean="0"/>
                        <a:t> (General Fund)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   7,058,451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          0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</a:t>
                      </a:r>
                      <a:endParaRPr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sz="1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11,618,387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sz="1400" dirty="0"/>
                        <a:t>$16,587,727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sz="1400" dirty="0" smtClean="0"/>
                        <a:t>$</a:t>
                      </a:r>
                      <a:r>
                        <a:rPr lang="en-US" sz="1400" dirty="0" smtClean="0"/>
                        <a:t>13,547,815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12,618,387</a:t>
                      </a:r>
                      <a:endParaRPr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671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660" y="3142"/>
            <a:ext cx="6347714" cy="798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D. Proposed Budget for FY2027 </a:t>
            </a:r>
            <a:endParaRPr sz="2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995190"/>
              </p:ext>
            </p:extLst>
          </p:nvPr>
        </p:nvGraphicFramePr>
        <p:xfrm>
          <a:off x="741574" y="1127760"/>
          <a:ext cx="4641131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244"/>
                <a:gridCol w="1442904"/>
                <a:gridCol w="1611983"/>
              </a:tblGrid>
              <a:tr h="1098223">
                <a:tc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FY2027 Budget Submitted</a:t>
                      </a:r>
                      <a:r>
                        <a:rPr lang="en-US" baseline="0" dirty="0" smtClean="0"/>
                        <a:t> to BOR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Summited</a:t>
                      </a:r>
                      <a:r>
                        <a:rPr lang="en-US" baseline="0" dirty="0" smtClean="0"/>
                        <a:t> to the FSM Govt.</a:t>
                      </a:r>
                      <a:endParaRPr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Tuition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6,154,742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7,657,116</a:t>
                      </a:r>
                      <a:endParaRPr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Student</a:t>
                      </a:r>
                      <a:r>
                        <a:rPr lang="en-US" sz="1400" baseline="0" dirty="0" smtClean="0"/>
                        <a:t> Activity/ Health/ Registration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218,100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272,487</a:t>
                      </a:r>
                      <a:endParaRPr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Cost of Ownership (Facility)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582,585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585,585</a:t>
                      </a:r>
                      <a:endParaRPr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RH/Others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125,406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125,406</a:t>
                      </a:r>
                      <a:endParaRPr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FSM (ESG)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5,018,539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7,018,539</a:t>
                      </a:r>
                      <a:endParaRPr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FSM</a:t>
                      </a:r>
                      <a:r>
                        <a:rPr lang="en-US" sz="1400" baseline="0" dirty="0" smtClean="0"/>
                        <a:t> (General Fund)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1,000,000</a:t>
                      </a:r>
                      <a:endParaRPr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sz="1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12,099,372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16,656,133</a:t>
                      </a:r>
                      <a:endParaRPr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676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III. Cash Status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599" y="1957108"/>
            <a:ext cx="6347714" cy="45379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Bank of FSM -    $833,350.26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Bank of Guam </a:t>
            </a:r>
            <a:r>
              <a:rPr lang="en-US" u="sng" dirty="0" smtClean="0">
                <a:solidFill>
                  <a:schemeClr val="tx1"/>
                </a:solidFill>
              </a:rPr>
              <a:t>-   223,995.58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Total                </a:t>
            </a:r>
            <a:r>
              <a:rPr lang="en-US" u="sng" dirty="0" smtClean="0">
                <a:solidFill>
                  <a:schemeClr val="tx1"/>
                </a:solidFill>
              </a:rPr>
              <a:t>$1,057,345.84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63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IV. Investment Balance as of October 31, 2025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A. Cash Reserves Fund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551340"/>
            <a:ext cx="6347714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Balance as of October 31, 2025- $3,025,142.45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Unrealized gain in FY2026 -  $7,490.54</a:t>
            </a:r>
          </a:p>
          <a:p>
            <a:endParaRPr lang="en-US" sz="1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78631"/>
              </p:ext>
            </p:extLst>
          </p:nvPr>
        </p:nvGraphicFramePr>
        <p:xfrm>
          <a:off x="711724" y="1708828"/>
          <a:ext cx="6636470" cy="366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5309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B. Endowment Fund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551340"/>
            <a:ext cx="6347714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Balance as of October 31, 2025- $14,521,449.43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Unrealized gain in FY2026 -  $48,589.45</a:t>
            </a:r>
          </a:p>
          <a:p>
            <a:endParaRPr lang="en-US" sz="1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992254"/>
              </p:ext>
            </p:extLst>
          </p:nvPr>
        </p:nvGraphicFramePr>
        <p:xfrm>
          <a:off x="808456" y="1231671"/>
          <a:ext cx="6471286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84468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657</TotalTime>
  <Words>555</Words>
  <Application>Microsoft Office PowerPoint</Application>
  <PresentationFormat>On-screen Show (4:3)</PresentationFormat>
  <Paragraphs>187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Facet</vt:lpstr>
      <vt:lpstr>Financial Report</vt:lpstr>
      <vt:lpstr>I. Overview</vt:lpstr>
      <vt:lpstr>II. Budget   A. FY2025 Approved Budget </vt:lpstr>
      <vt:lpstr>B. FY2025 Actual Expenses as of October 31, 2025 </vt:lpstr>
      <vt:lpstr>C. FY2026 Approved Budget</vt:lpstr>
      <vt:lpstr> D. Proposed Budget for FY2027 </vt:lpstr>
      <vt:lpstr>III. Cash Status   </vt:lpstr>
      <vt:lpstr>IV. Investment Balance as of October 31, 2025  A. Cash Reserves Fund</vt:lpstr>
      <vt:lpstr>B. Endowment Fund</vt:lpstr>
      <vt:lpstr>B. Total Investment Fund</vt:lpstr>
      <vt:lpstr>V- FY 2024 Audit Status</vt:lpstr>
      <vt:lpstr>PowerPoint Presentation</vt:lpstr>
      <vt:lpstr>PowerPoint Presentation</vt:lpstr>
      <vt:lpstr>PowerPoint Presentation</vt:lpstr>
      <vt:lpstr>PowerPoint Presentation</vt:lpstr>
      <vt:lpstr>VI. Statement of Revenue and Expenditure 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Report – Budget vs. Actual</dc:title>
  <dc:subject/>
  <dc:creator>Roselle</dc:creator>
  <cp:keywords/>
  <dc:description>generated using python-pptx</dc:description>
  <cp:lastModifiedBy>roselle togonon</cp:lastModifiedBy>
  <cp:revision>35</cp:revision>
  <dcterms:created xsi:type="dcterms:W3CDTF">2013-01-27T09:14:16Z</dcterms:created>
  <dcterms:modified xsi:type="dcterms:W3CDTF">2025-12-03T23:49:55Z</dcterms:modified>
  <cp:category/>
</cp:coreProperties>
</file>