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6" r:id="rId2"/>
    <p:sldId id="257" r:id="rId3"/>
    <p:sldId id="258" r:id="rId4"/>
    <p:sldId id="274" r:id="rId5"/>
    <p:sldId id="273" r:id="rId6"/>
    <p:sldId id="278" r:id="rId7"/>
    <p:sldId id="281" r:id="rId8"/>
    <p:sldId id="279" r:id="rId9"/>
    <p:sldId id="260" r:id="rId10"/>
    <p:sldId id="261" r:id="rId11"/>
    <p:sldId id="272" r:id="rId12"/>
    <p:sldId id="275" r:id="rId13"/>
    <p:sldId id="276" r:id="rId14"/>
    <p:sldId id="280" r:id="rId15"/>
    <p:sldId id="259" r:id="rId16"/>
    <p:sldId id="265" r:id="rId17"/>
    <p:sldId id="267" r:id="rId18"/>
    <p:sldId id="268" r:id="rId19"/>
    <p:sldId id="270" r:id="rId20"/>
    <p:sldId id="271" r:id="rId21"/>
    <p:sldId id="266" r:id="rId22"/>
  </p:sldIdLst>
  <p:sldSz cx="12192000" cy="6858000"/>
  <p:notesSz cx="6858000" cy="9144000"/>
  <p:embeddedFontLst>
    <p:embeddedFont>
      <p:font typeface="Arial Black" panose="020B0A04020102020204" pitchFamily="34" charset="0"/>
      <p:regular r:id="rId24"/>
      <p:bold r:id="rId25"/>
    </p:embeddedFont>
    <p:embeddedFont>
      <p:font typeface="Arial Rounded MT Bold" panose="020F0704030504030204" pitchFamily="34" charset="0"/>
      <p:regular r:id="rId26"/>
    </p:embeddedFont>
    <p:embeddedFont>
      <p:font typeface="Bahnschrift" panose="020B0502040204020203" pitchFamily="34" charset="0"/>
      <p:regular r:id="rId27"/>
      <p:bold r:id="rId28"/>
    </p:embeddedFont>
    <p:embeddedFont>
      <p:font typeface="Bahnschrift SemiBold" panose="020B0502040204020203" pitchFamily="34" charset="0"/>
      <p:bold r:id="rId29"/>
    </p:embeddedFont>
    <p:embeddedFont>
      <p:font typeface="Calibri" panose="020F0502020204030204" pitchFamily="34" charset="0"/>
      <p:regular r:id="rId30"/>
      <p:bold r:id="rId31"/>
      <p:italic r:id="rId32"/>
      <p:boldItalic r:id="rId33"/>
    </p:embeddedFont>
    <p:embeddedFont>
      <p:font typeface="Helvetica Neue" panose="020B0604020202020204" charset="0"/>
      <p:regular r:id="rId34"/>
      <p:bold r:id="rId35"/>
      <p:italic r:id="rId36"/>
      <p:boldItalic r:id="rId37"/>
    </p:embeddedFont>
    <p:embeddedFont>
      <p:font typeface="Impact" panose="020B0806030902050204" pitchFamily="34" charset="0"/>
      <p:regular r:id="rId38"/>
    </p:embeddedFont>
    <p:embeddedFont>
      <p:font typeface="Monda" panose="020B0604020202020204" charset="0"/>
      <p:regular r:id="rId39"/>
      <p:bold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9" roundtripDataSignature="AMtx7mivg5Mo/NvAUveMQJ1nxD+6lPEOw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F3B33AB-1320-42D3-AF2A-6875F275B079}">
  <a:tblStyle styleId="{4F3B33AB-1320-42D3-AF2A-6875F275B079}"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93" autoAdjust="0"/>
    <p:restoredTop sz="94660"/>
  </p:normalViewPr>
  <p:slideViewPr>
    <p:cSldViewPr snapToGrid="0">
      <p:cViewPr varScale="1">
        <p:scale>
          <a:sx n="91" d="100"/>
          <a:sy n="91" d="100"/>
        </p:scale>
        <p:origin x="45" y="3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0" Type="http://schemas.openxmlformats.org/officeDocument/2006/relationships/slide" Target="slides/slide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 name="Google Shape;9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7" name="Google Shape;20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09486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7977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89041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16017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fb6447a3c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5" name="Google Shape;175;g2fb6447a3c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increases to $1,037.37 in FY2025. </a:t>
            </a:r>
            <a:endParaRPr/>
          </a:p>
        </p:txBody>
      </p:sp>
      <p:sp>
        <p:nvSpPr>
          <p:cNvPr id="280" name="Google Shape;28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 name="Google Shape;358;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1" name="Google Shape;42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9" name="Google Shape;29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2:notes"/>
          <p:cNvSpPr txBox="1">
            <a:spLocks noGrp="1"/>
          </p:cNvSpPr>
          <p:nvPr>
            <p:ph type="body" idx="1"/>
          </p:nvPr>
        </p:nvSpPr>
        <p:spPr>
          <a:xfrm>
            <a:off x="926677" y="4387136"/>
            <a:ext cx="5096722" cy="4156234"/>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a:p>
        </p:txBody>
      </p:sp>
      <p:sp>
        <p:nvSpPr>
          <p:cNvPr id="156" name="Google Shape;156;p2: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90207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15165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18408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05882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21574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6"/>
          <p:cNvSpPr>
            <a:spLocks noGrp="1"/>
          </p:cNvSpPr>
          <p:nvPr>
            <p:ph type="pic" idx="2"/>
          </p:nvPr>
        </p:nvSpPr>
        <p:spPr>
          <a:xfrm>
            <a:off x="5183188" y="987425"/>
            <a:ext cx="6172200" cy="4873625"/>
          </a:xfrm>
          <a:prstGeom prst="rect">
            <a:avLst/>
          </a:prstGeom>
          <a:noFill/>
          <a:ln>
            <a:noFill/>
          </a:ln>
        </p:spPr>
      </p:sp>
      <p:sp>
        <p:nvSpPr>
          <p:cNvPr id="73" name="Google Shape;73;p3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3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27"/>
        <p:cNvGrpSpPr/>
        <p:nvPr/>
      </p:nvGrpSpPr>
      <p:grpSpPr>
        <a:xfrm>
          <a:off x="0" y="0"/>
          <a:ext cx="0" cy="0"/>
          <a:chOff x="0" y="0"/>
          <a:chExt cx="0" cy="0"/>
        </a:xfrm>
      </p:grpSpPr>
      <p:sp>
        <p:nvSpPr>
          <p:cNvPr id="28" name="Google Shape;28;p28"/>
          <p:cNvSpPr txBox="1">
            <a:spLocks noGrp="1"/>
          </p:cNvSpPr>
          <p:nvPr>
            <p:ph type="body" idx="1"/>
          </p:nvPr>
        </p:nvSpPr>
        <p:spPr>
          <a:xfrm>
            <a:off x="600670" y="5929931"/>
            <a:ext cx="10985502" cy="31849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1800" b="1"/>
            </a:lvl1pPr>
            <a:lvl2pPr marL="914400" lvl="1" indent="-369189" algn="l">
              <a:lnSpc>
                <a:spcPct val="90000"/>
              </a:lnSpc>
              <a:spcBef>
                <a:spcPts val="2250"/>
              </a:spcBef>
              <a:spcAft>
                <a:spcPts val="0"/>
              </a:spcAft>
              <a:buClr>
                <a:srgbClr val="000000"/>
              </a:buClr>
              <a:buSzPts val="2214"/>
              <a:buChar char="•"/>
              <a:defRPr/>
            </a:lvl2pPr>
            <a:lvl3pPr marL="1371600" lvl="2" indent="-369189" algn="l">
              <a:lnSpc>
                <a:spcPct val="90000"/>
              </a:lnSpc>
              <a:spcBef>
                <a:spcPts val="2250"/>
              </a:spcBef>
              <a:spcAft>
                <a:spcPts val="0"/>
              </a:spcAft>
              <a:buClr>
                <a:srgbClr val="000000"/>
              </a:buClr>
              <a:buSzPts val="2214"/>
              <a:buChar char="•"/>
              <a:defRPr/>
            </a:lvl3pPr>
            <a:lvl4pPr marL="1828800" lvl="3" indent="-369189" algn="l">
              <a:lnSpc>
                <a:spcPct val="90000"/>
              </a:lnSpc>
              <a:spcBef>
                <a:spcPts val="2250"/>
              </a:spcBef>
              <a:spcAft>
                <a:spcPts val="0"/>
              </a:spcAft>
              <a:buClr>
                <a:srgbClr val="000000"/>
              </a:buClr>
              <a:buSzPts val="2214"/>
              <a:buChar char="•"/>
              <a:defRPr/>
            </a:lvl4pPr>
            <a:lvl5pPr marL="2286000" lvl="4" indent="-369189" algn="l">
              <a:lnSpc>
                <a:spcPct val="90000"/>
              </a:lnSpc>
              <a:spcBef>
                <a:spcPts val="2250"/>
              </a:spcBef>
              <a:spcAft>
                <a:spcPts val="0"/>
              </a:spcAft>
              <a:buClr>
                <a:srgbClr val="000000"/>
              </a:buClr>
              <a:buSzPts val="2214"/>
              <a:buChar char="•"/>
              <a:defRPr/>
            </a:lvl5pPr>
            <a:lvl6pPr marL="2743200" lvl="5" indent="-369189" algn="l">
              <a:lnSpc>
                <a:spcPct val="90000"/>
              </a:lnSpc>
              <a:spcBef>
                <a:spcPts val="2250"/>
              </a:spcBef>
              <a:spcAft>
                <a:spcPts val="0"/>
              </a:spcAft>
              <a:buClr>
                <a:srgbClr val="000000"/>
              </a:buClr>
              <a:buSzPts val="2214"/>
              <a:buChar char="•"/>
              <a:defRPr/>
            </a:lvl6pPr>
            <a:lvl7pPr marL="3200400" lvl="6" indent="-369189" algn="l">
              <a:lnSpc>
                <a:spcPct val="90000"/>
              </a:lnSpc>
              <a:spcBef>
                <a:spcPts val="2250"/>
              </a:spcBef>
              <a:spcAft>
                <a:spcPts val="0"/>
              </a:spcAft>
              <a:buClr>
                <a:srgbClr val="000000"/>
              </a:buClr>
              <a:buSzPts val="2214"/>
              <a:buChar char="•"/>
              <a:defRPr/>
            </a:lvl7pPr>
            <a:lvl8pPr marL="3657600" lvl="7" indent="-369189" algn="l">
              <a:lnSpc>
                <a:spcPct val="90000"/>
              </a:lnSpc>
              <a:spcBef>
                <a:spcPts val="2250"/>
              </a:spcBef>
              <a:spcAft>
                <a:spcPts val="0"/>
              </a:spcAft>
              <a:buClr>
                <a:srgbClr val="000000"/>
              </a:buClr>
              <a:buSzPts val="2214"/>
              <a:buChar char="•"/>
              <a:defRPr/>
            </a:lvl8pPr>
            <a:lvl9pPr marL="4114800" lvl="8" indent="-369189" algn="l">
              <a:lnSpc>
                <a:spcPct val="90000"/>
              </a:lnSpc>
              <a:spcBef>
                <a:spcPts val="2250"/>
              </a:spcBef>
              <a:spcAft>
                <a:spcPts val="0"/>
              </a:spcAft>
              <a:buClr>
                <a:srgbClr val="000000"/>
              </a:buClr>
              <a:buSzPts val="2214"/>
              <a:buChar char="•"/>
              <a:defRPr/>
            </a:lvl9pPr>
          </a:lstStyle>
          <a:p>
            <a:endParaRPr/>
          </a:p>
        </p:txBody>
      </p:sp>
      <p:sp>
        <p:nvSpPr>
          <p:cNvPr id="29" name="Google Shape;29;p28"/>
          <p:cNvSpPr txBox="1">
            <a:spLocks noGrp="1"/>
          </p:cNvSpPr>
          <p:nvPr>
            <p:ph type="title"/>
          </p:nvPr>
        </p:nvSpPr>
        <p:spPr>
          <a:xfrm>
            <a:off x="603248" y="1287496"/>
            <a:ext cx="10985502" cy="2324101"/>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1600"/>
              <a:buFont typeface="Helvetica Neue"/>
              <a:buNone/>
              <a:defRPr sz="58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30" name="Google Shape;30;p28"/>
          <p:cNvSpPr txBox="1">
            <a:spLocks noGrp="1"/>
          </p:cNvSpPr>
          <p:nvPr>
            <p:ph type="body" idx="2"/>
          </p:nvPr>
        </p:nvSpPr>
        <p:spPr>
          <a:xfrm>
            <a:off x="600671" y="3611595"/>
            <a:ext cx="10985501" cy="952501"/>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2750" b="1"/>
            </a:lvl1pPr>
            <a:lvl2pPr marL="914400" lvl="1" indent="-228600" algn="l">
              <a:lnSpc>
                <a:spcPct val="100000"/>
              </a:lnSpc>
              <a:spcBef>
                <a:spcPts val="0"/>
              </a:spcBef>
              <a:spcAft>
                <a:spcPts val="0"/>
              </a:spcAft>
              <a:buClr>
                <a:srgbClr val="000000"/>
              </a:buClr>
              <a:buSzPts val="5500"/>
              <a:buFont typeface="Helvetica Neue"/>
              <a:buNone/>
              <a:defRPr sz="2750" b="1"/>
            </a:lvl2pPr>
            <a:lvl3pPr marL="1371600" lvl="2" indent="-228600" algn="l">
              <a:lnSpc>
                <a:spcPct val="100000"/>
              </a:lnSpc>
              <a:spcBef>
                <a:spcPts val="0"/>
              </a:spcBef>
              <a:spcAft>
                <a:spcPts val="0"/>
              </a:spcAft>
              <a:buClr>
                <a:srgbClr val="000000"/>
              </a:buClr>
              <a:buSzPts val="5500"/>
              <a:buFont typeface="Helvetica Neue"/>
              <a:buNone/>
              <a:defRPr sz="2750" b="1"/>
            </a:lvl3pPr>
            <a:lvl4pPr marL="1828800" lvl="3" indent="-228600" algn="l">
              <a:lnSpc>
                <a:spcPct val="100000"/>
              </a:lnSpc>
              <a:spcBef>
                <a:spcPts val="0"/>
              </a:spcBef>
              <a:spcAft>
                <a:spcPts val="0"/>
              </a:spcAft>
              <a:buClr>
                <a:srgbClr val="000000"/>
              </a:buClr>
              <a:buSzPts val="5500"/>
              <a:buFont typeface="Helvetica Neue"/>
              <a:buNone/>
              <a:defRPr sz="2750" b="1"/>
            </a:lvl4pPr>
            <a:lvl5pPr marL="2286000" lvl="4" indent="-228600" algn="l">
              <a:lnSpc>
                <a:spcPct val="100000"/>
              </a:lnSpc>
              <a:spcBef>
                <a:spcPts val="0"/>
              </a:spcBef>
              <a:spcAft>
                <a:spcPts val="0"/>
              </a:spcAft>
              <a:buClr>
                <a:srgbClr val="000000"/>
              </a:buClr>
              <a:buSzPts val="5500"/>
              <a:buFont typeface="Helvetica Neue"/>
              <a:buNone/>
              <a:defRPr sz="2750" b="1"/>
            </a:lvl5pPr>
            <a:lvl6pPr marL="2743200" lvl="5" indent="-369189" algn="l">
              <a:lnSpc>
                <a:spcPct val="90000"/>
              </a:lnSpc>
              <a:spcBef>
                <a:spcPts val="2250"/>
              </a:spcBef>
              <a:spcAft>
                <a:spcPts val="0"/>
              </a:spcAft>
              <a:buClr>
                <a:srgbClr val="000000"/>
              </a:buClr>
              <a:buSzPts val="2214"/>
              <a:buChar char="•"/>
              <a:defRPr/>
            </a:lvl6pPr>
            <a:lvl7pPr marL="3200400" lvl="6" indent="-369189" algn="l">
              <a:lnSpc>
                <a:spcPct val="90000"/>
              </a:lnSpc>
              <a:spcBef>
                <a:spcPts val="2250"/>
              </a:spcBef>
              <a:spcAft>
                <a:spcPts val="0"/>
              </a:spcAft>
              <a:buClr>
                <a:srgbClr val="000000"/>
              </a:buClr>
              <a:buSzPts val="2214"/>
              <a:buChar char="•"/>
              <a:defRPr/>
            </a:lvl7pPr>
            <a:lvl8pPr marL="3657600" lvl="7" indent="-369189" algn="l">
              <a:lnSpc>
                <a:spcPct val="90000"/>
              </a:lnSpc>
              <a:spcBef>
                <a:spcPts val="2250"/>
              </a:spcBef>
              <a:spcAft>
                <a:spcPts val="0"/>
              </a:spcAft>
              <a:buClr>
                <a:srgbClr val="000000"/>
              </a:buClr>
              <a:buSzPts val="2214"/>
              <a:buChar char="•"/>
              <a:defRPr/>
            </a:lvl8pPr>
            <a:lvl9pPr marL="4114800" lvl="8" indent="-369189" algn="l">
              <a:lnSpc>
                <a:spcPct val="90000"/>
              </a:lnSpc>
              <a:spcBef>
                <a:spcPts val="2250"/>
              </a:spcBef>
              <a:spcAft>
                <a:spcPts val="0"/>
              </a:spcAft>
              <a:buClr>
                <a:srgbClr val="000000"/>
              </a:buClr>
              <a:buSzPts val="2214"/>
              <a:buChar char="•"/>
              <a:defRPr/>
            </a:lvl9pPr>
          </a:lstStyle>
          <a:p>
            <a:endParaRPr/>
          </a:p>
        </p:txBody>
      </p:sp>
      <p:sp>
        <p:nvSpPr>
          <p:cNvPr id="31" name="Google Shape;31;p28"/>
          <p:cNvSpPr txBox="1">
            <a:spLocks noGrp="1"/>
          </p:cNvSpPr>
          <p:nvPr>
            <p:ph type="sldNum" idx="12"/>
          </p:nvPr>
        </p:nvSpPr>
        <p:spPr>
          <a:xfrm>
            <a:off x="6000750" y="6209709"/>
            <a:ext cx="184253" cy="518091"/>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6" name="Google Shape;66;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eg"/><Relationship Id="rId3" Type="http://schemas.openxmlformats.org/officeDocument/2006/relationships/image" Target="../media/image30.jpeg"/><Relationship Id="rId7" Type="http://schemas.openxmlformats.org/officeDocument/2006/relationships/image" Target="../media/image6.png"/><Relationship Id="rId12"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4.jpeg"/><Relationship Id="rId5" Type="http://schemas.openxmlformats.org/officeDocument/2006/relationships/image" Target="../media/image3.jpg"/><Relationship Id="rId10" Type="http://schemas.openxmlformats.org/officeDocument/2006/relationships/image" Target="../media/image33.jpeg"/><Relationship Id="rId4" Type="http://schemas.openxmlformats.org/officeDocument/2006/relationships/image" Target="../media/image2.jpg"/><Relationship Id="rId9" Type="http://schemas.openxmlformats.org/officeDocument/2006/relationships/image" Target="../media/image32.jpeg"/><Relationship Id="rId1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10" Type="http://schemas.openxmlformats.org/officeDocument/2006/relationships/hyperlink" Target="https://www.ubisimvr.com/research/what-the-data-tell-us-about-ubisim" TargetMode="External"/><Relationship Id="rId4" Type="http://schemas.openxmlformats.org/officeDocument/2006/relationships/image" Target="../media/image3.jpg"/><Relationship Id="rId9" Type="http://schemas.openxmlformats.org/officeDocument/2006/relationships/image" Target="../media/image41.jp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10" Type="http://schemas.openxmlformats.org/officeDocument/2006/relationships/image" Target="../media/image44.png"/><Relationship Id="rId4" Type="http://schemas.openxmlformats.org/officeDocument/2006/relationships/image" Target="../media/image3.jp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hyperlink" Target="https://www.comfsm.edu.fm/strategic-plan/" TargetMode="External"/><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jp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notesSlide" Target="../notesSlides/notesSlide2.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jp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jp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hyperlink" Target="https://collegedunia.com/usa/article/us-education-systemhigher-education" TargetMode="External"/><Relationship Id="rId13" Type="http://schemas.openxmlformats.org/officeDocument/2006/relationships/hyperlink" Target="https://www.mutualart.com/Artwork/Landscape-Micronesia--Kosrae---Sleeping-/8A642B80339A3ABE242E019490BC5911" TargetMode="External"/><Relationship Id="rId3" Type="http://schemas.openxmlformats.org/officeDocument/2006/relationships/image" Target="../media/image2.jpg"/><Relationship Id="rId7" Type="http://schemas.openxmlformats.org/officeDocument/2006/relationships/image" Target="../media/image6.png"/><Relationship Id="rId12" Type="http://schemas.openxmlformats.org/officeDocument/2006/relationships/hyperlink" Target="https://www.facebook.com/KosraeIsland/posts/this-7th-grade-student-in-kosrae-is-sharing-her-weaving-skills-on-how-to-make-ti/960934049367484/"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hyperlink" Target="https://visit-micronesia.fm/traditional-culture/" TargetMode="External"/><Relationship Id="rId5" Type="http://schemas.openxmlformats.org/officeDocument/2006/relationships/image" Target="../media/image4.jpg"/><Relationship Id="rId10" Type="http://schemas.openxmlformats.org/officeDocument/2006/relationships/hyperlink" Target="https://southpacificislands.travel/welcome-to-the-federated-states-of-micronesia-fsm/" TargetMode="External"/><Relationship Id="rId4" Type="http://schemas.openxmlformats.org/officeDocument/2006/relationships/image" Target="../media/image3.jpg"/><Relationship Id="rId9" Type="http://schemas.openxmlformats.org/officeDocument/2006/relationships/hyperlink" Target="https://www.ed.gov/about/ed-overview/mission-of-the-us-department-of-education#:~:text=ED's%20mission%20is%20to%20promote,%2D88%20of%20October%201979"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hyperlink" Target="mailto:national@comfsm.f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8" Type="http://schemas.openxmlformats.org/officeDocument/2006/relationships/hyperlink" Target="https://documents1.worldbank.org/curated/en/159891651843033906/pdf/Micronesia-FSM-Skills-and-Employability-Enhancement-Project.pdf" TargetMode="External"/><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Google Shape;93;p1"/>
          <p:cNvSpPr/>
          <p:nvPr/>
        </p:nvSpPr>
        <p:spPr>
          <a:xfrm>
            <a:off x="-20781" y="3822142"/>
            <a:ext cx="12233562" cy="3567599"/>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1"/>
          <p:cNvSpPr/>
          <p:nvPr/>
        </p:nvSpPr>
        <p:spPr>
          <a:xfrm>
            <a:off x="0" y="3331779"/>
            <a:ext cx="12192000" cy="620111"/>
          </a:xfrm>
          <a:prstGeom prst="rect">
            <a:avLst/>
          </a:prstGeom>
          <a:solidFill>
            <a:srgbClr val="8DA9DB"/>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 name="Google Shape;95;p1"/>
          <p:cNvSpPr txBox="1"/>
          <p:nvPr/>
        </p:nvSpPr>
        <p:spPr>
          <a:xfrm>
            <a:off x="3411204" y="3349466"/>
            <a:ext cx="4782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3200" b="0" i="0" u="none" strike="noStrike" cap="none" dirty="0">
                <a:solidFill>
                  <a:schemeClr val="accent5">
                    <a:lumMod val="50000"/>
                  </a:schemeClr>
                </a:solidFill>
                <a:latin typeface="Arial Rounded MT Bold" panose="020F0704030504030204" pitchFamily="34" charset="0"/>
                <a:ea typeface="Times New Roman"/>
                <a:cs typeface="Times New Roman"/>
                <a:sym typeface="Times New Roman"/>
              </a:rPr>
              <a:t>Office of the President</a:t>
            </a:r>
            <a:endParaRPr sz="3200" b="0" i="0" u="none" strike="noStrike" cap="none" dirty="0">
              <a:solidFill>
                <a:schemeClr val="accent5">
                  <a:lumMod val="50000"/>
                </a:schemeClr>
              </a:solidFill>
              <a:latin typeface="Arial Rounded MT Bold" panose="020F0704030504030204" pitchFamily="34" charset="0"/>
              <a:sym typeface="Arial"/>
            </a:endParaRPr>
          </a:p>
        </p:txBody>
      </p:sp>
      <p:pic>
        <p:nvPicPr>
          <p:cNvPr id="97" name="Google Shape;97;p1"/>
          <p:cNvPicPr preferRelativeResize="0"/>
          <p:nvPr/>
        </p:nvPicPr>
        <p:blipFill rotWithShape="1">
          <a:blip r:embed="rId3">
            <a:alphaModFix/>
          </a:blip>
          <a:srcRect/>
          <a:stretch/>
        </p:blipFill>
        <p:spPr>
          <a:xfrm>
            <a:off x="98714" y="224013"/>
            <a:ext cx="2617076" cy="2617076"/>
          </a:xfrm>
          <a:prstGeom prst="rect">
            <a:avLst/>
          </a:prstGeom>
          <a:noFill/>
          <a:ln>
            <a:noFill/>
          </a:ln>
        </p:spPr>
      </p:pic>
      <p:sp>
        <p:nvSpPr>
          <p:cNvPr id="98" name="Google Shape;98;p1"/>
          <p:cNvSpPr txBox="1"/>
          <p:nvPr/>
        </p:nvSpPr>
        <p:spPr>
          <a:xfrm>
            <a:off x="2773894" y="752539"/>
            <a:ext cx="485608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002060"/>
                </a:solidFill>
                <a:latin typeface="Times New Roman"/>
                <a:ea typeface="Times New Roman"/>
                <a:cs typeface="Times New Roman"/>
                <a:sym typeface="Times New Roman"/>
              </a:rPr>
              <a:t>College of Micronesia-FSM</a:t>
            </a:r>
            <a:endParaRPr sz="1400" b="0" i="0" u="none" strike="noStrike" cap="none" dirty="0">
              <a:solidFill>
                <a:srgbClr val="000000"/>
              </a:solidFill>
              <a:latin typeface="Arial"/>
              <a:ea typeface="Arial"/>
              <a:cs typeface="Arial"/>
              <a:sym typeface="Arial"/>
            </a:endParaRPr>
          </a:p>
        </p:txBody>
      </p:sp>
      <p:sp>
        <p:nvSpPr>
          <p:cNvPr id="99" name="Google Shape;99;p1"/>
          <p:cNvSpPr txBox="1"/>
          <p:nvPr/>
        </p:nvSpPr>
        <p:spPr>
          <a:xfrm>
            <a:off x="2921875" y="1597996"/>
            <a:ext cx="927012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2060"/>
                </a:solidFill>
                <a:latin typeface="Monda"/>
                <a:ea typeface="Monda"/>
                <a:cs typeface="Monda"/>
                <a:sym typeface="Monda"/>
              </a:rPr>
              <a:t>Yap | Chuuk | Pohnpei | Kosrae</a:t>
            </a:r>
            <a:endParaRPr sz="1400" b="0" i="0" u="none" strike="noStrike" cap="none" dirty="0">
              <a:solidFill>
                <a:srgbClr val="000000"/>
              </a:solidFill>
              <a:latin typeface="Arial"/>
              <a:ea typeface="Arial"/>
              <a:cs typeface="Arial"/>
              <a:sym typeface="Arial"/>
            </a:endParaRPr>
          </a:p>
        </p:txBody>
      </p:sp>
      <p:sp>
        <p:nvSpPr>
          <p:cNvPr id="100" name="Google Shape;100;p1"/>
          <p:cNvSpPr txBox="1"/>
          <p:nvPr/>
        </p:nvSpPr>
        <p:spPr>
          <a:xfrm>
            <a:off x="2578977" y="2286307"/>
            <a:ext cx="7204064" cy="25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dirty="0">
                <a:solidFill>
                  <a:schemeClr val="accent5">
                    <a:lumMod val="50000"/>
                  </a:schemeClr>
                </a:solidFill>
                <a:latin typeface="Arial"/>
                <a:ea typeface="Arial"/>
                <a:cs typeface="Arial"/>
                <a:sym typeface="Arial"/>
              </a:rPr>
              <a:t>College of Micronesia-FSM is accredited by the Accrediting Commission for Community and Junior Colleges</a:t>
            </a:r>
            <a:endParaRPr sz="1050" b="1" i="0" u="none" strike="noStrike" cap="none" dirty="0">
              <a:solidFill>
                <a:schemeClr val="accent5">
                  <a:lumMod val="50000"/>
                </a:schemeClr>
              </a:solidFill>
              <a:latin typeface="Monda"/>
              <a:ea typeface="Monda"/>
              <a:cs typeface="Monda"/>
              <a:sym typeface="Monda"/>
            </a:endParaRPr>
          </a:p>
        </p:txBody>
      </p:sp>
      <p:sp>
        <p:nvSpPr>
          <p:cNvPr id="101" name="Google Shape;101;p1"/>
          <p:cNvSpPr txBox="1"/>
          <p:nvPr/>
        </p:nvSpPr>
        <p:spPr>
          <a:xfrm>
            <a:off x="2064410" y="7020450"/>
            <a:ext cx="938056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bg1"/>
                </a:solidFill>
                <a:latin typeface="Calibri"/>
                <a:ea typeface="Calibri"/>
                <a:cs typeface="Calibri"/>
                <a:sym typeface="Calibri"/>
              </a:rPr>
              <a:t>BOR Meeting Presentation by President Theresa Koroivulaono (Ph. D): December 3-6, 2025</a:t>
            </a:r>
            <a:endParaRPr sz="1400" b="0" i="0" u="none" strike="noStrike" cap="none" dirty="0">
              <a:solidFill>
                <a:schemeClr val="bg1"/>
              </a:solidFill>
              <a:latin typeface="Arial"/>
              <a:ea typeface="Arial"/>
              <a:cs typeface="Arial"/>
              <a:sym typeface="Arial"/>
            </a:endParaRPr>
          </a:p>
        </p:txBody>
      </p:sp>
      <p:sp>
        <p:nvSpPr>
          <p:cNvPr id="2" name="TextBox 1">
            <a:extLst>
              <a:ext uri="{FF2B5EF4-FFF2-40B4-BE49-F238E27FC236}">
                <a16:creationId xmlns:a16="http://schemas.microsoft.com/office/drawing/2014/main" id="{9EBFF5DD-43A3-49D9-A8F7-649DC2498D18}"/>
              </a:ext>
            </a:extLst>
          </p:cNvPr>
          <p:cNvSpPr txBox="1"/>
          <p:nvPr/>
        </p:nvSpPr>
        <p:spPr>
          <a:xfrm>
            <a:off x="2087707" y="4417438"/>
            <a:ext cx="8016586" cy="2123658"/>
          </a:xfrm>
          <a:prstGeom prst="rect">
            <a:avLst/>
          </a:prstGeom>
          <a:noFill/>
        </p:spPr>
        <p:txBody>
          <a:bodyPr wrap="square" rtlCol="0">
            <a:spAutoFit/>
          </a:bodyPr>
          <a:lstStyle/>
          <a:p>
            <a:pPr algn="ctr"/>
            <a:r>
              <a:rPr lang="en-US" sz="4400" dirty="0">
                <a:solidFill>
                  <a:schemeClr val="bg1"/>
                </a:solidFill>
                <a:latin typeface="Arial Black" panose="020B0A04020102020204" pitchFamily="34" charset="0"/>
              </a:rPr>
              <a:t>Charting transformational journeys at COMFSM</a:t>
            </a:r>
            <a:endParaRPr lang="en-FM" sz="4400" dirty="0">
              <a:solidFill>
                <a:schemeClr val="bg1"/>
              </a:solidFill>
              <a:latin typeface="Arial Black" panose="020B0A040201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1032" name="Picture 8" descr="Island Skills (YAP, CHUUK, POHNPEI, KOSRAE)">
            <a:extLst>
              <a:ext uri="{FF2B5EF4-FFF2-40B4-BE49-F238E27FC236}">
                <a16:creationId xmlns:a16="http://schemas.microsoft.com/office/drawing/2014/main" id="{6FE8609A-0A86-4DE8-A665-5F65470E72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1" y="991720"/>
            <a:ext cx="2975462" cy="31093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9" name="Google Shape;209;p41"/>
          <p:cNvPicPr preferRelativeResize="0"/>
          <p:nvPr/>
        </p:nvPicPr>
        <p:blipFill rotWithShape="1">
          <a:blip r:embed="rId4">
            <a:alphaModFix/>
          </a:blip>
          <a:srcRect/>
          <a:stretch/>
        </p:blipFill>
        <p:spPr>
          <a:xfrm>
            <a:off x="-1" y="0"/>
            <a:ext cx="1861457" cy="6858000"/>
          </a:xfrm>
          <a:prstGeom prst="rect">
            <a:avLst/>
          </a:prstGeom>
          <a:noFill/>
          <a:ln>
            <a:noFill/>
          </a:ln>
        </p:spPr>
      </p:pic>
      <p:pic>
        <p:nvPicPr>
          <p:cNvPr id="210" name="Google Shape;210;p41"/>
          <p:cNvPicPr preferRelativeResize="0"/>
          <p:nvPr/>
        </p:nvPicPr>
        <p:blipFill rotWithShape="1">
          <a:blip r:embed="rId5">
            <a:alphaModFix/>
          </a:blip>
          <a:srcRect/>
          <a:stretch/>
        </p:blipFill>
        <p:spPr>
          <a:xfrm>
            <a:off x="130417" y="5155183"/>
            <a:ext cx="1600623" cy="1060103"/>
          </a:xfrm>
          <a:prstGeom prst="rect">
            <a:avLst/>
          </a:prstGeom>
          <a:noFill/>
          <a:ln>
            <a:noFill/>
          </a:ln>
        </p:spPr>
      </p:pic>
      <p:pic>
        <p:nvPicPr>
          <p:cNvPr id="212" name="Google Shape;212;p41"/>
          <p:cNvPicPr preferRelativeResize="0"/>
          <p:nvPr/>
        </p:nvPicPr>
        <p:blipFill rotWithShape="1">
          <a:blip r:embed="rId6">
            <a:alphaModFix/>
          </a:blip>
          <a:srcRect/>
          <a:stretch/>
        </p:blipFill>
        <p:spPr>
          <a:xfrm>
            <a:off x="283431" y="116074"/>
            <a:ext cx="1140124" cy="1063294"/>
          </a:xfrm>
          <a:prstGeom prst="rect">
            <a:avLst/>
          </a:prstGeom>
          <a:noFill/>
          <a:ln>
            <a:noFill/>
          </a:ln>
        </p:spPr>
      </p:pic>
      <p:sp>
        <p:nvSpPr>
          <p:cNvPr id="213" name="Google Shape;213;p41"/>
          <p:cNvSpPr/>
          <p:nvPr/>
        </p:nvSpPr>
        <p:spPr>
          <a:xfrm>
            <a:off x="1861456" y="14760"/>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5" name="Google Shape;215;p41"/>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216" name="Google Shape;216;p41"/>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217" name="Google Shape;217;p41"/>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41"/>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9" name="Google Shape;219;p41"/>
          <p:cNvPicPr preferRelativeResize="0"/>
          <p:nvPr/>
        </p:nvPicPr>
        <p:blipFill rotWithShape="1">
          <a:blip r:embed="rId7">
            <a:alphaModFix/>
          </a:blip>
          <a:srcRect/>
          <a:stretch/>
        </p:blipFill>
        <p:spPr>
          <a:xfrm>
            <a:off x="204299" y="2936972"/>
            <a:ext cx="1399541" cy="1399541"/>
          </a:xfrm>
          <a:prstGeom prst="ellipse">
            <a:avLst/>
          </a:prstGeom>
          <a:noFill/>
          <a:ln>
            <a:noFill/>
          </a:ln>
        </p:spPr>
      </p:pic>
      <p:pic>
        <p:nvPicPr>
          <p:cNvPr id="1026" name="Picture 2">
            <a:extLst>
              <a:ext uri="{FF2B5EF4-FFF2-40B4-BE49-F238E27FC236}">
                <a16:creationId xmlns:a16="http://schemas.microsoft.com/office/drawing/2014/main" id="{0BAF3558-3FC3-4DFE-9DF0-65587CC670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0473" y="1014580"/>
            <a:ext cx="3810000" cy="2857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Stick dance from the tribal people of the island of Yap, Federated States of Micronesia, Caroline Islands, Pacific">
            <a:extLst>
              <a:ext uri="{FF2B5EF4-FFF2-40B4-BE49-F238E27FC236}">
                <a16:creationId xmlns:a16="http://schemas.microsoft.com/office/drawing/2014/main" id="{4414CB7B-7DDA-40D2-A097-650FAD65AD6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21257"/>
          <a:stretch/>
        </p:blipFill>
        <p:spPr bwMode="auto">
          <a:xfrm>
            <a:off x="6597657" y="3857650"/>
            <a:ext cx="5576221" cy="29287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1B7C293-0B98-4FBD-B290-4D51D96ABCFE}"/>
              </a:ext>
            </a:extLst>
          </p:cNvPr>
          <p:cNvSpPr txBox="1"/>
          <p:nvPr/>
        </p:nvSpPr>
        <p:spPr>
          <a:xfrm>
            <a:off x="2763947" y="203473"/>
            <a:ext cx="9409931" cy="584775"/>
          </a:xfrm>
          <a:prstGeom prst="rect">
            <a:avLst/>
          </a:prstGeom>
          <a:noFill/>
        </p:spPr>
        <p:txBody>
          <a:bodyPr wrap="square" rtlCol="0">
            <a:spAutoFit/>
          </a:bodyPr>
          <a:lstStyle/>
          <a:p>
            <a:r>
              <a:rPr lang="en-US" sz="3200" dirty="0">
                <a:solidFill>
                  <a:schemeClr val="bg1"/>
                </a:solidFill>
                <a:latin typeface="Arial Black" panose="020B0A04020102020204" pitchFamily="34" charset="0"/>
              </a:rPr>
              <a:t>OUR INDIGENOUS WAYS OF KNOWING </a:t>
            </a:r>
            <a:endParaRPr lang="en-FM" sz="3200" dirty="0">
              <a:solidFill>
                <a:schemeClr val="bg1"/>
              </a:solidFill>
              <a:latin typeface="Arial Black" panose="020B0A04020102020204" pitchFamily="34" charset="0"/>
            </a:endParaRPr>
          </a:p>
        </p:txBody>
      </p:sp>
      <p:pic>
        <p:nvPicPr>
          <p:cNvPr id="1030" name="Picture 6" descr="Traditional Navigation (YAP)">
            <a:extLst>
              <a:ext uri="{FF2B5EF4-FFF2-40B4-BE49-F238E27FC236}">
                <a16:creationId xmlns:a16="http://schemas.microsoft.com/office/drawing/2014/main" id="{2EBFC64E-8749-41EB-B483-C55ACDB7212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8997" y="3651339"/>
            <a:ext cx="3206661" cy="32066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Devil Mask (CHUUK)">
            <a:extLst>
              <a:ext uri="{FF2B5EF4-FFF2-40B4-BE49-F238E27FC236}">
                <a16:creationId xmlns:a16="http://schemas.microsoft.com/office/drawing/2014/main" id="{C4BD9D2E-7BE9-4A5C-9473-D5908306840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9008" r="19592" b="8276"/>
          <a:stretch/>
        </p:blipFill>
        <p:spPr bwMode="auto">
          <a:xfrm>
            <a:off x="1900330" y="3835151"/>
            <a:ext cx="2461388" cy="29287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6" name="Picture 12" descr="Artwork by George Sottung, Landscape Micronesia, Kosrae - Sleeping Lady Mountain, Made of : gouache on board">
            <a:extLst>
              <a:ext uri="{FF2B5EF4-FFF2-40B4-BE49-F238E27FC236}">
                <a16:creationId xmlns:a16="http://schemas.microsoft.com/office/drawing/2014/main" id="{8D6FE56A-6DC3-4CCF-BB55-7C26972325A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92150" y="997661"/>
            <a:ext cx="3581728" cy="27522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8" name="Picture 14" descr="May be an image of 1 person">
            <a:extLst>
              <a:ext uri="{FF2B5EF4-FFF2-40B4-BE49-F238E27FC236}">
                <a16:creationId xmlns:a16="http://schemas.microsoft.com/office/drawing/2014/main" id="{4DD424A5-BD99-484B-9B02-DB7022BCA67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94468" y="2936972"/>
            <a:ext cx="2169077" cy="16268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40" name="Picture 16" descr="Sakau (POHNPEI)">
            <a:extLst>
              <a:ext uri="{FF2B5EF4-FFF2-40B4-BE49-F238E27FC236}">
                <a16:creationId xmlns:a16="http://schemas.microsoft.com/office/drawing/2014/main" id="{4374F623-FCCA-4E90-B390-629DB106596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10735" y="3142873"/>
            <a:ext cx="2174552" cy="12141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41"/>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210" name="Google Shape;210;p41"/>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211" name="Google Shape;211;p41"/>
          <p:cNvPicPr preferRelativeResize="0">
            <a:picLocks noGrp="1"/>
          </p:cNvPicPr>
          <p:nvPr>
            <p:ph type="body" idx="1"/>
          </p:nvPr>
        </p:nvPicPr>
        <p:blipFill rotWithShape="1">
          <a:blip r:embed="rId5">
            <a:alphaModFix/>
          </a:blip>
          <a:srcRect/>
          <a:stretch/>
        </p:blipFill>
        <p:spPr>
          <a:xfrm>
            <a:off x="1808140" y="1037440"/>
            <a:ext cx="10330544" cy="5888269"/>
          </a:xfrm>
          <a:prstGeom prst="rect">
            <a:avLst/>
          </a:prstGeom>
          <a:noFill/>
          <a:ln>
            <a:noFill/>
          </a:ln>
        </p:spPr>
      </p:pic>
      <p:pic>
        <p:nvPicPr>
          <p:cNvPr id="212" name="Google Shape;212;p41"/>
          <p:cNvPicPr preferRelativeResize="0"/>
          <p:nvPr/>
        </p:nvPicPr>
        <p:blipFill rotWithShape="1">
          <a:blip r:embed="rId6">
            <a:alphaModFix/>
          </a:blip>
          <a:srcRect/>
          <a:stretch/>
        </p:blipFill>
        <p:spPr>
          <a:xfrm>
            <a:off x="283431" y="116074"/>
            <a:ext cx="1140124" cy="1063294"/>
          </a:xfrm>
          <a:prstGeom prst="rect">
            <a:avLst/>
          </a:prstGeom>
          <a:noFill/>
          <a:ln>
            <a:noFill/>
          </a:ln>
        </p:spPr>
      </p:pic>
      <p:sp>
        <p:nvSpPr>
          <p:cNvPr id="213" name="Google Shape;213;p41"/>
          <p:cNvSpPr/>
          <p:nvPr/>
        </p:nvSpPr>
        <p:spPr>
          <a:xfrm>
            <a:off x="1861456" y="0"/>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4" name="Google Shape;214;p41"/>
          <p:cNvSpPr txBox="1"/>
          <p:nvPr/>
        </p:nvSpPr>
        <p:spPr>
          <a:xfrm>
            <a:off x="3990471" y="235549"/>
            <a:ext cx="656205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endParaRPr sz="3200" b="0" i="0" u="none" strike="noStrike" cap="none" dirty="0">
              <a:solidFill>
                <a:schemeClr val="lt1"/>
              </a:solidFill>
              <a:latin typeface="Arial Black"/>
              <a:ea typeface="Arial Black"/>
              <a:cs typeface="Arial Black"/>
              <a:sym typeface="Arial Black"/>
            </a:endParaRPr>
          </a:p>
        </p:txBody>
      </p:sp>
      <p:sp>
        <p:nvSpPr>
          <p:cNvPr id="215" name="Google Shape;215;p41"/>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216" name="Google Shape;216;p41"/>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217" name="Google Shape;217;p41"/>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41"/>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9" name="Google Shape;219;p41"/>
          <p:cNvPicPr preferRelativeResize="0"/>
          <p:nvPr/>
        </p:nvPicPr>
        <p:blipFill rotWithShape="1">
          <a:blip r:embed="rId7">
            <a:alphaModFix/>
          </a:blip>
          <a:srcRect/>
          <a:stretch/>
        </p:blipFill>
        <p:spPr>
          <a:xfrm>
            <a:off x="204299" y="2936972"/>
            <a:ext cx="1399541" cy="1399541"/>
          </a:xfrm>
          <a:prstGeom prst="ellipse">
            <a:avLst/>
          </a:prstGeom>
          <a:noFill/>
          <a:ln>
            <a:noFill/>
          </a:ln>
        </p:spPr>
      </p:pic>
      <p:sp>
        <p:nvSpPr>
          <p:cNvPr id="13" name="Google Shape;236;p7">
            <a:extLst>
              <a:ext uri="{FF2B5EF4-FFF2-40B4-BE49-F238E27FC236}">
                <a16:creationId xmlns:a16="http://schemas.microsoft.com/office/drawing/2014/main" id="{561515B0-E8D2-45F7-B3A8-F94276F59803}"/>
              </a:ext>
            </a:extLst>
          </p:cNvPr>
          <p:cNvSpPr txBox="1"/>
          <p:nvPr/>
        </p:nvSpPr>
        <p:spPr>
          <a:xfrm>
            <a:off x="1991874" y="5802167"/>
            <a:ext cx="5218025" cy="923289"/>
          </a:xfrm>
          <a:prstGeom prst="rect">
            <a:avLst/>
          </a:prstGeom>
          <a:ln>
            <a:headEnd type="none" w="sm" len="sm"/>
            <a:tailEnd type="none" w="sm" len="sm"/>
          </a:ln>
        </p:spPr>
        <p:style>
          <a:lnRef idx="2">
            <a:schemeClr val="accent6"/>
          </a:lnRef>
          <a:fillRef idx="1">
            <a:schemeClr val="lt1"/>
          </a:fillRef>
          <a:effectRef idx="0">
            <a:schemeClr val="accent6"/>
          </a:effectRef>
          <a:fontRef idx="minor">
            <a:schemeClr val="dk1"/>
          </a:fontRef>
        </p:style>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Arial Rounded"/>
                <a:ea typeface="Arial Rounded"/>
                <a:cs typeface="Arial Rounded"/>
                <a:sym typeface="Arial Rounded"/>
              </a:rPr>
              <a:t>4 main languages: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Arial Rounded"/>
                <a:ea typeface="Arial Rounded"/>
                <a:cs typeface="Arial Rounded"/>
                <a:sym typeface="Arial Rounded"/>
              </a:rPr>
              <a:t>KOSRAEN</a:t>
            </a:r>
            <a:r>
              <a:rPr lang="en-US" dirty="0">
                <a:solidFill>
                  <a:srgbClr val="000000"/>
                </a:solidFill>
                <a:latin typeface="Arial"/>
                <a:ea typeface="Arial Rounded"/>
                <a:cs typeface="Arial"/>
              </a:rPr>
              <a:t>, </a:t>
            </a:r>
            <a:r>
              <a:rPr lang="en-US" sz="1800" b="1" i="0" u="none" strike="noStrike" cap="none" dirty="0">
                <a:solidFill>
                  <a:srgbClr val="000000"/>
                </a:solidFill>
                <a:latin typeface="Arial Rounded"/>
                <a:ea typeface="Arial Rounded"/>
                <a:cs typeface="Arial Rounded"/>
                <a:sym typeface="Arial Rounded"/>
              </a:rPr>
              <a:t>POHNPEIAN</a:t>
            </a:r>
            <a:r>
              <a:rPr lang="en-US" dirty="0">
                <a:solidFill>
                  <a:srgbClr val="000000"/>
                </a:solidFill>
                <a:latin typeface="Arial"/>
                <a:ea typeface="Arial Rounded"/>
                <a:cs typeface="Arial"/>
              </a:rPr>
              <a:t>, </a:t>
            </a:r>
            <a:r>
              <a:rPr lang="en-US" sz="1800" b="1" i="0" u="none" strike="noStrike" cap="none" dirty="0">
                <a:solidFill>
                  <a:srgbClr val="000000"/>
                </a:solidFill>
                <a:latin typeface="Arial Rounded"/>
                <a:ea typeface="Arial Rounded"/>
                <a:cs typeface="Arial Rounded"/>
                <a:sym typeface="Arial Rounded"/>
              </a:rPr>
              <a:t>CHUUKESE</a:t>
            </a:r>
            <a:r>
              <a:rPr lang="en-US" dirty="0">
                <a:solidFill>
                  <a:srgbClr val="000000"/>
                </a:solidFill>
                <a:latin typeface="Arial"/>
                <a:ea typeface="Arial Rounded"/>
                <a:cs typeface="Arial"/>
              </a:rPr>
              <a:t> </a:t>
            </a:r>
            <a:r>
              <a:rPr lang="en-US" sz="1800" b="1" i="0" u="none" strike="noStrike" cap="none" dirty="0">
                <a:solidFill>
                  <a:srgbClr val="000000"/>
                </a:solidFill>
                <a:latin typeface="Arial Rounded"/>
                <a:ea typeface="Arial Rounded"/>
                <a:cs typeface="Arial Rounded"/>
                <a:sym typeface="Arial Rounded"/>
              </a:rPr>
              <a:t>YAPESE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Arial Rounded"/>
                <a:ea typeface="Arial Rounded"/>
                <a:cs typeface="Arial Rounded"/>
                <a:sym typeface="Arial Rounded"/>
              </a:rPr>
              <a:t>ALL LIVING ORAL CULTURES</a:t>
            </a:r>
            <a:endParaRPr sz="1400" b="0" i="0" u="none" strike="noStrike" cap="none" dirty="0">
              <a:solidFill>
                <a:srgbClr val="000000"/>
              </a:solidFill>
              <a:latin typeface="Arial"/>
              <a:ea typeface="Arial"/>
              <a:cs typeface="Arial"/>
              <a:sym typeface="Arial"/>
            </a:endParaRPr>
          </a:p>
        </p:txBody>
      </p:sp>
      <p:sp>
        <p:nvSpPr>
          <p:cNvPr id="14" name="Google Shape;250;p39">
            <a:extLst>
              <a:ext uri="{FF2B5EF4-FFF2-40B4-BE49-F238E27FC236}">
                <a16:creationId xmlns:a16="http://schemas.microsoft.com/office/drawing/2014/main" id="{FF5C8D2F-4640-4C64-BD09-87F1596D98D6}"/>
              </a:ext>
            </a:extLst>
          </p:cNvPr>
          <p:cNvSpPr/>
          <p:nvPr/>
        </p:nvSpPr>
        <p:spPr>
          <a:xfrm>
            <a:off x="1960763" y="1441049"/>
            <a:ext cx="4580965" cy="3559372"/>
          </a:xfrm>
          <a:prstGeom prst="rect">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742950" marR="0" lvl="1" indent="-285750" algn="l" rtl="0">
              <a:lnSpc>
                <a:spcPct val="107000"/>
              </a:lnSpc>
              <a:spcBef>
                <a:spcPts val="0"/>
              </a:spcBef>
              <a:spcAft>
                <a:spcPts val="0"/>
              </a:spcAft>
              <a:buClr>
                <a:srgbClr val="000000"/>
              </a:buClr>
              <a:buSzPts val="1000"/>
              <a:buFont typeface="Arial"/>
              <a:buAutoNum type="arabicPeriod"/>
            </a:pPr>
            <a:r>
              <a:rPr lang="en-US" sz="1000" b="1" i="0" u="none" strike="noStrike" cap="none" dirty="0">
                <a:solidFill>
                  <a:schemeClr val="dk1"/>
                </a:solidFill>
                <a:latin typeface="Calibri"/>
                <a:ea typeface="Calibri"/>
                <a:cs typeface="Calibri"/>
                <a:sym typeface="Calibri"/>
              </a:rPr>
              <a:t>Oral Knowledge Sharing &amp; Storytelling:</a:t>
            </a:r>
            <a:endParaRPr sz="1000" b="0" i="0" u="none" strike="noStrike" cap="none" dirty="0">
              <a:solidFill>
                <a:schemeClr val="dk1"/>
              </a:solidFill>
              <a:latin typeface="Calibri"/>
              <a:ea typeface="Calibri"/>
              <a:cs typeface="Calibri"/>
              <a:sym typeface="Calibri"/>
            </a:endParaRPr>
          </a:p>
          <a:p>
            <a:pPr marL="685800" marR="0" lvl="0" indent="0" algn="l" rtl="0">
              <a:lnSpc>
                <a:spcPct val="107000"/>
              </a:lnSpc>
              <a:spcBef>
                <a:spcPts val="0"/>
              </a:spcBef>
              <a:spcAft>
                <a:spcPts val="0"/>
              </a:spcAft>
              <a:buClr>
                <a:srgbClr val="000000"/>
              </a:buClr>
              <a:buSzPts val="1000"/>
              <a:buFont typeface="Arial"/>
              <a:buNone/>
            </a:pPr>
            <a:r>
              <a:rPr lang="en-US" sz="10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742950" marR="0" lvl="1" indent="-285750" algn="l" rtl="0">
              <a:lnSpc>
                <a:spcPct val="107000"/>
              </a:lnSpc>
              <a:spcBef>
                <a:spcPts val="0"/>
              </a:spcBef>
              <a:spcAft>
                <a:spcPts val="0"/>
              </a:spcAft>
              <a:buClr>
                <a:srgbClr val="000000"/>
              </a:buClr>
              <a:buSzPts val="1000"/>
              <a:buFont typeface="Arial"/>
              <a:buAutoNum type="arabicPeriod"/>
            </a:pPr>
            <a:r>
              <a:rPr lang="en-US" sz="1000" b="0" i="0" u="none" strike="noStrike" cap="none" dirty="0">
                <a:solidFill>
                  <a:schemeClr val="dk1"/>
                </a:solidFill>
                <a:latin typeface="Calibri"/>
                <a:ea typeface="Calibri"/>
                <a:cs typeface="Calibri"/>
                <a:sym typeface="Calibri"/>
              </a:rPr>
              <a:t> Assignment for students:   Ask the students to create a 1.5 minutes video interviewing an elder in their family and to ask about tales of origin on their island.</a:t>
            </a:r>
            <a:endParaRPr sz="1400" b="0" i="0" u="none" strike="noStrike" cap="none" dirty="0">
              <a:solidFill>
                <a:srgbClr val="000000"/>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000"/>
              <a:buFont typeface="Arial"/>
              <a:buNone/>
            </a:pPr>
            <a:r>
              <a:rPr lang="en-US" sz="10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100"/>
              <a:buFont typeface="Arial"/>
              <a:buNone/>
            </a:pPr>
            <a:r>
              <a:rPr lang="en-US" sz="1100" b="1" i="0" u="none" strike="noStrike" cap="none" dirty="0">
                <a:solidFill>
                  <a:schemeClr val="dk1"/>
                </a:solidFill>
                <a:latin typeface="Calibri"/>
                <a:ea typeface="Calibri"/>
                <a:cs typeface="Calibri"/>
                <a:sym typeface="Calibri"/>
              </a:rPr>
              <a:t>ASSESSING</a:t>
            </a:r>
            <a:endParaRPr sz="1400" b="0" i="0" u="none" strike="noStrike" cap="none" dirty="0">
              <a:solidFill>
                <a:srgbClr val="000000"/>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000"/>
              <a:buFont typeface="Arial"/>
              <a:buNone/>
            </a:pPr>
            <a:r>
              <a:rPr lang="en-US" sz="1000" b="0" i="0" u="none" strike="noStrike" cap="none" dirty="0">
                <a:solidFill>
                  <a:schemeClr val="dk1"/>
                </a:solidFill>
                <a:latin typeface="Calibri"/>
                <a:ea typeface="Calibri"/>
                <a:cs typeface="Calibri"/>
                <a:sym typeface="Calibri"/>
              </a:rPr>
              <a:t>The students must do the following tasks:</a:t>
            </a:r>
            <a:endParaRPr sz="1400" b="0" i="0" u="none" strike="noStrike" cap="none" dirty="0">
              <a:solidFill>
                <a:srgbClr val="000000"/>
              </a:solidFill>
              <a:latin typeface="Arial"/>
              <a:ea typeface="Arial"/>
              <a:cs typeface="Arial"/>
              <a:sym typeface="Arial"/>
            </a:endParaRPr>
          </a:p>
          <a:p>
            <a:pPr marL="342900" marR="0" lvl="0" indent="-342900" algn="l" rtl="0">
              <a:lnSpc>
                <a:spcPct val="107000"/>
              </a:lnSpc>
              <a:spcBef>
                <a:spcPts val="0"/>
              </a:spcBef>
              <a:spcAft>
                <a:spcPts val="0"/>
              </a:spcAft>
              <a:buClr>
                <a:srgbClr val="000000"/>
              </a:buClr>
              <a:buSzPts val="1000"/>
              <a:buFont typeface="Arial"/>
              <a:buAutoNum type="alphaLcPeriod"/>
            </a:pPr>
            <a:r>
              <a:rPr lang="en-US" sz="1000" b="0" i="0" u="none" strike="noStrike" cap="none" dirty="0">
                <a:solidFill>
                  <a:schemeClr val="dk1"/>
                </a:solidFill>
                <a:latin typeface="Calibri"/>
                <a:ea typeface="Calibri"/>
                <a:cs typeface="Calibri"/>
                <a:sym typeface="Calibri"/>
              </a:rPr>
              <a:t>Create a consent form to formalize the consent of their interviewees. </a:t>
            </a:r>
            <a:endParaRPr sz="1400" b="0" i="0" u="none" strike="noStrike" cap="none" dirty="0">
              <a:solidFill>
                <a:srgbClr val="000000"/>
              </a:solidFill>
              <a:latin typeface="Arial"/>
              <a:ea typeface="Arial"/>
              <a:cs typeface="Arial"/>
              <a:sym typeface="Arial"/>
            </a:endParaRPr>
          </a:p>
          <a:p>
            <a:pPr marL="342900" marR="0" lvl="0" indent="-342900" algn="l" rtl="0">
              <a:lnSpc>
                <a:spcPct val="107000"/>
              </a:lnSpc>
              <a:spcBef>
                <a:spcPts val="0"/>
              </a:spcBef>
              <a:spcAft>
                <a:spcPts val="0"/>
              </a:spcAft>
              <a:buClr>
                <a:srgbClr val="000000"/>
              </a:buClr>
              <a:buSzPts val="1000"/>
              <a:buFont typeface="Arial"/>
              <a:buAutoNum type="alphaLcPeriod"/>
            </a:pPr>
            <a:r>
              <a:rPr lang="en-US" sz="1000" b="0" i="0" u="none" strike="noStrike" cap="none" dirty="0">
                <a:solidFill>
                  <a:schemeClr val="dk1"/>
                </a:solidFill>
                <a:latin typeface="Calibri"/>
                <a:ea typeface="Calibri"/>
                <a:cs typeface="Calibri"/>
                <a:sym typeface="Calibri"/>
              </a:rPr>
              <a:t>Demonstrate that they completed/performed any required rituals or customs in the process of asking their elders if they can be interviewed.</a:t>
            </a:r>
            <a:endParaRPr sz="1400" b="0" i="0" u="none" strike="noStrike" cap="none" dirty="0">
              <a:solidFill>
                <a:srgbClr val="000000"/>
              </a:solidFill>
              <a:latin typeface="Arial"/>
              <a:ea typeface="Arial"/>
              <a:cs typeface="Arial"/>
              <a:sym typeface="Arial"/>
            </a:endParaRPr>
          </a:p>
          <a:p>
            <a:pPr marL="342900" marR="0" lvl="0" indent="-342900" algn="l" rtl="0">
              <a:lnSpc>
                <a:spcPct val="107000"/>
              </a:lnSpc>
              <a:spcBef>
                <a:spcPts val="0"/>
              </a:spcBef>
              <a:spcAft>
                <a:spcPts val="0"/>
              </a:spcAft>
              <a:buClr>
                <a:srgbClr val="000000"/>
              </a:buClr>
              <a:buSzPts val="1000"/>
              <a:buFont typeface="Arial"/>
              <a:buAutoNum type="alphaLcPeriod"/>
            </a:pPr>
            <a:r>
              <a:rPr lang="en-US" sz="1000" b="0" i="0" u="none" strike="noStrike" cap="none" dirty="0">
                <a:solidFill>
                  <a:schemeClr val="dk1"/>
                </a:solidFill>
                <a:latin typeface="Calibri"/>
                <a:ea typeface="Calibri"/>
                <a:cs typeface="Calibri"/>
                <a:sym typeface="Calibri"/>
              </a:rPr>
              <a:t>Prepare 3 questions for the interview.</a:t>
            </a:r>
            <a:endParaRPr sz="1400" b="0" i="0" u="none" strike="noStrike" cap="none" dirty="0">
              <a:solidFill>
                <a:srgbClr val="000000"/>
              </a:solidFill>
              <a:latin typeface="Arial"/>
              <a:ea typeface="Arial"/>
              <a:cs typeface="Arial"/>
              <a:sym typeface="Arial"/>
            </a:endParaRPr>
          </a:p>
          <a:p>
            <a:pPr marL="342900" marR="0" lvl="0" indent="-342900" algn="l" rtl="0">
              <a:lnSpc>
                <a:spcPct val="107000"/>
              </a:lnSpc>
              <a:spcBef>
                <a:spcPts val="0"/>
              </a:spcBef>
              <a:spcAft>
                <a:spcPts val="0"/>
              </a:spcAft>
              <a:buClr>
                <a:srgbClr val="000000"/>
              </a:buClr>
              <a:buSzPts val="1000"/>
              <a:buFont typeface="Arial"/>
              <a:buAutoNum type="alphaLcPeriod"/>
            </a:pPr>
            <a:r>
              <a:rPr lang="en-US" sz="1000" b="0" i="0" u="none" strike="noStrike" cap="none" dirty="0">
                <a:solidFill>
                  <a:schemeClr val="dk1"/>
                </a:solidFill>
                <a:latin typeface="Calibri"/>
                <a:ea typeface="Calibri"/>
                <a:cs typeface="Calibri"/>
                <a:sym typeface="Calibri"/>
              </a:rPr>
              <a:t>Only use mobile smart phones.</a:t>
            </a:r>
            <a:endParaRPr sz="1400" b="0" i="0" u="none" strike="noStrike" cap="none" dirty="0">
              <a:solidFill>
                <a:srgbClr val="000000"/>
              </a:solidFill>
              <a:latin typeface="Arial"/>
              <a:ea typeface="Arial"/>
              <a:cs typeface="Arial"/>
              <a:sym typeface="Arial"/>
            </a:endParaRPr>
          </a:p>
          <a:p>
            <a:pPr marL="342900" marR="0" lvl="0" indent="-342900" algn="l" rtl="0">
              <a:lnSpc>
                <a:spcPct val="107000"/>
              </a:lnSpc>
              <a:spcBef>
                <a:spcPts val="0"/>
              </a:spcBef>
              <a:spcAft>
                <a:spcPts val="0"/>
              </a:spcAft>
              <a:buClr>
                <a:srgbClr val="000000"/>
              </a:buClr>
              <a:buSzPts val="1000"/>
              <a:buFont typeface="Arial"/>
              <a:buAutoNum type="alphaLcPeriod"/>
            </a:pPr>
            <a:r>
              <a:rPr lang="en-US" sz="1000" b="0" i="0" u="none" strike="noStrike" cap="none" dirty="0">
                <a:solidFill>
                  <a:schemeClr val="dk1"/>
                </a:solidFill>
                <a:latin typeface="Calibri"/>
                <a:ea typeface="Calibri"/>
                <a:cs typeface="Calibri"/>
                <a:sym typeface="Calibri"/>
              </a:rPr>
              <a:t>Use cutaways to relevant footage/objects (e.g. canoes, plants, fish, etc.) to illustrate the narrative at selected intervals while an interviewee is talking on camera.</a:t>
            </a:r>
            <a:endParaRPr sz="1400" b="0" i="0" u="none" strike="noStrike" cap="none" dirty="0">
              <a:solidFill>
                <a:srgbClr val="000000"/>
              </a:solidFill>
              <a:latin typeface="Arial"/>
              <a:ea typeface="Arial"/>
              <a:cs typeface="Arial"/>
              <a:sym typeface="Arial"/>
            </a:endParaRPr>
          </a:p>
          <a:p>
            <a:pPr marL="342900" marR="0" lvl="0" indent="-342900" algn="l" rtl="0">
              <a:lnSpc>
                <a:spcPct val="107000"/>
              </a:lnSpc>
              <a:spcBef>
                <a:spcPts val="0"/>
              </a:spcBef>
              <a:spcAft>
                <a:spcPts val="0"/>
              </a:spcAft>
              <a:buClr>
                <a:srgbClr val="000000"/>
              </a:buClr>
              <a:buSzPts val="1000"/>
              <a:buFont typeface="Arial"/>
              <a:buAutoNum type="alphaLcPeriod"/>
            </a:pPr>
            <a:r>
              <a:rPr lang="en-US" sz="1000" b="0" i="0" u="none" strike="noStrike" cap="none" dirty="0">
                <a:solidFill>
                  <a:schemeClr val="dk1"/>
                </a:solidFill>
                <a:latin typeface="Calibri"/>
                <a:ea typeface="Calibri"/>
                <a:cs typeface="Calibri"/>
                <a:sym typeface="Calibri"/>
              </a:rPr>
              <a:t>If there are any soundtracks used in the video production, provide acknowledgements of the intellectual property owner.</a:t>
            </a:r>
            <a:endParaRPr sz="1400" b="0" i="0" u="none" strike="noStrike" cap="none" dirty="0">
              <a:solidFill>
                <a:srgbClr val="000000"/>
              </a:solidFill>
              <a:latin typeface="Arial"/>
              <a:ea typeface="Arial"/>
              <a:cs typeface="Arial"/>
              <a:sym typeface="Arial"/>
            </a:endParaRPr>
          </a:p>
          <a:p>
            <a:pPr marL="342900" marR="0" lvl="0" indent="-342900" algn="l" rtl="0">
              <a:lnSpc>
                <a:spcPct val="107000"/>
              </a:lnSpc>
              <a:spcBef>
                <a:spcPts val="0"/>
              </a:spcBef>
              <a:spcAft>
                <a:spcPts val="0"/>
              </a:spcAft>
              <a:buClr>
                <a:srgbClr val="000000"/>
              </a:buClr>
              <a:buSzPts val="1000"/>
              <a:buFont typeface="Arial"/>
              <a:buAutoNum type="alphaLcPeriod"/>
            </a:pPr>
            <a:r>
              <a:rPr lang="en-US" sz="1000" b="0" i="0" u="none" strike="noStrike" cap="none" dirty="0">
                <a:solidFill>
                  <a:schemeClr val="dk1"/>
                </a:solidFill>
                <a:latin typeface="Calibri"/>
                <a:ea typeface="Calibri"/>
                <a:cs typeface="Calibri"/>
                <a:sym typeface="Calibri"/>
              </a:rPr>
              <a:t>Be prepared to present your video to the class with a short summary (before showing the video) about the process you followed and then answer questions at the conclusion.</a:t>
            </a:r>
            <a:endParaRPr sz="1000" b="0" i="0" u="none" strike="noStrike" cap="none" dirty="0">
              <a:solidFill>
                <a:schemeClr val="dk1"/>
              </a:solidFill>
              <a:latin typeface="Calibri"/>
              <a:ea typeface="Calibri"/>
              <a:cs typeface="Calibri"/>
              <a:sym typeface="Calibri"/>
            </a:endParaRPr>
          </a:p>
        </p:txBody>
      </p:sp>
      <p:sp>
        <p:nvSpPr>
          <p:cNvPr id="15" name="Google Shape;251;p39">
            <a:extLst>
              <a:ext uri="{FF2B5EF4-FFF2-40B4-BE49-F238E27FC236}">
                <a16:creationId xmlns:a16="http://schemas.microsoft.com/office/drawing/2014/main" id="{57D5BFC0-39A4-4FFB-B058-68B7B46A21E2}"/>
              </a:ext>
            </a:extLst>
          </p:cNvPr>
          <p:cNvSpPr/>
          <p:nvPr/>
        </p:nvSpPr>
        <p:spPr>
          <a:xfrm>
            <a:off x="6541728" y="1145333"/>
            <a:ext cx="5822194" cy="4439637"/>
          </a:xfrm>
          <a:prstGeom prst="rect">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1100"/>
              <a:buFont typeface="Arial"/>
              <a:buNone/>
            </a:pPr>
            <a:r>
              <a:rPr lang="en-US" sz="1100" b="1" i="0" u="none" strike="noStrike" cap="none" dirty="0">
                <a:solidFill>
                  <a:schemeClr val="dk1"/>
                </a:solidFill>
                <a:latin typeface="Calibri"/>
                <a:ea typeface="Calibri"/>
                <a:cs typeface="Calibri"/>
                <a:sym typeface="Calibri"/>
              </a:rPr>
              <a:t>2.0.   Traditional Navigation</a:t>
            </a:r>
            <a:endParaRPr sz="1100" b="0" i="0" u="none" strike="noStrike" cap="none" dirty="0">
              <a:solidFill>
                <a:schemeClr val="dk1"/>
              </a:solidFill>
              <a:latin typeface="Calibri"/>
              <a:ea typeface="Calibri"/>
              <a:cs typeface="Calibri"/>
              <a:sym typeface="Calibri"/>
            </a:endParaRPr>
          </a:p>
          <a:p>
            <a:pPr marL="914400" marR="0" lvl="0" indent="-457200" algn="l" rtl="0">
              <a:lnSpc>
                <a:spcPct val="107000"/>
              </a:lnSpc>
              <a:spcBef>
                <a:spcPts val="0"/>
              </a:spcBef>
              <a:spcAft>
                <a:spcPts val="0"/>
              </a:spcAft>
              <a:buClr>
                <a:srgbClr val="000000"/>
              </a:buClr>
              <a:buSzPts val="1100"/>
              <a:buFont typeface="Arial"/>
              <a:buNone/>
            </a:pPr>
            <a:r>
              <a:rPr lang="en-US" sz="1100" b="0" i="0" u="none" strike="noStrike" cap="none" dirty="0">
                <a:solidFill>
                  <a:schemeClr val="dk1"/>
                </a:solidFill>
                <a:latin typeface="Calibri"/>
                <a:ea typeface="Calibri"/>
                <a:cs typeface="Calibri"/>
                <a:sym typeface="Calibri"/>
              </a:rPr>
              <a:t>2.1	Practical Traditional Navigation Exercises:  Have students navigate a predetermined  course using traditional navigation methods.  Assess their ability to accurately determine their position, course, and speed depending on the ocean, the winds and signs from wayfinding knowledge presented by the master navigator.</a:t>
            </a:r>
            <a:endParaRPr sz="1400" b="0" i="0" u="none" strike="noStrike" cap="none" dirty="0">
              <a:solidFill>
                <a:srgbClr val="000000"/>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100"/>
              <a:buFont typeface="Arial"/>
              <a:buNone/>
            </a:pPr>
            <a:r>
              <a:rPr lang="en-US" sz="1100" b="1" i="0" u="none" strike="noStrike" cap="none" dirty="0">
                <a:solidFill>
                  <a:schemeClr val="dk1"/>
                </a:solidFill>
                <a:latin typeface="Calibri"/>
                <a:ea typeface="Calibri"/>
                <a:cs typeface="Calibri"/>
                <a:sym typeface="Calibri"/>
              </a:rPr>
              <a:t>ASSESSING:</a:t>
            </a:r>
            <a:endParaRPr sz="1100" b="0" i="0" u="none" strike="noStrike" cap="none" dirty="0">
              <a:solidFill>
                <a:schemeClr val="dk1"/>
              </a:solidFill>
              <a:latin typeface="Calibri"/>
              <a:ea typeface="Calibri"/>
              <a:cs typeface="Calibri"/>
              <a:sym typeface="Calibri"/>
            </a:endParaRPr>
          </a:p>
          <a:p>
            <a:pPr marL="0" marR="0" lvl="0" indent="0" algn="l" rtl="0">
              <a:lnSpc>
                <a:spcPct val="107000"/>
              </a:lnSpc>
              <a:spcBef>
                <a:spcPts val="0"/>
              </a:spcBef>
              <a:spcAft>
                <a:spcPts val="0"/>
              </a:spcAft>
              <a:buClr>
                <a:srgbClr val="000000"/>
              </a:buClr>
              <a:buSzPts val="1100"/>
              <a:buFont typeface="Arial"/>
              <a:buNone/>
            </a:pPr>
            <a:r>
              <a:rPr lang="en-US" sz="11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914400" marR="0" lvl="0" indent="-457200" algn="l" rtl="0">
              <a:lnSpc>
                <a:spcPct val="107000"/>
              </a:lnSpc>
              <a:spcBef>
                <a:spcPts val="0"/>
              </a:spcBef>
              <a:spcAft>
                <a:spcPts val="0"/>
              </a:spcAft>
              <a:buClr>
                <a:srgbClr val="000000"/>
              </a:buClr>
              <a:buSzPts val="1100"/>
              <a:buFont typeface="Arial"/>
              <a:buNone/>
            </a:pPr>
            <a:r>
              <a:rPr lang="en-US" sz="1100" b="0" i="0" u="none" strike="noStrike" cap="none" dirty="0">
                <a:solidFill>
                  <a:schemeClr val="dk1"/>
                </a:solidFill>
                <a:latin typeface="Calibri"/>
                <a:ea typeface="Calibri"/>
                <a:cs typeface="Calibri"/>
                <a:sym typeface="Calibri"/>
              </a:rPr>
              <a:t>2.2.	students’ ability to name the stars, star pairings, star-island pairing, and other methods of wayfinding as taught by the traditional master navigator.</a:t>
            </a:r>
            <a:endParaRPr sz="1400" b="0" i="0" u="none" strike="noStrike" cap="none" dirty="0">
              <a:solidFill>
                <a:srgbClr val="000000"/>
              </a:solidFill>
              <a:latin typeface="Arial"/>
              <a:ea typeface="Arial"/>
              <a:cs typeface="Arial"/>
              <a:sym typeface="Arial"/>
            </a:endParaRPr>
          </a:p>
          <a:p>
            <a:pPr marL="914400" marR="0" lvl="0" indent="-457200" algn="l" rtl="0">
              <a:lnSpc>
                <a:spcPct val="107000"/>
              </a:lnSpc>
              <a:spcBef>
                <a:spcPts val="0"/>
              </a:spcBef>
              <a:spcAft>
                <a:spcPts val="0"/>
              </a:spcAft>
              <a:buClr>
                <a:srgbClr val="000000"/>
              </a:buClr>
              <a:buSzPts val="1100"/>
              <a:buFont typeface="Arial"/>
              <a:buNone/>
            </a:pPr>
            <a:r>
              <a:rPr lang="en-US" sz="1100" b="0" i="0" u="none" strike="noStrike" cap="none" dirty="0">
                <a:solidFill>
                  <a:schemeClr val="dk1"/>
                </a:solidFill>
                <a:latin typeface="Calibri"/>
                <a:ea typeface="Calibri"/>
                <a:cs typeface="Calibri"/>
                <a:sym typeface="Calibri"/>
              </a:rPr>
              <a:t>2.3.	student’s ability to PAFIUSIU, demonstrate proficiency and mastery in the</a:t>
            </a:r>
            <a:endParaRPr sz="1400" b="0" i="0" u="none" strike="noStrike" cap="none" dirty="0">
              <a:solidFill>
                <a:srgbClr val="000000"/>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100"/>
              <a:buFont typeface="Arial"/>
              <a:buNone/>
            </a:pPr>
            <a:r>
              <a:rPr lang="en-US" sz="1100" b="0" i="0" u="none" strike="noStrike" cap="none" dirty="0">
                <a:solidFill>
                  <a:schemeClr val="dk1"/>
                </a:solidFill>
                <a:latin typeface="Calibri"/>
                <a:ea typeface="Calibri"/>
                <a:cs typeface="Calibri"/>
                <a:sym typeface="Calibri"/>
              </a:rPr>
              <a:t>                          	knowledge of star naming and identification.  (PAFIUSIU).</a:t>
            </a:r>
            <a:endParaRPr sz="1400" b="0" i="0" u="none" strike="noStrike" cap="none" dirty="0">
              <a:solidFill>
                <a:srgbClr val="000000"/>
              </a:solidFill>
              <a:latin typeface="Arial"/>
              <a:ea typeface="Arial"/>
              <a:cs typeface="Arial"/>
              <a:sym typeface="Arial"/>
            </a:endParaRPr>
          </a:p>
          <a:p>
            <a:pPr marL="914400" marR="0" lvl="0" indent="-457200" algn="l" rtl="0">
              <a:lnSpc>
                <a:spcPct val="107000"/>
              </a:lnSpc>
              <a:spcBef>
                <a:spcPts val="0"/>
              </a:spcBef>
              <a:spcAft>
                <a:spcPts val="0"/>
              </a:spcAft>
              <a:buClr>
                <a:srgbClr val="000000"/>
              </a:buClr>
              <a:buSzPts val="1100"/>
              <a:buFont typeface="Arial"/>
              <a:buNone/>
            </a:pPr>
            <a:r>
              <a:rPr lang="en-US" sz="1100" b="0" i="0" u="none" strike="noStrike" cap="none" dirty="0">
                <a:solidFill>
                  <a:schemeClr val="dk1"/>
                </a:solidFill>
                <a:latin typeface="Calibri"/>
                <a:ea typeface="Calibri"/>
                <a:cs typeface="Calibri"/>
                <a:sym typeface="Calibri"/>
              </a:rPr>
              <a:t>2.4. 	student’s oral demonstration of their proficiency in naming bearings and reciprocal bearings of navigational stars and constellations. (GASHOUMWU).</a:t>
            </a:r>
            <a:endParaRPr sz="1400" b="0" i="0" u="none" strike="noStrike" cap="none" dirty="0">
              <a:solidFill>
                <a:srgbClr val="000000"/>
              </a:solidFill>
              <a:latin typeface="Arial"/>
              <a:ea typeface="Arial"/>
              <a:cs typeface="Arial"/>
              <a:sym typeface="Arial"/>
            </a:endParaRPr>
          </a:p>
          <a:p>
            <a:pPr marL="914400" marR="0" lvl="0" indent="-457200" algn="l" rtl="0">
              <a:lnSpc>
                <a:spcPct val="107000"/>
              </a:lnSpc>
              <a:spcBef>
                <a:spcPts val="0"/>
              </a:spcBef>
              <a:spcAft>
                <a:spcPts val="0"/>
              </a:spcAft>
              <a:buClr>
                <a:srgbClr val="000000"/>
              </a:buClr>
              <a:buSzPts val="1100"/>
              <a:buFont typeface="Arial"/>
              <a:buNone/>
            </a:pPr>
            <a:r>
              <a:rPr lang="en-US" sz="1100" b="0" i="0" u="none" strike="noStrike" cap="none" dirty="0">
                <a:solidFill>
                  <a:schemeClr val="dk1"/>
                </a:solidFill>
                <a:latin typeface="Calibri"/>
                <a:ea typeface="Calibri"/>
                <a:cs typeface="Calibri"/>
                <a:sym typeface="Calibri"/>
              </a:rPr>
              <a:t>2.5.  	student’s proficiency in demonstrating his/her knowledge when naming bearings of navigational stars and constellations in the celestial sphere in connection with the longitudinal and athwart directions of a canoe.  (GEMAT).</a:t>
            </a:r>
            <a:endParaRPr sz="1400" b="0" i="0" u="none" strike="noStrike" cap="none" dirty="0">
              <a:solidFill>
                <a:srgbClr val="000000"/>
              </a:solidFill>
              <a:latin typeface="Arial"/>
              <a:ea typeface="Arial"/>
              <a:cs typeface="Arial"/>
              <a:sym typeface="Arial"/>
            </a:endParaRPr>
          </a:p>
          <a:p>
            <a:pPr marL="914400" marR="0" lvl="0" indent="-457200" algn="l" rtl="0">
              <a:lnSpc>
                <a:spcPct val="107000"/>
              </a:lnSpc>
              <a:spcBef>
                <a:spcPts val="0"/>
              </a:spcBef>
              <a:spcAft>
                <a:spcPts val="0"/>
              </a:spcAft>
              <a:buClr>
                <a:srgbClr val="000000"/>
              </a:buClr>
              <a:buSzPts val="1100"/>
              <a:buFont typeface="Arial"/>
              <a:buNone/>
            </a:pPr>
            <a:r>
              <a:rPr lang="en-US" sz="1100" b="0" i="0" u="none" strike="noStrike" cap="none" dirty="0">
                <a:solidFill>
                  <a:schemeClr val="dk1"/>
                </a:solidFill>
                <a:latin typeface="Calibri"/>
                <a:ea typeface="Calibri"/>
                <a:cs typeface="Calibri"/>
                <a:sym typeface="Calibri"/>
              </a:rPr>
              <a:t>2.6.  	student’s demonstration of their proficiency through oral presentations in the knowledge of naming the bearings of islands within the Micronesian region.  (WOFALIUWE).</a:t>
            </a:r>
            <a:endParaRPr sz="1400" b="0" i="0" u="none" strike="noStrike" cap="none" dirty="0">
              <a:solidFill>
                <a:srgbClr val="000000"/>
              </a:solidFill>
              <a:latin typeface="Arial"/>
              <a:ea typeface="Arial"/>
              <a:cs typeface="Arial"/>
              <a:sym typeface="Arial"/>
            </a:endParaRPr>
          </a:p>
          <a:p>
            <a:pPr marL="914400" marR="0" lvl="0" indent="0" algn="l" rtl="0">
              <a:lnSpc>
                <a:spcPct val="107000"/>
              </a:lnSpc>
              <a:spcBef>
                <a:spcPts val="0"/>
              </a:spcBef>
              <a:spcAft>
                <a:spcPts val="0"/>
              </a:spcAft>
              <a:buClr>
                <a:srgbClr val="000000"/>
              </a:buClr>
              <a:buSzPts val="1100"/>
              <a:buFont typeface="Arial"/>
              <a:buNone/>
            </a:pPr>
            <a:r>
              <a:rPr lang="en-US" sz="11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914400" marR="0" lvl="0" indent="0" algn="l" rtl="0">
              <a:lnSpc>
                <a:spcPct val="107000"/>
              </a:lnSpc>
              <a:spcBef>
                <a:spcPts val="0"/>
              </a:spcBef>
              <a:spcAft>
                <a:spcPts val="0"/>
              </a:spcAft>
              <a:buClr>
                <a:srgbClr val="000000"/>
              </a:buClr>
              <a:buSzPts val="1100"/>
              <a:buFont typeface="Arial"/>
              <a:buNone/>
            </a:pPr>
            <a:r>
              <a:rPr lang="en-US" sz="1100" b="0" i="0" u="none" strike="noStrike" cap="none" dirty="0">
                <a:solidFill>
                  <a:schemeClr val="dk1"/>
                </a:solidFill>
                <a:latin typeface="Calibri"/>
                <a:ea typeface="Calibri"/>
                <a:cs typeface="Calibri"/>
                <a:sym typeface="Calibri"/>
              </a:rPr>
              <a:t>2.7.  student’s mastery through oral demonstration proficiency in the knowledge of bearings of birds and flocks of birds, fish and groups of fish, sea creatures, insects, submerged reefs and other phenomena on the sea, from a reference point or an island.   (BUGOFFI).</a:t>
            </a:r>
            <a:endParaRPr sz="1400" b="0" i="0" u="none" strike="noStrike" cap="none" dirty="0">
              <a:solidFill>
                <a:srgbClr val="000000"/>
              </a:solidFill>
              <a:latin typeface="Arial"/>
              <a:ea typeface="Arial"/>
              <a:cs typeface="Arial"/>
              <a:sym typeface="Arial"/>
            </a:endParaRPr>
          </a:p>
        </p:txBody>
      </p:sp>
      <p:sp>
        <p:nvSpPr>
          <p:cNvPr id="19" name="TextBox 18">
            <a:extLst>
              <a:ext uri="{FF2B5EF4-FFF2-40B4-BE49-F238E27FC236}">
                <a16:creationId xmlns:a16="http://schemas.microsoft.com/office/drawing/2014/main" id="{881D06D9-7ABC-4F40-BFAA-05E2C90D2E18}"/>
              </a:ext>
            </a:extLst>
          </p:cNvPr>
          <p:cNvSpPr txBox="1"/>
          <p:nvPr/>
        </p:nvSpPr>
        <p:spPr>
          <a:xfrm>
            <a:off x="7340317" y="5802126"/>
            <a:ext cx="3858455" cy="923330"/>
          </a:xfrm>
          <a:prstGeom prst="rect">
            <a:avLst/>
          </a:prstGeom>
          <a:solidFill>
            <a:schemeClr val="bg1"/>
          </a:solidFill>
          <a:ln>
            <a:solidFill>
              <a:schemeClr val="accent6">
                <a:lumMod val="75000"/>
              </a:schemeClr>
            </a:solidFill>
          </a:ln>
        </p:spPr>
        <p:txBody>
          <a:bodyPr wrap="square">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Arial Rounded"/>
                <a:ea typeface="Arial Rounded"/>
                <a:cs typeface="Arial Rounded"/>
                <a:sym typeface="Arial Rounded"/>
              </a:rPr>
              <a:t>1 language of instruction: </a:t>
            </a:r>
            <a:endParaRPr lang="en-US"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Arial Rounded"/>
                <a:ea typeface="Arial Rounded"/>
                <a:cs typeface="Arial Rounded"/>
                <a:sym typeface="Arial Rounded"/>
              </a:rPr>
              <a:t>ENGLISH</a:t>
            </a:r>
            <a:endParaRPr lang="en-US"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Arial Rounded"/>
                <a:ea typeface="Arial Rounded"/>
                <a:cs typeface="Arial Rounded"/>
                <a:sym typeface="Arial Rounded"/>
              </a:rPr>
              <a:t> LITERATE CULTURE</a:t>
            </a:r>
            <a:endParaRPr lang="en-FM" sz="1800" dirty="0"/>
          </a:p>
        </p:txBody>
      </p:sp>
      <p:sp>
        <p:nvSpPr>
          <p:cNvPr id="20" name="TextBox 19">
            <a:extLst>
              <a:ext uri="{FF2B5EF4-FFF2-40B4-BE49-F238E27FC236}">
                <a16:creationId xmlns:a16="http://schemas.microsoft.com/office/drawing/2014/main" id="{38F8A376-5528-4B22-A72A-098AD7726C57}"/>
              </a:ext>
            </a:extLst>
          </p:cNvPr>
          <p:cNvSpPr txBox="1"/>
          <p:nvPr/>
        </p:nvSpPr>
        <p:spPr>
          <a:xfrm>
            <a:off x="2149167" y="315152"/>
            <a:ext cx="10182004" cy="523220"/>
          </a:xfrm>
          <a:prstGeom prst="rect">
            <a:avLst/>
          </a:prstGeom>
          <a:noFill/>
        </p:spPr>
        <p:txBody>
          <a:bodyPr wrap="square" rtlCol="0">
            <a:spAutoFit/>
          </a:bodyPr>
          <a:lstStyle/>
          <a:p>
            <a:r>
              <a:rPr lang="en-US" sz="2800" dirty="0">
                <a:solidFill>
                  <a:schemeClr val="bg1"/>
                </a:solidFill>
                <a:latin typeface="Arial Black" panose="020B0A04020102020204" pitchFamily="34" charset="0"/>
              </a:rPr>
              <a:t>MAINSTREAM  INDIGENOUS WAYS OF KNOWING </a:t>
            </a:r>
            <a:endParaRPr lang="en-FM" sz="28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837394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41"/>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210" name="Google Shape;210;p41"/>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212" name="Google Shape;212;p41"/>
          <p:cNvPicPr preferRelativeResize="0"/>
          <p:nvPr/>
        </p:nvPicPr>
        <p:blipFill rotWithShape="1">
          <a:blip r:embed="rId5">
            <a:alphaModFix/>
          </a:blip>
          <a:srcRect/>
          <a:stretch/>
        </p:blipFill>
        <p:spPr>
          <a:xfrm>
            <a:off x="283431" y="116074"/>
            <a:ext cx="1140124" cy="1063294"/>
          </a:xfrm>
          <a:prstGeom prst="rect">
            <a:avLst/>
          </a:prstGeom>
          <a:noFill/>
          <a:ln>
            <a:noFill/>
          </a:ln>
        </p:spPr>
      </p:pic>
      <p:sp>
        <p:nvSpPr>
          <p:cNvPr id="213" name="Google Shape;213;p41"/>
          <p:cNvSpPr/>
          <p:nvPr/>
        </p:nvSpPr>
        <p:spPr>
          <a:xfrm>
            <a:off x="1861456" y="0"/>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4" name="Google Shape;214;p41"/>
          <p:cNvSpPr txBox="1"/>
          <p:nvPr/>
        </p:nvSpPr>
        <p:spPr>
          <a:xfrm>
            <a:off x="3990471" y="235549"/>
            <a:ext cx="656205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endParaRPr sz="3200" b="0" i="0" u="none" strike="noStrike" cap="none" dirty="0">
              <a:solidFill>
                <a:schemeClr val="lt1"/>
              </a:solidFill>
              <a:latin typeface="Arial Black"/>
              <a:ea typeface="Arial Black"/>
              <a:cs typeface="Arial Black"/>
              <a:sym typeface="Arial Black"/>
            </a:endParaRPr>
          </a:p>
        </p:txBody>
      </p:sp>
      <p:sp>
        <p:nvSpPr>
          <p:cNvPr id="215" name="Google Shape;215;p41"/>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216" name="Google Shape;216;p41"/>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217" name="Google Shape;217;p41"/>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41"/>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9" name="Google Shape;219;p41"/>
          <p:cNvPicPr preferRelativeResize="0"/>
          <p:nvPr/>
        </p:nvPicPr>
        <p:blipFill rotWithShape="1">
          <a:blip r:embed="rId6">
            <a:alphaModFix/>
          </a:blip>
          <a:srcRect/>
          <a:stretch/>
        </p:blipFill>
        <p:spPr>
          <a:xfrm>
            <a:off x="204299" y="2936972"/>
            <a:ext cx="1399541" cy="1399541"/>
          </a:xfrm>
          <a:prstGeom prst="ellipse">
            <a:avLst/>
          </a:prstGeom>
          <a:noFill/>
          <a:ln>
            <a:noFill/>
          </a:ln>
        </p:spPr>
      </p:pic>
      <p:grpSp>
        <p:nvGrpSpPr>
          <p:cNvPr id="13" name="Google Shape;307;p40">
            <a:extLst>
              <a:ext uri="{FF2B5EF4-FFF2-40B4-BE49-F238E27FC236}">
                <a16:creationId xmlns:a16="http://schemas.microsoft.com/office/drawing/2014/main" id="{BC01FB0B-BB44-47F8-8154-566F97491572}"/>
              </a:ext>
            </a:extLst>
          </p:cNvPr>
          <p:cNvGrpSpPr/>
          <p:nvPr/>
        </p:nvGrpSpPr>
        <p:grpSpPr>
          <a:xfrm>
            <a:off x="2061968" y="839509"/>
            <a:ext cx="6039527" cy="2836365"/>
            <a:chOff x="1733" y="112188"/>
            <a:chExt cx="5455309" cy="2761555"/>
          </a:xfrm>
        </p:grpSpPr>
        <p:sp>
          <p:nvSpPr>
            <p:cNvPr id="14" name="Google Shape;308;p40">
              <a:extLst>
                <a:ext uri="{FF2B5EF4-FFF2-40B4-BE49-F238E27FC236}">
                  <a16:creationId xmlns:a16="http://schemas.microsoft.com/office/drawing/2014/main" id="{503F8B3A-9C0A-4342-A430-D252DE235537}"/>
                </a:ext>
              </a:extLst>
            </p:cNvPr>
            <p:cNvSpPr/>
            <p:nvPr/>
          </p:nvSpPr>
          <p:spPr>
            <a:xfrm>
              <a:off x="1733" y="996812"/>
              <a:ext cx="1463129" cy="1206775"/>
            </a:xfrm>
            <a:prstGeom prst="roundRect">
              <a:avLst>
                <a:gd name="adj" fmla="val 10000"/>
              </a:avLst>
            </a:prstGeom>
            <a:solidFill>
              <a:schemeClr val="lt1">
                <a:alpha val="89411"/>
              </a:schemeClr>
            </a:solidFill>
            <a:ln w="254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309;p40">
              <a:extLst>
                <a:ext uri="{FF2B5EF4-FFF2-40B4-BE49-F238E27FC236}">
                  <a16:creationId xmlns:a16="http://schemas.microsoft.com/office/drawing/2014/main" id="{D64E75CE-5BBE-444C-B6F3-83C97548DA1A}"/>
                </a:ext>
              </a:extLst>
            </p:cNvPr>
            <p:cNvSpPr txBox="1"/>
            <p:nvPr/>
          </p:nvSpPr>
          <p:spPr>
            <a:xfrm>
              <a:off x="29504" y="1024583"/>
              <a:ext cx="1407587" cy="892639"/>
            </a:xfrm>
            <a:prstGeom prst="rect">
              <a:avLst/>
            </a:prstGeom>
            <a:noFill/>
            <a:ln>
              <a:noFill/>
            </a:ln>
          </p:spPr>
          <p:txBody>
            <a:bodyPr spcFirstLastPara="1" wrap="square" lIns="24750" tIns="24750" rIns="24750" bIns="24750" anchor="t" anchorCtr="0">
              <a:noAutofit/>
            </a:bodyPr>
            <a:lstStyle/>
            <a:p>
              <a:pPr marL="114300" marR="0" lvl="1" indent="-114300" algn="l" rtl="0">
                <a:lnSpc>
                  <a:spcPct val="90000"/>
                </a:lnSpc>
                <a:spcBef>
                  <a:spcPts val="0"/>
                </a:spcBef>
                <a:spcAft>
                  <a:spcPts val="0"/>
                </a:spcAft>
                <a:buClr>
                  <a:srgbClr val="000000"/>
                </a:buClr>
                <a:buSzPts val="1300"/>
                <a:buFont typeface="Arial"/>
                <a:buChar char="•"/>
              </a:pPr>
              <a:r>
                <a:rPr lang="en-US" sz="1300" b="1" i="0" u="none" strike="noStrike" cap="none" dirty="0">
                  <a:solidFill>
                    <a:srgbClr val="000000"/>
                  </a:solidFill>
                  <a:latin typeface="Arial"/>
                  <a:ea typeface="Arial"/>
                  <a:cs typeface="Arial"/>
                  <a:sym typeface="Arial"/>
                </a:rPr>
                <a:t>Clarity</a:t>
              </a:r>
              <a:endParaRPr sz="1400" b="0" i="0" u="none" strike="noStrike" cap="none" dirty="0">
                <a:solidFill>
                  <a:srgbClr val="000000"/>
                </a:solidFill>
                <a:latin typeface="Arial"/>
                <a:ea typeface="Arial"/>
                <a:cs typeface="Arial"/>
                <a:sym typeface="Arial"/>
              </a:endParaRPr>
            </a:p>
            <a:p>
              <a:pPr marL="114300" marR="0" lvl="1" indent="-114300" algn="l" rtl="0">
                <a:lnSpc>
                  <a:spcPct val="90000"/>
                </a:lnSpc>
                <a:spcBef>
                  <a:spcPts val="195"/>
                </a:spcBef>
                <a:spcAft>
                  <a:spcPts val="0"/>
                </a:spcAft>
                <a:buClr>
                  <a:srgbClr val="000000"/>
                </a:buClr>
                <a:buSzPts val="1300"/>
                <a:buFont typeface="Arial"/>
                <a:buChar char="•"/>
              </a:pPr>
              <a:r>
                <a:rPr lang="en-US" sz="1300" b="1" i="0" u="none" strike="noStrike" cap="none" dirty="0">
                  <a:solidFill>
                    <a:srgbClr val="000000"/>
                  </a:solidFill>
                  <a:latin typeface="Arial"/>
                  <a:ea typeface="Arial"/>
                  <a:cs typeface="Arial"/>
                  <a:sym typeface="Arial"/>
                </a:rPr>
                <a:t>Coherence</a:t>
              </a:r>
              <a:endParaRPr sz="1400" b="0" i="0" u="none" strike="noStrike" cap="none" dirty="0">
                <a:solidFill>
                  <a:srgbClr val="000000"/>
                </a:solidFill>
                <a:latin typeface="Arial"/>
                <a:ea typeface="Arial"/>
                <a:cs typeface="Arial"/>
                <a:sym typeface="Arial"/>
              </a:endParaRPr>
            </a:p>
            <a:p>
              <a:pPr marL="114300" marR="0" lvl="1" indent="-114300" algn="l" rtl="0">
                <a:lnSpc>
                  <a:spcPct val="90000"/>
                </a:lnSpc>
                <a:spcBef>
                  <a:spcPts val="195"/>
                </a:spcBef>
                <a:spcAft>
                  <a:spcPts val="0"/>
                </a:spcAft>
                <a:buClr>
                  <a:srgbClr val="000000"/>
                </a:buClr>
                <a:buSzPts val="1300"/>
                <a:buFont typeface="Arial"/>
                <a:buChar char="•"/>
              </a:pPr>
              <a:r>
                <a:rPr lang="en-US" sz="1300" b="1" i="0" u="none" strike="noStrike" cap="none" dirty="0">
                  <a:solidFill>
                    <a:srgbClr val="000000"/>
                  </a:solidFill>
                  <a:latin typeface="Arial"/>
                  <a:ea typeface="Arial"/>
                  <a:cs typeface="Arial"/>
                  <a:sym typeface="Arial"/>
                </a:rPr>
                <a:t>Non-verbal communication</a:t>
              </a:r>
              <a:endParaRPr sz="1400" b="0" i="0" u="none" strike="noStrike" cap="none" dirty="0">
                <a:solidFill>
                  <a:srgbClr val="000000"/>
                </a:solidFill>
                <a:latin typeface="Arial"/>
                <a:ea typeface="Arial"/>
                <a:cs typeface="Arial"/>
                <a:sym typeface="Arial"/>
              </a:endParaRPr>
            </a:p>
          </p:txBody>
        </p:sp>
        <p:sp>
          <p:nvSpPr>
            <p:cNvPr id="16" name="Google Shape;310;p40">
              <a:extLst>
                <a:ext uri="{FF2B5EF4-FFF2-40B4-BE49-F238E27FC236}">
                  <a16:creationId xmlns:a16="http://schemas.microsoft.com/office/drawing/2014/main" id="{FB646571-65F8-4AA7-81B2-1E1378895FCD}"/>
                </a:ext>
              </a:extLst>
            </p:cNvPr>
            <p:cNvSpPr/>
            <p:nvPr/>
          </p:nvSpPr>
          <p:spPr>
            <a:xfrm>
              <a:off x="835449" y="1341300"/>
              <a:ext cx="1532443" cy="1532443"/>
            </a:xfrm>
            <a:custGeom>
              <a:avLst/>
              <a:gdLst/>
              <a:ahLst/>
              <a:cxnLst/>
              <a:rect l="l" t="t" r="r" b="b"/>
              <a:pathLst>
                <a:path w="120000" h="120000" extrusionOk="0">
                  <a:moveTo>
                    <a:pt x="9839" y="88486"/>
                  </a:moveTo>
                  <a:lnTo>
                    <a:pt x="12857" y="86772"/>
                  </a:lnTo>
                  <a:cubicBezTo>
                    <a:pt x="21983" y="102842"/>
                    <a:pt x="38667" y="113157"/>
                    <a:pt x="57122" y="114138"/>
                  </a:cubicBezTo>
                  <a:cubicBezTo>
                    <a:pt x="75577" y="115119"/>
                    <a:pt x="93260" y="106631"/>
                    <a:pt x="104039" y="91619"/>
                  </a:cubicBezTo>
                  <a:lnTo>
                    <a:pt x="102034" y="90481"/>
                  </a:lnTo>
                  <a:lnTo>
                    <a:pt x="108652" y="87629"/>
                  </a:lnTo>
                  <a:lnTo>
                    <a:pt x="109078" y="94481"/>
                  </a:lnTo>
                  <a:lnTo>
                    <a:pt x="107073" y="93343"/>
                  </a:lnTo>
                  <a:lnTo>
                    <a:pt x="107073" y="93343"/>
                  </a:lnTo>
                  <a:cubicBezTo>
                    <a:pt x="95669" y="109443"/>
                    <a:pt x="76828" y="118598"/>
                    <a:pt x="57122" y="117614"/>
                  </a:cubicBezTo>
                  <a:cubicBezTo>
                    <a:pt x="37417" y="116630"/>
                    <a:pt x="19582" y="105643"/>
                    <a:pt x="9839" y="88486"/>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311;p40">
              <a:extLst>
                <a:ext uri="{FF2B5EF4-FFF2-40B4-BE49-F238E27FC236}">
                  <a16:creationId xmlns:a16="http://schemas.microsoft.com/office/drawing/2014/main" id="{9A570422-BE61-4A56-9164-004F4DF6219D}"/>
                </a:ext>
              </a:extLst>
            </p:cNvPr>
            <p:cNvSpPr/>
            <p:nvPr/>
          </p:nvSpPr>
          <p:spPr>
            <a:xfrm>
              <a:off x="326873" y="1944993"/>
              <a:ext cx="1300559" cy="517189"/>
            </a:xfrm>
            <a:prstGeom prst="roundRect">
              <a:avLst>
                <a:gd name="adj" fmla="val 10000"/>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312;p40">
              <a:extLst>
                <a:ext uri="{FF2B5EF4-FFF2-40B4-BE49-F238E27FC236}">
                  <a16:creationId xmlns:a16="http://schemas.microsoft.com/office/drawing/2014/main" id="{C9FF3A0D-B179-4525-B069-A96B8BB58BD5}"/>
                </a:ext>
              </a:extLst>
            </p:cNvPr>
            <p:cNvSpPr txBox="1"/>
            <p:nvPr/>
          </p:nvSpPr>
          <p:spPr>
            <a:xfrm>
              <a:off x="342021" y="1960141"/>
              <a:ext cx="1270263" cy="486893"/>
            </a:xfrm>
            <a:prstGeom prst="rect">
              <a:avLst/>
            </a:prstGeom>
            <a:noFill/>
            <a:ln>
              <a:noFill/>
            </a:ln>
          </p:spPr>
          <p:txBody>
            <a:bodyPr spcFirstLastPara="1" wrap="square" lIns="34275" tIns="22850" rIns="34275"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dirty="0">
                  <a:solidFill>
                    <a:schemeClr val="lt1"/>
                  </a:solidFill>
                  <a:latin typeface="Arial"/>
                  <a:ea typeface="Arial"/>
                  <a:cs typeface="Arial"/>
                  <a:sym typeface="Arial"/>
                </a:rPr>
                <a:t>The Spoken Word</a:t>
              </a:r>
              <a:endParaRPr sz="1400" b="0" i="0" u="none" strike="noStrike" cap="none" dirty="0">
                <a:solidFill>
                  <a:srgbClr val="000000"/>
                </a:solidFill>
                <a:latin typeface="Arial"/>
                <a:ea typeface="Arial"/>
                <a:cs typeface="Arial"/>
                <a:sym typeface="Arial"/>
              </a:endParaRPr>
            </a:p>
          </p:txBody>
        </p:sp>
        <p:sp>
          <p:nvSpPr>
            <p:cNvPr id="19" name="Google Shape;313;p40">
              <a:extLst>
                <a:ext uri="{FF2B5EF4-FFF2-40B4-BE49-F238E27FC236}">
                  <a16:creationId xmlns:a16="http://schemas.microsoft.com/office/drawing/2014/main" id="{F260845B-D0C2-4749-9447-31A53B44A072}"/>
                </a:ext>
              </a:extLst>
            </p:cNvPr>
            <p:cNvSpPr/>
            <p:nvPr/>
          </p:nvSpPr>
          <p:spPr>
            <a:xfrm>
              <a:off x="1811638" y="996809"/>
              <a:ext cx="1463129" cy="1206775"/>
            </a:xfrm>
            <a:prstGeom prst="roundRect">
              <a:avLst>
                <a:gd name="adj" fmla="val 10000"/>
              </a:avLst>
            </a:prstGeom>
            <a:solidFill>
              <a:schemeClr val="lt1">
                <a:alpha val="89411"/>
              </a:schemeClr>
            </a:solidFill>
            <a:ln w="25400" cap="flat" cmpd="sng">
              <a:solidFill>
                <a:srgbClr val="2EE84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314;p40">
              <a:extLst>
                <a:ext uri="{FF2B5EF4-FFF2-40B4-BE49-F238E27FC236}">
                  <a16:creationId xmlns:a16="http://schemas.microsoft.com/office/drawing/2014/main" id="{0D5828B5-EB25-4B32-8217-C15967CCBF91}"/>
                </a:ext>
              </a:extLst>
            </p:cNvPr>
            <p:cNvSpPr txBox="1"/>
            <p:nvPr/>
          </p:nvSpPr>
          <p:spPr>
            <a:xfrm>
              <a:off x="1839409" y="1283174"/>
              <a:ext cx="1407587" cy="892639"/>
            </a:xfrm>
            <a:prstGeom prst="rect">
              <a:avLst/>
            </a:prstGeom>
            <a:noFill/>
            <a:ln>
              <a:noFill/>
            </a:ln>
          </p:spPr>
          <p:txBody>
            <a:bodyPr spcFirstLastPara="1" wrap="square" lIns="24750" tIns="24750" rIns="24750" bIns="24750" anchor="t" anchorCtr="0">
              <a:noAutofit/>
            </a:bodyPr>
            <a:lstStyle/>
            <a:p>
              <a:pPr marL="114300" marR="0" lvl="1" indent="-114300" algn="l" rtl="0">
                <a:lnSpc>
                  <a:spcPct val="90000"/>
                </a:lnSpc>
                <a:spcBef>
                  <a:spcPts val="0"/>
                </a:spcBef>
                <a:spcAft>
                  <a:spcPts val="0"/>
                </a:spcAft>
                <a:buClr>
                  <a:srgbClr val="000000"/>
                </a:buClr>
                <a:buSzPts val="1300"/>
                <a:buFont typeface="Arial"/>
                <a:buChar char="•"/>
              </a:pPr>
              <a:r>
                <a:rPr lang="en-US" sz="1300" b="1" i="0" u="none" strike="noStrike" cap="none" dirty="0">
                  <a:solidFill>
                    <a:srgbClr val="000000"/>
                  </a:solidFill>
                  <a:latin typeface="Arial"/>
                  <a:ea typeface="Arial"/>
                  <a:cs typeface="Arial"/>
                  <a:sym typeface="Arial"/>
                </a:rPr>
                <a:t>Culturally appropriate</a:t>
              </a:r>
              <a:endParaRPr sz="1400" b="0" i="0" u="none" strike="noStrike" cap="none" dirty="0">
                <a:solidFill>
                  <a:srgbClr val="000000"/>
                </a:solidFill>
                <a:latin typeface="Arial"/>
                <a:ea typeface="Arial"/>
                <a:cs typeface="Arial"/>
                <a:sym typeface="Arial"/>
              </a:endParaRPr>
            </a:p>
            <a:p>
              <a:pPr marL="114300" marR="0" lvl="1" indent="-114300" algn="l" rtl="0">
                <a:lnSpc>
                  <a:spcPct val="90000"/>
                </a:lnSpc>
                <a:spcBef>
                  <a:spcPts val="195"/>
                </a:spcBef>
                <a:spcAft>
                  <a:spcPts val="0"/>
                </a:spcAft>
                <a:buClr>
                  <a:srgbClr val="000000"/>
                </a:buClr>
                <a:buSzPts val="1300"/>
                <a:buFont typeface="Arial"/>
                <a:buChar char="•"/>
              </a:pPr>
              <a:r>
                <a:rPr lang="en-US" sz="1300" b="1" i="0" u="none" strike="noStrike" cap="none" dirty="0">
                  <a:solidFill>
                    <a:srgbClr val="000000"/>
                  </a:solidFill>
                  <a:latin typeface="Arial"/>
                  <a:ea typeface="Arial"/>
                  <a:cs typeface="Arial"/>
                  <a:sym typeface="Arial"/>
                </a:rPr>
                <a:t>Oral language proficiency</a:t>
              </a:r>
              <a:endParaRPr sz="1400" b="0" i="0" u="none" strike="noStrike" cap="none" dirty="0">
                <a:solidFill>
                  <a:srgbClr val="000000"/>
                </a:solidFill>
                <a:latin typeface="Arial"/>
                <a:ea typeface="Arial"/>
                <a:cs typeface="Arial"/>
                <a:sym typeface="Arial"/>
              </a:endParaRPr>
            </a:p>
          </p:txBody>
        </p:sp>
        <p:sp>
          <p:nvSpPr>
            <p:cNvPr id="21" name="Google Shape;315;p40">
              <a:extLst>
                <a:ext uri="{FF2B5EF4-FFF2-40B4-BE49-F238E27FC236}">
                  <a16:creationId xmlns:a16="http://schemas.microsoft.com/office/drawing/2014/main" id="{C1D4C34D-5A94-46B6-AD6D-1B72C5D9E3A9}"/>
                </a:ext>
              </a:extLst>
            </p:cNvPr>
            <p:cNvSpPr/>
            <p:nvPr/>
          </p:nvSpPr>
          <p:spPr>
            <a:xfrm>
              <a:off x="2536376" y="112188"/>
              <a:ext cx="2029300" cy="2029300"/>
            </a:xfrm>
            <a:custGeom>
              <a:avLst/>
              <a:gdLst/>
              <a:ahLst/>
              <a:cxnLst/>
              <a:rect l="l" t="t" r="r" b="b"/>
              <a:pathLst>
                <a:path w="120000" h="120000" extrusionOk="0">
                  <a:moveTo>
                    <a:pt x="12563" y="26191"/>
                  </a:moveTo>
                  <a:lnTo>
                    <a:pt x="12563" y="26191"/>
                  </a:lnTo>
                  <a:cubicBezTo>
                    <a:pt x="24277" y="9755"/>
                    <a:pt x="43665" y="554"/>
                    <a:pt x="63805" y="1872"/>
                  </a:cubicBezTo>
                  <a:cubicBezTo>
                    <a:pt x="83945" y="3191"/>
                    <a:pt x="101968" y="14841"/>
                    <a:pt x="111440" y="32664"/>
                  </a:cubicBezTo>
                  <a:lnTo>
                    <a:pt x="113037" y="31962"/>
                  </a:lnTo>
                  <a:lnTo>
                    <a:pt x="112137" y="37107"/>
                  </a:lnTo>
                  <a:lnTo>
                    <a:pt x="107435" y="34422"/>
                  </a:lnTo>
                  <a:lnTo>
                    <a:pt x="109032" y="33721"/>
                  </a:lnTo>
                  <a:cubicBezTo>
                    <a:pt x="99943" y="16763"/>
                    <a:pt x="82737" y="5705"/>
                    <a:pt x="63536" y="4482"/>
                  </a:cubicBezTo>
                  <a:cubicBezTo>
                    <a:pt x="44335" y="3259"/>
                    <a:pt x="25865" y="12045"/>
                    <a:pt x="14698" y="27713"/>
                  </a:cubicBezTo>
                  <a:close/>
                </a:path>
              </a:pathLst>
            </a:custGeom>
            <a:solidFill>
              <a:srgbClr val="5999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316;p40">
              <a:extLst>
                <a:ext uri="{FF2B5EF4-FFF2-40B4-BE49-F238E27FC236}">
                  <a16:creationId xmlns:a16="http://schemas.microsoft.com/office/drawing/2014/main" id="{2BBF245E-6709-4449-B376-ED05D601B5E8}"/>
                </a:ext>
              </a:extLst>
            </p:cNvPr>
            <p:cNvSpPr/>
            <p:nvPr/>
          </p:nvSpPr>
          <p:spPr>
            <a:xfrm>
              <a:off x="1929947" y="565818"/>
              <a:ext cx="1667837" cy="652046"/>
            </a:xfrm>
            <a:prstGeom prst="roundRect">
              <a:avLst>
                <a:gd name="adj" fmla="val 10000"/>
              </a:avLst>
            </a:prstGeom>
            <a:solidFill>
              <a:srgbClr val="2EE84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317;p40">
              <a:extLst>
                <a:ext uri="{FF2B5EF4-FFF2-40B4-BE49-F238E27FC236}">
                  <a16:creationId xmlns:a16="http://schemas.microsoft.com/office/drawing/2014/main" id="{D9260440-DC05-4038-80FE-9F742105319F}"/>
                </a:ext>
              </a:extLst>
            </p:cNvPr>
            <p:cNvSpPr txBox="1"/>
            <p:nvPr/>
          </p:nvSpPr>
          <p:spPr>
            <a:xfrm>
              <a:off x="1949045" y="584916"/>
              <a:ext cx="1629641" cy="613850"/>
            </a:xfrm>
            <a:prstGeom prst="rect">
              <a:avLst/>
            </a:prstGeom>
            <a:noFill/>
            <a:ln>
              <a:noFill/>
            </a:ln>
          </p:spPr>
          <p:txBody>
            <a:bodyPr spcFirstLastPara="1" wrap="square" lIns="34275" tIns="22850" rIns="34275"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dirty="0">
                  <a:solidFill>
                    <a:schemeClr val="lt1"/>
                  </a:solidFill>
                  <a:latin typeface="Arial"/>
                  <a:ea typeface="Arial"/>
                  <a:cs typeface="Arial"/>
                  <a:sym typeface="Arial"/>
                </a:rPr>
                <a:t>Storytelling techniques</a:t>
              </a:r>
              <a:endParaRPr sz="1400" b="0" i="0" u="none" strike="noStrike" cap="none" dirty="0">
                <a:solidFill>
                  <a:srgbClr val="000000"/>
                </a:solidFill>
                <a:latin typeface="Arial"/>
                <a:ea typeface="Arial"/>
                <a:cs typeface="Arial"/>
                <a:sym typeface="Arial"/>
              </a:endParaRPr>
            </a:p>
          </p:txBody>
        </p:sp>
        <p:sp>
          <p:nvSpPr>
            <p:cNvPr id="24" name="Google Shape;318;p40">
              <a:extLst>
                <a:ext uri="{FF2B5EF4-FFF2-40B4-BE49-F238E27FC236}">
                  <a16:creationId xmlns:a16="http://schemas.microsoft.com/office/drawing/2014/main" id="{A5C85E48-D2B9-41A7-8BFE-B89C23A302E3}"/>
                </a:ext>
              </a:extLst>
            </p:cNvPr>
            <p:cNvSpPr/>
            <p:nvPr/>
          </p:nvSpPr>
          <p:spPr>
            <a:xfrm>
              <a:off x="3858967" y="996812"/>
              <a:ext cx="1463129" cy="1206775"/>
            </a:xfrm>
            <a:prstGeom prst="roundRect">
              <a:avLst>
                <a:gd name="adj" fmla="val 10000"/>
              </a:avLst>
            </a:prstGeom>
            <a:solidFill>
              <a:schemeClr val="lt1">
                <a:alpha val="89411"/>
              </a:schemeClr>
            </a:solidFill>
            <a:ln w="25400" cap="flat" cmpd="sng">
              <a:solidFill>
                <a:srgbClr val="5999D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319;p40">
              <a:extLst>
                <a:ext uri="{FF2B5EF4-FFF2-40B4-BE49-F238E27FC236}">
                  <a16:creationId xmlns:a16="http://schemas.microsoft.com/office/drawing/2014/main" id="{D07B53E0-E38F-4F79-A914-CC2EF5E9B0A5}"/>
                </a:ext>
              </a:extLst>
            </p:cNvPr>
            <p:cNvSpPr txBox="1"/>
            <p:nvPr/>
          </p:nvSpPr>
          <p:spPr>
            <a:xfrm>
              <a:off x="3886738" y="1024583"/>
              <a:ext cx="1407587" cy="892639"/>
            </a:xfrm>
            <a:prstGeom prst="rect">
              <a:avLst/>
            </a:prstGeom>
            <a:noFill/>
            <a:ln>
              <a:noFill/>
            </a:ln>
          </p:spPr>
          <p:txBody>
            <a:bodyPr spcFirstLastPara="1" wrap="square" lIns="24750" tIns="24750" rIns="24750" bIns="24750" anchor="t" anchorCtr="0">
              <a:noAutofit/>
            </a:bodyPr>
            <a:lstStyle/>
            <a:p>
              <a:pPr marL="114300" marR="0" lvl="1" indent="-114300" algn="l" rtl="0">
                <a:lnSpc>
                  <a:spcPct val="90000"/>
                </a:lnSpc>
                <a:spcBef>
                  <a:spcPts val="0"/>
                </a:spcBef>
                <a:spcAft>
                  <a:spcPts val="0"/>
                </a:spcAft>
                <a:buClr>
                  <a:srgbClr val="000000"/>
                </a:buClr>
                <a:buSzPts val="1300"/>
                <a:buFont typeface="Arial"/>
                <a:buChar char="•"/>
              </a:pPr>
              <a:r>
                <a:rPr lang="en-US" sz="1300" b="1" i="0" u="none" strike="noStrike" cap="none">
                  <a:solidFill>
                    <a:srgbClr val="000000"/>
                  </a:solidFill>
                  <a:latin typeface="Arial"/>
                  <a:ea typeface="Arial"/>
                  <a:cs typeface="Arial"/>
                  <a:sym typeface="Arial"/>
                </a:rPr>
                <a:t>Creativity</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195"/>
                </a:spcBef>
                <a:spcAft>
                  <a:spcPts val="0"/>
                </a:spcAft>
                <a:buClr>
                  <a:srgbClr val="000000"/>
                </a:buClr>
                <a:buSzPts val="1300"/>
                <a:buFont typeface="Arial"/>
                <a:buChar char="•"/>
              </a:pPr>
              <a:r>
                <a:rPr lang="en-US" sz="1300" b="1" i="0" u="none" strike="noStrike" cap="none">
                  <a:solidFill>
                    <a:srgbClr val="000000"/>
                  </a:solidFill>
                  <a:latin typeface="Arial"/>
                  <a:ea typeface="Arial"/>
                  <a:cs typeface="Arial"/>
                  <a:sym typeface="Arial"/>
                </a:rPr>
                <a:t>Engagement</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195"/>
                </a:spcBef>
                <a:spcAft>
                  <a:spcPts val="0"/>
                </a:spcAft>
                <a:buClr>
                  <a:srgbClr val="000000"/>
                </a:buClr>
                <a:buSzPts val="1300"/>
                <a:buFont typeface="Arial"/>
                <a:buChar char="•"/>
              </a:pPr>
              <a:r>
                <a:rPr lang="en-US" sz="1300" b="1" i="0" u="none" strike="noStrike" cap="none">
                  <a:solidFill>
                    <a:srgbClr val="000000"/>
                  </a:solidFill>
                  <a:latin typeface="Arial"/>
                  <a:ea typeface="Arial"/>
                  <a:cs typeface="Arial"/>
                  <a:sym typeface="Arial"/>
                </a:rPr>
                <a:t>Accuracy of content</a:t>
              </a:r>
              <a:endParaRPr sz="1400" b="0" i="0" u="none" strike="noStrike" cap="none">
                <a:solidFill>
                  <a:srgbClr val="000000"/>
                </a:solidFill>
                <a:latin typeface="Arial"/>
                <a:ea typeface="Arial"/>
                <a:cs typeface="Arial"/>
                <a:sym typeface="Arial"/>
              </a:endParaRPr>
            </a:p>
          </p:txBody>
        </p:sp>
        <p:sp>
          <p:nvSpPr>
            <p:cNvPr id="26" name="Google Shape;320;p40">
              <a:extLst>
                <a:ext uri="{FF2B5EF4-FFF2-40B4-BE49-F238E27FC236}">
                  <a16:creationId xmlns:a16="http://schemas.microsoft.com/office/drawing/2014/main" id="{7BC81542-3CDB-4F2F-A1BE-5A1DBA3BED25}"/>
                </a:ext>
              </a:extLst>
            </p:cNvPr>
            <p:cNvSpPr/>
            <p:nvPr/>
          </p:nvSpPr>
          <p:spPr>
            <a:xfrm>
              <a:off x="4156483" y="1944993"/>
              <a:ext cx="1300559" cy="517189"/>
            </a:xfrm>
            <a:prstGeom prst="roundRect">
              <a:avLst>
                <a:gd name="adj" fmla="val 10000"/>
              </a:avLst>
            </a:prstGeom>
            <a:solidFill>
              <a:srgbClr val="5999D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321;p40">
              <a:extLst>
                <a:ext uri="{FF2B5EF4-FFF2-40B4-BE49-F238E27FC236}">
                  <a16:creationId xmlns:a16="http://schemas.microsoft.com/office/drawing/2014/main" id="{84A7CA25-BBB5-43E1-AC27-7B0EDBF26B20}"/>
                </a:ext>
              </a:extLst>
            </p:cNvPr>
            <p:cNvSpPr txBox="1"/>
            <p:nvPr/>
          </p:nvSpPr>
          <p:spPr>
            <a:xfrm>
              <a:off x="4171631" y="1960141"/>
              <a:ext cx="1270263" cy="486893"/>
            </a:xfrm>
            <a:prstGeom prst="rect">
              <a:avLst/>
            </a:prstGeom>
            <a:noFill/>
            <a:ln>
              <a:noFill/>
            </a:ln>
          </p:spPr>
          <p:txBody>
            <a:bodyPr spcFirstLastPara="1" wrap="square" lIns="30475" tIns="20300" rIns="30475" bIns="203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dirty="0">
                  <a:solidFill>
                    <a:schemeClr val="lt1"/>
                  </a:solidFill>
                  <a:latin typeface="Arial"/>
                  <a:ea typeface="Arial"/>
                  <a:cs typeface="Arial"/>
                  <a:sym typeface="Arial"/>
                </a:rPr>
                <a:t>Artefacts of Learning</a:t>
              </a:r>
              <a:endParaRPr sz="1400" b="0" i="0" u="none" strike="noStrike" cap="none" dirty="0">
                <a:solidFill>
                  <a:srgbClr val="000000"/>
                </a:solidFill>
                <a:latin typeface="Arial"/>
                <a:ea typeface="Arial"/>
                <a:cs typeface="Arial"/>
                <a:sym typeface="Arial"/>
              </a:endParaRPr>
            </a:p>
          </p:txBody>
        </p:sp>
      </p:grpSp>
      <p:grpSp>
        <p:nvGrpSpPr>
          <p:cNvPr id="30" name="Google Shape;291;p40">
            <a:extLst>
              <a:ext uri="{FF2B5EF4-FFF2-40B4-BE49-F238E27FC236}">
                <a16:creationId xmlns:a16="http://schemas.microsoft.com/office/drawing/2014/main" id="{A4D1558E-2182-4128-BFE7-DA05E758D3D4}"/>
              </a:ext>
            </a:extLst>
          </p:cNvPr>
          <p:cNvGrpSpPr/>
          <p:nvPr/>
        </p:nvGrpSpPr>
        <p:grpSpPr>
          <a:xfrm>
            <a:off x="8908400" y="1361745"/>
            <a:ext cx="3470461" cy="5171950"/>
            <a:chOff x="2043904" y="0"/>
            <a:chExt cx="2797090" cy="4444003"/>
          </a:xfrm>
        </p:grpSpPr>
        <p:sp>
          <p:nvSpPr>
            <p:cNvPr id="31" name="Google Shape;292;p40">
              <a:extLst>
                <a:ext uri="{FF2B5EF4-FFF2-40B4-BE49-F238E27FC236}">
                  <a16:creationId xmlns:a16="http://schemas.microsoft.com/office/drawing/2014/main" id="{7E9B6E08-1273-4BED-96DB-5EF2E8204DC1}"/>
                </a:ext>
              </a:extLst>
            </p:cNvPr>
            <p:cNvSpPr/>
            <p:nvPr/>
          </p:nvSpPr>
          <p:spPr>
            <a:xfrm>
              <a:off x="2043904" y="0"/>
              <a:ext cx="2335890" cy="2335890"/>
            </a:xfrm>
            <a:prstGeom prst="ellipse">
              <a:avLst/>
            </a:prstGeom>
            <a:solidFill>
              <a:schemeClr val="accent4">
                <a:alpha val="49411"/>
              </a:scheme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293;p40">
              <a:extLst>
                <a:ext uri="{FF2B5EF4-FFF2-40B4-BE49-F238E27FC236}">
                  <a16:creationId xmlns:a16="http://schemas.microsoft.com/office/drawing/2014/main" id="{A7B3FCAA-BDEF-48E1-B74A-E6C86821F5E6}"/>
                </a:ext>
              </a:extLst>
            </p:cNvPr>
            <p:cNvSpPr/>
            <p:nvPr/>
          </p:nvSpPr>
          <p:spPr>
            <a:xfrm>
              <a:off x="2166616" y="98572"/>
              <a:ext cx="420460" cy="420460"/>
            </a:xfrm>
            <a:prstGeom prst="ellipse">
              <a:avLst/>
            </a:prstGeom>
            <a:solidFill>
              <a:srgbClr val="93F316">
                <a:alpha val="49411"/>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294;p40">
              <a:extLst>
                <a:ext uri="{FF2B5EF4-FFF2-40B4-BE49-F238E27FC236}">
                  <a16:creationId xmlns:a16="http://schemas.microsoft.com/office/drawing/2014/main" id="{57713801-97D3-48B9-901A-69A950EBA5FB}"/>
                </a:ext>
              </a:extLst>
            </p:cNvPr>
            <p:cNvSpPr/>
            <p:nvPr/>
          </p:nvSpPr>
          <p:spPr>
            <a:xfrm>
              <a:off x="2591987" y="295835"/>
              <a:ext cx="2249007" cy="42046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295;p40">
              <a:extLst>
                <a:ext uri="{FF2B5EF4-FFF2-40B4-BE49-F238E27FC236}">
                  <a16:creationId xmlns:a16="http://schemas.microsoft.com/office/drawing/2014/main" id="{62525728-42DB-4EE6-BFB5-753D0A02C1F4}"/>
                </a:ext>
              </a:extLst>
            </p:cNvPr>
            <p:cNvSpPr txBox="1"/>
            <p:nvPr/>
          </p:nvSpPr>
          <p:spPr>
            <a:xfrm>
              <a:off x="2591987" y="295835"/>
              <a:ext cx="2249007" cy="420460"/>
            </a:xfrm>
            <a:prstGeom prst="rect">
              <a:avLst/>
            </a:prstGeom>
            <a:noFill/>
            <a:ln>
              <a:noFill/>
            </a:ln>
          </p:spPr>
          <p:txBody>
            <a:bodyPr spcFirstLastPara="1" wrap="square" lIns="0" tIns="20300" rIns="0" bIns="2030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a:solidFill>
                    <a:srgbClr val="000000"/>
                  </a:solidFill>
                  <a:latin typeface="Arial Black"/>
                  <a:ea typeface="Arial Black"/>
                  <a:cs typeface="Arial Black"/>
                  <a:sym typeface="Arial Black"/>
                </a:rPr>
                <a:t>Assessment</a:t>
              </a:r>
              <a:endParaRPr sz="1400" b="0" i="0" u="none" strike="noStrike" cap="none">
                <a:solidFill>
                  <a:srgbClr val="000000"/>
                </a:solidFill>
                <a:latin typeface="Arial"/>
                <a:ea typeface="Arial"/>
                <a:cs typeface="Arial"/>
                <a:sym typeface="Arial"/>
              </a:endParaRPr>
            </a:p>
          </p:txBody>
        </p:sp>
        <p:sp>
          <p:nvSpPr>
            <p:cNvPr id="35" name="Google Shape;296;p40">
              <a:extLst>
                <a:ext uri="{FF2B5EF4-FFF2-40B4-BE49-F238E27FC236}">
                  <a16:creationId xmlns:a16="http://schemas.microsoft.com/office/drawing/2014/main" id="{6C8FAB15-5AA8-4408-BB30-64706691D934}"/>
                </a:ext>
              </a:extLst>
            </p:cNvPr>
            <p:cNvSpPr/>
            <p:nvPr/>
          </p:nvSpPr>
          <p:spPr>
            <a:xfrm>
              <a:off x="2488386" y="1226314"/>
              <a:ext cx="1582276" cy="22148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297;p40">
              <a:extLst>
                <a:ext uri="{FF2B5EF4-FFF2-40B4-BE49-F238E27FC236}">
                  <a16:creationId xmlns:a16="http://schemas.microsoft.com/office/drawing/2014/main" id="{186041F5-6103-4584-B2BA-941F510D0DFC}"/>
                </a:ext>
              </a:extLst>
            </p:cNvPr>
            <p:cNvSpPr txBox="1"/>
            <p:nvPr/>
          </p:nvSpPr>
          <p:spPr>
            <a:xfrm>
              <a:off x="2488386" y="1226314"/>
              <a:ext cx="1582276" cy="221486"/>
            </a:xfrm>
            <a:prstGeom prst="rect">
              <a:avLst/>
            </a:prstGeom>
            <a:noFill/>
            <a:ln>
              <a:noFill/>
            </a:ln>
          </p:spPr>
          <p:txBody>
            <a:bodyPr spcFirstLastPara="1" wrap="square" lIns="0" tIns="20300" rIns="0" bIns="2030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Interactive Oral Quizzes: LMS, Flipgrid, Padlet, Podcasts etc. </a:t>
              </a:r>
              <a:endParaRPr sz="1400" b="0" i="0" u="none" strike="noStrike" cap="none">
                <a:solidFill>
                  <a:srgbClr val="000000"/>
                </a:solidFill>
                <a:latin typeface="Arial"/>
                <a:ea typeface="Arial"/>
                <a:cs typeface="Arial"/>
                <a:sym typeface="Arial"/>
              </a:endParaRPr>
            </a:p>
          </p:txBody>
        </p:sp>
        <p:sp>
          <p:nvSpPr>
            <p:cNvPr id="37" name="Google Shape;298;p40">
              <a:extLst>
                <a:ext uri="{FF2B5EF4-FFF2-40B4-BE49-F238E27FC236}">
                  <a16:creationId xmlns:a16="http://schemas.microsoft.com/office/drawing/2014/main" id="{E43E535E-9AD6-42FA-9372-65FAF3C244D5}"/>
                </a:ext>
              </a:extLst>
            </p:cNvPr>
            <p:cNvSpPr/>
            <p:nvPr/>
          </p:nvSpPr>
          <p:spPr>
            <a:xfrm>
              <a:off x="2585842" y="740518"/>
              <a:ext cx="79507" cy="79507"/>
            </a:xfrm>
            <a:prstGeom prst="ellipse">
              <a:avLst/>
            </a:prstGeom>
            <a:solidFill>
              <a:srgbClr val="2EE844">
                <a:alpha val="49411"/>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299;p40">
              <a:extLst>
                <a:ext uri="{FF2B5EF4-FFF2-40B4-BE49-F238E27FC236}">
                  <a16:creationId xmlns:a16="http://schemas.microsoft.com/office/drawing/2014/main" id="{03C955C2-4598-480A-82C5-DAC3A7C8D589}"/>
                </a:ext>
              </a:extLst>
            </p:cNvPr>
            <p:cNvSpPr/>
            <p:nvPr/>
          </p:nvSpPr>
          <p:spPr>
            <a:xfrm>
              <a:off x="2639206" y="1534281"/>
              <a:ext cx="1137998" cy="22148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00;p40">
              <a:extLst>
                <a:ext uri="{FF2B5EF4-FFF2-40B4-BE49-F238E27FC236}">
                  <a16:creationId xmlns:a16="http://schemas.microsoft.com/office/drawing/2014/main" id="{2527BE7A-0A46-4F9D-927A-2864FF869436}"/>
                </a:ext>
              </a:extLst>
            </p:cNvPr>
            <p:cNvSpPr txBox="1"/>
            <p:nvPr/>
          </p:nvSpPr>
          <p:spPr>
            <a:xfrm>
              <a:off x="2639206" y="1534281"/>
              <a:ext cx="1137998" cy="221486"/>
            </a:xfrm>
            <a:prstGeom prst="rect">
              <a:avLst/>
            </a:prstGeom>
            <a:noFill/>
            <a:ln>
              <a:noFill/>
            </a:ln>
          </p:spPr>
          <p:txBody>
            <a:bodyPr spcFirstLastPara="1" wrap="square" lIns="0" tIns="20300" rIns="0" bIns="20300" anchor="ctr" anchorCtr="0">
              <a:noAutofit/>
            </a:bodyPr>
            <a:lstStyle/>
            <a:p>
              <a:pPr marL="0" marR="0" lvl="0" indent="0" algn="l" rtl="0">
                <a:lnSpc>
                  <a:spcPct val="9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40" name="Google Shape;301;p40">
              <a:extLst>
                <a:ext uri="{FF2B5EF4-FFF2-40B4-BE49-F238E27FC236}">
                  <a16:creationId xmlns:a16="http://schemas.microsoft.com/office/drawing/2014/main" id="{6497B1D5-9B65-40A6-A545-54BFDAC92B40}"/>
                </a:ext>
              </a:extLst>
            </p:cNvPr>
            <p:cNvSpPr/>
            <p:nvPr/>
          </p:nvSpPr>
          <p:spPr>
            <a:xfrm>
              <a:off x="2045514" y="2108113"/>
              <a:ext cx="2335890" cy="2335890"/>
            </a:xfrm>
            <a:prstGeom prst="ellipse">
              <a:avLst/>
            </a:prstGeom>
            <a:solidFill>
              <a:srgbClr val="44DEBE">
                <a:alpha val="49411"/>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302;p40">
              <a:extLst>
                <a:ext uri="{FF2B5EF4-FFF2-40B4-BE49-F238E27FC236}">
                  <a16:creationId xmlns:a16="http://schemas.microsoft.com/office/drawing/2014/main" id="{244B99AC-7CAD-4420-8E75-2C68CFE7FD77}"/>
                </a:ext>
              </a:extLst>
            </p:cNvPr>
            <p:cNvSpPr/>
            <p:nvPr/>
          </p:nvSpPr>
          <p:spPr>
            <a:xfrm>
              <a:off x="2164983" y="2205756"/>
              <a:ext cx="420460" cy="420460"/>
            </a:xfrm>
            <a:prstGeom prst="ellipse">
              <a:avLst/>
            </a:prstGeom>
            <a:solidFill>
              <a:srgbClr val="5999D5">
                <a:alpha val="49411"/>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303;p40">
              <a:extLst>
                <a:ext uri="{FF2B5EF4-FFF2-40B4-BE49-F238E27FC236}">
                  <a16:creationId xmlns:a16="http://schemas.microsoft.com/office/drawing/2014/main" id="{1DDE5B48-D7E3-4159-841C-7171696FC9B7}"/>
                </a:ext>
              </a:extLst>
            </p:cNvPr>
            <p:cNvSpPr/>
            <p:nvPr/>
          </p:nvSpPr>
          <p:spPr>
            <a:xfrm>
              <a:off x="2402539" y="2438838"/>
              <a:ext cx="2249007" cy="42046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304;p40">
              <a:extLst>
                <a:ext uri="{FF2B5EF4-FFF2-40B4-BE49-F238E27FC236}">
                  <a16:creationId xmlns:a16="http://schemas.microsoft.com/office/drawing/2014/main" id="{E4EB6217-D5FA-4BA4-AD8F-F0D169F73C35}"/>
                </a:ext>
              </a:extLst>
            </p:cNvPr>
            <p:cNvSpPr txBox="1"/>
            <p:nvPr/>
          </p:nvSpPr>
          <p:spPr>
            <a:xfrm>
              <a:off x="2402539" y="2438838"/>
              <a:ext cx="2249007" cy="420460"/>
            </a:xfrm>
            <a:prstGeom prst="rect">
              <a:avLst/>
            </a:prstGeom>
            <a:noFill/>
            <a:ln>
              <a:noFill/>
            </a:ln>
          </p:spPr>
          <p:txBody>
            <a:bodyPr spcFirstLastPara="1" wrap="square" lIns="0" tIns="20300" rIns="0" bIns="2030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a:solidFill>
                    <a:srgbClr val="000000"/>
                  </a:solidFill>
                  <a:latin typeface="Arial Black"/>
                  <a:ea typeface="Arial Black"/>
                  <a:cs typeface="Arial Black"/>
                  <a:sym typeface="Arial Black"/>
                </a:rPr>
                <a:t>Live oral exams</a:t>
              </a:r>
              <a:endParaRPr sz="1400" b="0" i="0" u="none" strike="noStrike" cap="none">
                <a:solidFill>
                  <a:srgbClr val="000000"/>
                </a:solidFill>
                <a:latin typeface="Arial"/>
                <a:ea typeface="Arial"/>
                <a:cs typeface="Arial"/>
                <a:sym typeface="Arial"/>
              </a:endParaRPr>
            </a:p>
          </p:txBody>
        </p:sp>
        <p:sp>
          <p:nvSpPr>
            <p:cNvPr id="44" name="Google Shape;305;p40">
              <a:extLst>
                <a:ext uri="{FF2B5EF4-FFF2-40B4-BE49-F238E27FC236}">
                  <a16:creationId xmlns:a16="http://schemas.microsoft.com/office/drawing/2014/main" id="{C6276BE8-0ABC-413E-9175-7AF78B98F60E}"/>
                </a:ext>
              </a:extLst>
            </p:cNvPr>
            <p:cNvSpPr/>
            <p:nvPr/>
          </p:nvSpPr>
          <p:spPr>
            <a:xfrm>
              <a:off x="2339699" y="2831109"/>
              <a:ext cx="1778997" cy="113304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306;p40">
              <a:extLst>
                <a:ext uri="{FF2B5EF4-FFF2-40B4-BE49-F238E27FC236}">
                  <a16:creationId xmlns:a16="http://schemas.microsoft.com/office/drawing/2014/main" id="{37287245-0D14-4C39-B887-5F71BA04B0B9}"/>
                </a:ext>
              </a:extLst>
            </p:cNvPr>
            <p:cNvSpPr txBox="1"/>
            <p:nvPr/>
          </p:nvSpPr>
          <p:spPr>
            <a:xfrm>
              <a:off x="2339699" y="2831109"/>
              <a:ext cx="1778997" cy="1133042"/>
            </a:xfrm>
            <a:prstGeom prst="rect">
              <a:avLst/>
            </a:prstGeom>
            <a:noFill/>
            <a:ln>
              <a:noFill/>
            </a:ln>
          </p:spPr>
          <p:txBody>
            <a:bodyPr spcFirstLastPara="1" wrap="square" lIns="0" tIns="15225" rIns="0" bIns="15225"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Dynamic environment; directly applicable to oral culture discourse</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42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Zoom, Big Blue Button, Microsoft Teams Rooms etc.</a:t>
              </a:r>
              <a:endParaRPr sz="1400" b="0" i="0" u="none" strike="noStrike" cap="none" dirty="0">
                <a:solidFill>
                  <a:srgbClr val="000000"/>
                </a:solidFill>
                <a:latin typeface="Arial"/>
                <a:ea typeface="Arial"/>
                <a:cs typeface="Arial"/>
                <a:sym typeface="Arial"/>
              </a:endParaRPr>
            </a:p>
          </p:txBody>
        </p:sp>
      </p:grpSp>
      <p:grpSp>
        <p:nvGrpSpPr>
          <p:cNvPr id="47" name="Google Shape;257;p40">
            <a:extLst>
              <a:ext uri="{FF2B5EF4-FFF2-40B4-BE49-F238E27FC236}">
                <a16:creationId xmlns:a16="http://schemas.microsoft.com/office/drawing/2014/main" id="{1DB57E64-F980-419E-8168-C17DD886986C}"/>
              </a:ext>
            </a:extLst>
          </p:cNvPr>
          <p:cNvGrpSpPr/>
          <p:nvPr/>
        </p:nvGrpSpPr>
        <p:grpSpPr>
          <a:xfrm>
            <a:off x="4583106" y="3401536"/>
            <a:ext cx="4324130" cy="3315215"/>
            <a:chOff x="117746" y="863"/>
            <a:chExt cx="4324130" cy="3315215"/>
          </a:xfrm>
        </p:grpSpPr>
        <p:sp>
          <p:nvSpPr>
            <p:cNvPr id="48" name="Google Shape;258;p40">
              <a:extLst>
                <a:ext uri="{FF2B5EF4-FFF2-40B4-BE49-F238E27FC236}">
                  <a16:creationId xmlns:a16="http://schemas.microsoft.com/office/drawing/2014/main" id="{99DDEFE7-6810-480B-BDF4-D5185B88C494}"/>
                </a:ext>
              </a:extLst>
            </p:cNvPr>
            <p:cNvSpPr/>
            <p:nvPr/>
          </p:nvSpPr>
          <p:spPr>
            <a:xfrm>
              <a:off x="183910" y="863"/>
              <a:ext cx="3854221" cy="35038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259;p40">
              <a:extLst>
                <a:ext uri="{FF2B5EF4-FFF2-40B4-BE49-F238E27FC236}">
                  <a16:creationId xmlns:a16="http://schemas.microsoft.com/office/drawing/2014/main" id="{BA5857D0-8C07-46E9-9F75-F0C50EE1802F}"/>
                </a:ext>
              </a:extLst>
            </p:cNvPr>
            <p:cNvSpPr txBox="1"/>
            <p:nvPr/>
          </p:nvSpPr>
          <p:spPr>
            <a:xfrm>
              <a:off x="117746" y="32788"/>
              <a:ext cx="3854221" cy="350383"/>
            </a:xfrm>
            <a:prstGeom prst="rect">
              <a:avLst/>
            </a:prstGeom>
            <a:noFill/>
            <a:ln>
              <a:noFill/>
            </a:ln>
          </p:spPr>
          <p:txBody>
            <a:bodyPr spcFirstLastPara="1" wrap="square" lIns="68575" tIns="68575" rIns="68575" bIns="68575" anchor="b"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Black"/>
                  <a:ea typeface="Arial Black"/>
                  <a:cs typeface="Arial Black"/>
                  <a:sym typeface="Arial Black"/>
                </a:rPr>
                <a:t>Audio recordings</a:t>
              </a:r>
              <a:endParaRPr sz="1400" b="0" i="0" u="none" strike="noStrike" cap="none" dirty="0">
                <a:solidFill>
                  <a:srgbClr val="000000"/>
                </a:solidFill>
                <a:latin typeface="Arial"/>
                <a:ea typeface="Arial"/>
                <a:cs typeface="Arial"/>
                <a:sym typeface="Arial"/>
              </a:endParaRPr>
            </a:p>
          </p:txBody>
        </p:sp>
        <p:sp>
          <p:nvSpPr>
            <p:cNvPr id="50" name="Google Shape;260;p40">
              <a:extLst>
                <a:ext uri="{FF2B5EF4-FFF2-40B4-BE49-F238E27FC236}">
                  <a16:creationId xmlns:a16="http://schemas.microsoft.com/office/drawing/2014/main" id="{D99319A8-AE54-4D72-8504-502F60F0CCD5}"/>
                </a:ext>
              </a:extLst>
            </p:cNvPr>
            <p:cNvSpPr/>
            <p:nvPr/>
          </p:nvSpPr>
          <p:spPr>
            <a:xfrm>
              <a:off x="288312" y="351246"/>
              <a:ext cx="901887" cy="713744"/>
            </a:xfrm>
            <a:prstGeom prst="chevron">
              <a:avLst>
                <a:gd name="adj" fmla="val 70610"/>
              </a:avLst>
            </a:prstGeom>
            <a:solidFill>
              <a:srgbClr val="599BD5"/>
            </a:solidFill>
            <a:ln w="25400" cap="flat"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261;p40">
              <a:extLst>
                <a:ext uri="{FF2B5EF4-FFF2-40B4-BE49-F238E27FC236}">
                  <a16:creationId xmlns:a16="http://schemas.microsoft.com/office/drawing/2014/main" id="{8434C647-ADB1-484D-AD97-83856687ACDB}"/>
                </a:ext>
              </a:extLst>
            </p:cNvPr>
            <p:cNvSpPr/>
            <p:nvPr/>
          </p:nvSpPr>
          <p:spPr>
            <a:xfrm>
              <a:off x="830044" y="351246"/>
              <a:ext cx="901887" cy="713744"/>
            </a:xfrm>
            <a:prstGeom prst="chevron">
              <a:avLst>
                <a:gd name="adj" fmla="val 70610"/>
              </a:avLst>
            </a:prstGeom>
            <a:solidFill>
              <a:srgbClr val="57A3D3"/>
            </a:solidFill>
            <a:ln w="25400" cap="flat" cmpd="sng">
              <a:solidFill>
                <a:srgbClr val="57A3D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262;p40">
              <a:extLst>
                <a:ext uri="{FF2B5EF4-FFF2-40B4-BE49-F238E27FC236}">
                  <a16:creationId xmlns:a16="http://schemas.microsoft.com/office/drawing/2014/main" id="{BCE4F785-6EBD-4E22-BC04-BCB313B5C8E8}"/>
                </a:ext>
              </a:extLst>
            </p:cNvPr>
            <p:cNvSpPr/>
            <p:nvPr/>
          </p:nvSpPr>
          <p:spPr>
            <a:xfrm>
              <a:off x="1372204" y="351246"/>
              <a:ext cx="901887" cy="713744"/>
            </a:xfrm>
            <a:prstGeom prst="chevron">
              <a:avLst>
                <a:gd name="adj" fmla="val 70610"/>
              </a:avLst>
            </a:prstGeom>
            <a:solidFill>
              <a:srgbClr val="56ADD1"/>
            </a:solidFill>
            <a:ln w="25400" cap="flat" cmpd="sng">
              <a:solidFill>
                <a:srgbClr val="56ADD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263;p40">
              <a:extLst>
                <a:ext uri="{FF2B5EF4-FFF2-40B4-BE49-F238E27FC236}">
                  <a16:creationId xmlns:a16="http://schemas.microsoft.com/office/drawing/2014/main" id="{1C564AC0-4D01-4B66-B10D-4ACCA426171A}"/>
                </a:ext>
              </a:extLst>
            </p:cNvPr>
            <p:cNvSpPr/>
            <p:nvPr/>
          </p:nvSpPr>
          <p:spPr>
            <a:xfrm>
              <a:off x="1913936" y="351246"/>
              <a:ext cx="901887" cy="713744"/>
            </a:xfrm>
            <a:prstGeom prst="chevron">
              <a:avLst>
                <a:gd name="adj" fmla="val 70610"/>
              </a:avLst>
            </a:prstGeom>
            <a:solidFill>
              <a:srgbClr val="54B8D0"/>
            </a:solidFill>
            <a:ln w="25400" cap="flat" cmpd="sng">
              <a:solidFill>
                <a:srgbClr val="54B8D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264;p40">
              <a:extLst>
                <a:ext uri="{FF2B5EF4-FFF2-40B4-BE49-F238E27FC236}">
                  <a16:creationId xmlns:a16="http://schemas.microsoft.com/office/drawing/2014/main" id="{8D4EAE7F-1A70-411B-B64C-EECD5337ECAE}"/>
                </a:ext>
              </a:extLst>
            </p:cNvPr>
            <p:cNvSpPr/>
            <p:nvPr/>
          </p:nvSpPr>
          <p:spPr>
            <a:xfrm>
              <a:off x="2456097" y="351246"/>
              <a:ext cx="901887" cy="713744"/>
            </a:xfrm>
            <a:prstGeom prst="chevron">
              <a:avLst>
                <a:gd name="adj" fmla="val 70610"/>
              </a:avLst>
            </a:prstGeom>
            <a:solidFill>
              <a:srgbClr val="53C1CE"/>
            </a:solidFill>
            <a:ln w="25400" cap="flat" cmpd="sng">
              <a:solidFill>
                <a:srgbClr val="53C1C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265;p40">
              <a:extLst>
                <a:ext uri="{FF2B5EF4-FFF2-40B4-BE49-F238E27FC236}">
                  <a16:creationId xmlns:a16="http://schemas.microsoft.com/office/drawing/2014/main" id="{FC91D717-D90A-415E-984B-9456AEDC194D}"/>
                </a:ext>
              </a:extLst>
            </p:cNvPr>
            <p:cNvSpPr/>
            <p:nvPr/>
          </p:nvSpPr>
          <p:spPr>
            <a:xfrm>
              <a:off x="2997829" y="351246"/>
              <a:ext cx="901887" cy="713744"/>
            </a:xfrm>
            <a:prstGeom prst="chevron">
              <a:avLst>
                <a:gd name="adj" fmla="val 70610"/>
              </a:avLst>
            </a:prstGeom>
            <a:solidFill>
              <a:srgbClr val="52CBCC"/>
            </a:solidFill>
            <a:ln w="25400" cap="flat" cmpd="sng">
              <a:solidFill>
                <a:srgbClr val="52CB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266;p40">
              <a:extLst>
                <a:ext uri="{FF2B5EF4-FFF2-40B4-BE49-F238E27FC236}">
                  <a16:creationId xmlns:a16="http://schemas.microsoft.com/office/drawing/2014/main" id="{7F5C7F49-4718-4E73-A3A3-AAA6EB0F045F}"/>
                </a:ext>
              </a:extLst>
            </p:cNvPr>
            <p:cNvSpPr/>
            <p:nvPr/>
          </p:nvSpPr>
          <p:spPr>
            <a:xfrm>
              <a:off x="3539989" y="351246"/>
              <a:ext cx="901887" cy="713744"/>
            </a:xfrm>
            <a:prstGeom prst="chevron">
              <a:avLst>
                <a:gd name="adj" fmla="val 70610"/>
              </a:avLst>
            </a:prstGeom>
            <a:solidFill>
              <a:srgbClr val="51CABF"/>
            </a:solidFill>
            <a:ln w="25400" cap="flat" cmpd="sng">
              <a:solidFill>
                <a:srgbClr val="51CA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267;p40">
              <a:extLst>
                <a:ext uri="{FF2B5EF4-FFF2-40B4-BE49-F238E27FC236}">
                  <a16:creationId xmlns:a16="http://schemas.microsoft.com/office/drawing/2014/main" id="{8A0DE9E1-63B6-4E81-BFCC-5B6D7775B552}"/>
                </a:ext>
              </a:extLst>
            </p:cNvPr>
            <p:cNvSpPr/>
            <p:nvPr/>
          </p:nvSpPr>
          <p:spPr>
            <a:xfrm>
              <a:off x="183910" y="422621"/>
              <a:ext cx="4113129" cy="570995"/>
            </a:xfrm>
            <a:prstGeom prst="rect">
              <a:avLst/>
            </a:prstGeom>
            <a:solidFill>
              <a:schemeClr val="lt1"/>
            </a:solidFill>
            <a:ln w="25400" cap="flat"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268;p40">
              <a:extLst>
                <a:ext uri="{FF2B5EF4-FFF2-40B4-BE49-F238E27FC236}">
                  <a16:creationId xmlns:a16="http://schemas.microsoft.com/office/drawing/2014/main" id="{B97280CB-AACC-4677-AAE7-FE648D9E2DC6}"/>
                </a:ext>
              </a:extLst>
            </p:cNvPr>
            <p:cNvSpPr txBox="1"/>
            <p:nvPr/>
          </p:nvSpPr>
          <p:spPr>
            <a:xfrm>
              <a:off x="183910" y="422621"/>
              <a:ext cx="4113129" cy="570995"/>
            </a:xfrm>
            <a:prstGeom prst="rect">
              <a:avLst/>
            </a:prstGeom>
            <a:noFill/>
            <a:ln>
              <a:noFill/>
            </a:ln>
          </p:spPr>
          <p:txBody>
            <a:bodyPr spcFirstLastPara="1" wrap="square" lIns="40625" tIns="40625" rIns="40625" bIns="40625"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dirty="0">
                  <a:solidFill>
                    <a:srgbClr val="000000"/>
                  </a:solidFill>
                  <a:latin typeface="Arial"/>
                  <a:ea typeface="Arial"/>
                  <a:cs typeface="Arial"/>
                  <a:sym typeface="Arial"/>
                </a:rPr>
                <a:t>Talking story/Audio notes/Pronunciation &amp; Fluency</a:t>
              </a:r>
              <a:endParaRPr sz="1400" b="0" i="0" u="none" strike="noStrike" cap="none" dirty="0">
                <a:solidFill>
                  <a:srgbClr val="000000"/>
                </a:solidFill>
                <a:latin typeface="Arial"/>
                <a:ea typeface="Arial"/>
                <a:cs typeface="Arial"/>
                <a:sym typeface="Arial"/>
              </a:endParaRPr>
            </a:p>
          </p:txBody>
        </p:sp>
        <p:sp>
          <p:nvSpPr>
            <p:cNvPr id="59" name="Google Shape;269;p40">
              <a:extLst>
                <a:ext uri="{FF2B5EF4-FFF2-40B4-BE49-F238E27FC236}">
                  <a16:creationId xmlns:a16="http://schemas.microsoft.com/office/drawing/2014/main" id="{71018EFA-EC8E-4DEA-809C-9CCC50C24CA6}"/>
                </a:ext>
              </a:extLst>
            </p:cNvPr>
            <p:cNvSpPr/>
            <p:nvPr/>
          </p:nvSpPr>
          <p:spPr>
            <a:xfrm>
              <a:off x="183910" y="1126406"/>
              <a:ext cx="3854221" cy="35038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270;p40">
              <a:extLst>
                <a:ext uri="{FF2B5EF4-FFF2-40B4-BE49-F238E27FC236}">
                  <a16:creationId xmlns:a16="http://schemas.microsoft.com/office/drawing/2014/main" id="{53D68629-4D29-45F8-94E1-61CDF57EE3C2}"/>
                </a:ext>
              </a:extLst>
            </p:cNvPr>
            <p:cNvSpPr txBox="1"/>
            <p:nvPr/>
          </p:nvSpPr>
          <p:spPr>
            <a:xfrm>
              <a:off x="183910" y="1126406"/>
              <a:ext cx="3854221" cy="350383"/>
            </a:xfrm>
            <a:prstGeom prst="rect">
              <a:avLst/>
            </a:prstGeom>
            <a:noFill/>
            <a:ln>
              <a:noFill/>
            </a:ln>
          </p:spPr>
          <p:txBody>
            <a:bodyPr spcFirstLastPara="1" wrap="square" lIns="68575" tIns="68575" rIns="68575" bIns="68575" anchor="b"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Black"/>
                  <a:ea typeface="Arial Black"/>
                  <a:cs typeface="Arial Black"/>
                  <a:sym typeface="Arial Black"/>
                </a:rPr>
                <a:t>Videos</a:t>
              </a:r>
              <a:endParaRPr sz="1400" b="0" i="0" u="none" strike="noStrike" cap="none">
                <a:solidFill>
                  <a:srgbClr val="000000"/>
                </a:solidFill>
                <a:latin typeface="Arial"/>
                <a:ea typeface="Arial"/>
                <a:cs typeface="Arial"/>
                <a:sym typeface="Arial"/>
              </a:endParaRPr>
            </a:p>
          </p:txBody>
        </p:sp>
        <p:sp>
          <p:nvSpPr>
            <p:cNvPr id="61" name="Google Shape;271;p40">
              <a:extLst>
                <a:ext uri="{FF2B5EF4-FFF2-40B4-BE49-F238E27FC236}">
                  <a16:creationId xmlns:a16="http://schemas.microsoft.com/office/drawing/2014/main" id="{77287325-7154-4B3F-92D8-32DC04F932D7}"/>
                </a:ext>
              </a:extLst>
            </p:cNvPr>
            <p:cNvSpPr/>
            <p:nvPr/>
          </p:nvSpPr>
          <p:spPr>
            <a:xfrm>
              <a:off x="183910" y="1476790"/>
              <a:ext cx="901887" cy="713744"/>
            </a:xfrm>
            <a:prstGeom prst="chevron">
              <a:avLst>
                <a:gd name="adj" fmla="val 70610"/>
              </a:avLst>
            </a:prstGeom>
            <a:solidFill>
              <a:srgbClr val="4FC9B3"/>
            </a:solidFill>
            <a:ln w="25400" cap="flat" cmpd="sng">
              <a:solidFill>
                <a:srgbClr val="4FC9B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272;p40">
              <a:extLst>
                <a:ext uri="{FF2B5EF4-FFF2-40B4-BE49-F238E27FC236}">
                  <a16:creationId xmlns:a16="http://schemas.microsoft.com/office/drawing/2014/main" id="{054935AB-B97E-4AC4-87E4-741D9075C74D}"/>
                </a:ext>
              </a:extLst>
            </p:cNvPr>
            <p:cNvSpPr/>
            <p:nvPr/>
          </p:nvSpPr>
          <p:spPr>
            <a:xfrm>
              <a:off x="725642" y="1476790"/>
              <a:ext cx="901887" cy="713744"/>
            </a:xfrm>
            <a:prstGeom prst="chevron">
              <a:avLst>
                <a:gd name="adj" fmla="val 70610"/>
              </a:avLst>
            </a:prstGeom>
            <a:solidFill>
              <a:srgbClr val="4EC7A5"/>
            </a:solidFill>
            <a:ln w="25400" cap="flat" cmpd="sng">
              <a:solidFill>
                <a:srgbClr val="4EC7A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273;p40">
              <a:extLst>
                <a:ext uri="{FF2B5EF4-FFF2-40B4-BE49-F238E27FC236}">
                  <a16:creationId xmlns:a16="http://schemas.microsoft.com/office/drawing/2014/main" id="{B53C17CC-69CB-49C5-BCF2-CBBB6D42E1E0}"/>
                </a:ext>
              </a:extLst>
            </p:cNvPr>
            <p:cNvSpPr/>
            <p:nvPr/>
          </p:nvSpPr>
          <p:spPr>
            <a:xfrm>
              <a:off x="1267803" y="1476790"/>
              <a:ext cx="901887" cy="713744"/>
            </a:xfrm>
            <a:prstGeom prst="chevron">
              <a:avLst>
                <a:gd name="adj" fmla="val 70610"/>
              </a:avLst>
            </a:prstGeom>
            <a:solidFill>
              <a:srgbClr val="4DC598"/>
            </a:solidFill>
            <a:ln w="25400" cap="flat" cmpd="sng">
              <a:solidFill>
                <a:srgbClr val="4DC59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274;p40">
              <a:extLst>
                <a:ext uri="{FF2B5EF4-FFF2-40B4-BE49-F238E27FC236}">
                  <a16:creationId xmlns:a16="http://schemas.microsoft.com/office/drawing/2014/main" id="{ECF4C20E-4402-4851-96A4-D0016584EFC5}"/>
                </a:ext>
              </a:extLst>
            </p:cNvPr>
            <p:cNvSpPr/>
            <p:nvPr/>
          </p:nvSpPr>
          <p:spPr>
            <a:xfrm>
              <a:off x="1809535" y="1476790"/>
              <a:ext cx="901887" cy="713744"/>
            </a:xfrm>
            <a:prstGeom prst="chevron">
              <a:avLst>
                <a:gd name="adj" fmla="val 70610"/>
              </a:avLst>
            </a:prstGeom>
            <a:solidFill>
              <a:srgbClr val="4CC38C"/>
            </a:solidFill>
            <a:ln w="25400" cap="flat" cmpd="sng">
              <a:solidFill>
                <a:srgbClr val="4CC38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275;p40">
              <a:extLst>
                <a:ext uri="{FF2B5EF4-FFF2-40B4-BE49-F238E27FC236}">
                  <a16:creationId xmlns:a16="http://schemas.microsoft.com/office/drawing/2014/main" id="{A0D539ED-ECEF-4D62-B9F7-6C8C7710AEFB}"/>
                </a:ext>
              </a:extLst>
            </p:cNvPr>
            <p:cNvSpPr/>
            <p:nvPr/>
          </p:nvSpPr>
          <p:spPr>
            <a:xfrm>
              <a:off x="2351695" y="1476790"/>
              <a:ext cx="901887" cy="713744"/>
            </a:xfrm>
            <a:prstGeom prst="chevron">
              <a:avLst>
                <a:gd name="adj" fmla="val 70610"/>
              </a:avLst>
            </a:prstGeom>
            <a:solidFill>
              <a:srgbClr val="4AC280"/>
            </a:solidFill>
            <a:ln w="25400" cap="flat" cmpd="sng">
              <a:solidFill>
                <a:srgbClr val="4AC28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276;p40">
              <a:extLst>
                <a:ext uri="{FF2B5EF4-FFF2-40B4-BE49-F238E27FC236}">
                  <a16:creationId xmlns:a16="http://schemas.microsoft.com/office/drawing/2014/main" id="{0D3041C7-E4FA-4728-A4BB-9954B3EB30F5}"/>
                </a:ext>
              </a:extLst>
            </p:cNvPr>
            <p:cNvSpPr/>
            <p:nvPr/>
          </p:nvSpPr>
          <p:spPr>
            <a:xfrm>
              <a:off x="2893427" y="1476790"/>
              <a:ext cx="901887" cy="713744"/>
            </a:xfrm>
            <a:prstGeom prst="chevron">
              <a:avLst>
                <a:gd name="adj" fmla="val 70610"/>
              </a:avLst>
            </a:prstGeom>
            <a:solidFill>
              <a:srgbClr val="49C073"/>
            </a:solidFill>
            <a:ln w="25400" cap="flat" cmpd="sng">
              <a:solidFill>
                <a:srgbClr val="49C07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277;p40">
              <a:extLst>
                <a:ext uri="{FF2B5EF4-FFF2-40B4-BE49-F238E27FC236}">
                  <a16:creationId xmlns:a16="http://schemas.microsoft.com/office/drawing/2014/main" id="{FC3C8B05-64EA-4264-9BBA-0C2A9865954F}"/>
                </a:ext>
              </a:extLst>
            </p:cNvPr>
            <p:cNvSpPr/>
            <p:nvPr/>
          </p:nvSpPr>
          <p:spPr>
            <a:xfrm>
              <a:off x="3435588" y="1476790"/>
              <a:ext cx="901887" cy="713744"/>
            </a:xfrm>
            <a:prstGeom prst="chevron">
              <a:avLst>
                <a:gd name="adj" fmla="val 70610"/>
              </a:avLst>
            </a:prstGeom>
            <a:solidFill>
              <a:srgbClr val="48BE67"/>
            </a:solidFill>
            <a:ln w="25400" cap="flat" cmpd="sng">
              <a:solidFill>
                <a:srgbClr val="48BE6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278;p40">
              <a:extLst>
                <a:ext uri="{FF2B5EF4-FFF2-40B4-BE49-F238E27FC236}">
                  <a16:creationId xmlns:a16="http://schemas.microsoft.com/office/drawing/2014/main" id="{75D070AA-4547-4912-AC70-45EC1CA74E62}"/>
                </a:ext>
              </a:extLst>
            </p:cNvPr>
            <p:cNvSpPr/>
            <p:nvPr/>
          </p:nvSpPr>
          <p:spPr>
            <a:xfrm>
              <a:off x="183910" y="1548165"/>
              <a:ext cx="3904325" cy="570995"/>
            </a:xfrm>
            <a:prstGeom prst="rect">
              <a:avLst/>
            </a:prstGeom>
            <a:solidFill>
              <a:schemeClr val="lt1"/>
            </a:solidFill>
            <a:ln w="25400" cap="flat" cmpd="sng">
              <a:solidFill>
                <a:srgbClr val="4CC38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279;p40">
              <a:extLst>
                <a:ext uri="{FF2B5EF4-FFF2-40B4-BE49-F238E27FC236}">
                  <a16:creationId xmlns:a16="http://schemas.microsoft.com/office/drawing/2014/main" id="{C46FBBBE-000D-44DF-B879-7510B3DCEA99}"/>
                </a:ext>
              </a:extLst>
            </p:cNvPr>
            <p:cNvSpPr txBox="1"/>
            <p:nvPr/>
          </p:nvSpPr>
          <p:spPr>
            <a:xfrm>
              <a:off x="183910" y="1548165"/>
              <a:ext cx="3904325" cy="570995"/>
            </a:xfrm>
            <a:prstGeom prst="rect">
              <a:avLst/>
            </a:prstGeom>
            <a:noFill/>
            <a:ln>
              <a:noFill/>
            </a:ln>
          </p:spPr>
          <p:txBody>
            <a:bodyPr spcFirstLastPara="1" wrap="square" lIns="40625" tIns="40625" rIns="40625" bIns="40625"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Song &amp; Dance performances/Non-verbal cues/Ceremonial oral presentations</a:t>
              </a:r>
              <a:endParaRPr sz="1400" b="0" i="0" u="none" strike="noStrike" cap="none">
                <a:solidFill>
                  <a:srgbClr val="000000"/>
                </a:solidFill>
                <a:latin typeface="Arial"/>
                <a:ea typeface="Arial"/>
                <a:cs typeface="Arial"/>
                <a:sym typeface="Arial"/>
              </a:endParaRPr>
            </a:p>
          </p:txBody>
        </p:sp>
        <p:sp>
          <p:nvSpPr>
            <p:cNvPr id="70" name="Google Shape;280;p40">
              <a:extLst>
                <a:ext uri="{FF2B5EF4-FFF2-40B4-BE49-F238E27FC236}">
                  <a16:creationId xmlns:a16="http://schemas.microsoft.com/office/drawing/2014/main" id="{711BDF8C-BF28-43E4-AAD9-485311995E58}"/>
                </a:ext>
              </a:extLst>
            </p:cNvPr>
            <p:cNvSpPr/>
            <p:nvPr/>
          </p:nvSpPr>
          <p:spPr>
            <a:xfrm>
              <a:off x="183910" y="2251950"/>
              <a:ext cx="3854221" cy="35038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281;p40">
              <a:extLst>
                <a:ext uri="{FF2B5EF4-FFF2-40B4-BE49-F238E27FC236}">
                  <a16:creationId xmlns:a16="http://schemas.microsoft.com/office/drawing/2014/main" id="{3EB762DD-14F3-4F37-A371-B35E2BDC007E}"/>
                </a:ext>
              </a:extLst>
            </p:cNvPr>
            <p:cNvSpPr txBox="1"/>
            <p:nvPr/>
          </p:nvSpPr>
          <p:spPr>
            <a:xfrm>
              <a:off x="183910" y="2251950"/>
              <a:ext cx="3854221" cy="350383"/>
            </a:xfrm>
            <a:prstGeom prst="rect">
              <a:avLst/>
            </a:prstGeom>
            <a:noFill/>
            <a:ln>
              <a:noFill/>
            </a:ln>
          </p:spPr>
          <p:txBody>
            <a:bodyPr spcFirstLastPara="1" wrap="square" lIns="68575" tIns="68575" rIns="68575" bIns="68575" anchor="b"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Black"/>
                  <a:ea typeface="Arial Black"/>
                  <a:cs typeface="Arial Black"/>
                  <a:sym typeface="Arial Black"/>
                </a:rPr>
                <a:t>Digital storytelling</a:t>
              </a:r>
              <a:endParaRPr sz="1400" b="0" i="0" u="none" strike="noStrike" cap="none">
                <a:solidFill>
                  <a:srgbClr val="000000"/>
                </a:solidFill>
                <a:latin typeface="Arial"/>
                <a:ea typeface="Arial"/>
                <a:cs typeface="Arial"/>
                <a:sym typeface="Arial"/>
              </a:endParaRPr>
            </a:p>
          </p:txBody>
        </p:sp>
        <p:sp>
          <p:nvSpPr>
            <p:cNvPr id="72" name="Google Shape;282;p40">
              <a:extLst>
                <a:ext uri="{FF2B5EF4-FFF2-40B4-BE49-F238E27FC236}">
                  <a16:creationId xmlns:a16="http://schemas.microsoft.com/office/drawing/2014/main" id="{95B430B9-1D0D-4325-A66E-02D73C16DA2D}"/>
                </a:ext>
              </a:extLst>
            </p:cNvPr>
            <p:cNvSpPr/>
            <p:nvPr/>
          </p:nvSpPr>
          <p:spPr>
            <a:xfrm>
              <a:off x="183910" y="2602334"/>
              <a:ext cx="901887" cy="713744"/>
            </a:xfrm>
            <a:prstGeom prst="chevron">
              <a:avLst>
                <a:gd name="adj" fmla="val 70610"/>
              </a:avLst>
            </a:prstGeom>
            <a:solidFill>
              <a:srgbClr val="47BC5A"/>
            </a:solidFill>
            <a:ln w="25400" cap="flat" cmpd="sng">
              <a:solidFill>
                <a:srgbClr val="47BC5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283;p40">
              <a:extLst>
                <a:ext uri="{FF2B5EF4-FFF2-40B4-BE49-F238E27FC236}">
                  <a16:creationId xmlns:a16="http://schemas.microsoft.com/office/drawing/2014/main" id="{C3DD2882-78D0-48B6-8EAE-28AF86C84FF0}"/>
                </a:ext>
              </a:extLst>
            </p:cNvPr>
            <p:cNvSpPr/>
            <p:nvPr/>
          </p:nvSpPr>
          <p:spPr>
            <a:xfrm>
              <a:off x="725642" y="2602334"/>
              <a:ext cx="901887" cy="713744"/>
            </a:xfrm>
            <a:prstGeom prst="chevron">
              <a:avLst>
                <a:gd name="adj" fmla="val 70610"/>
              </a:avLst>
            </a:prstGeom>
            <a:solidFill>
              <a:srgbClr val="46BA4E"/>
            </a:solidFill>
            <a:ln w="25400" cap="flat" cmpd="sng">
              <a:solidFill>
                <a:srgbClr val="46BA4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284;p40">
              <a:extLst>
                <a:ext uri="{FF2B5EF4-FFF2-40B4-BE49-F238E27FC236}">
                  <a16:creationId xmlns:a16="http://schemas.microsoft.com/office/drawing/2014/main" id="{18AA1575-FCA6-453C-AF12-1946D5541FF5}"/>
                </a:ext>
              </a:extLst>
            </p:cNvPr>
            <p:cNvSpPr/>
            <p:nvPr/>
          </p:nvSpPr>
          <p:spPr>
            <a:xfrm>
              <a:off x="1267803" y="2602334"/>
              <a:ext cx="901887" cy="713744"/>
            </a:xfrm>
            <a:prstGeom prst="chevron">
              <a:avLst>
                <a:gd name="adj" fmla="val 70610"/>
              </a:avLst>
            </a:prstGeom>
            <a:solidFill>
              <a:srgbClr val="49B845"/>
            </a:solidFill>
            <a:ln w="25400" cap="flat" cmpd="sng">
              <a:solidFill>
                <a:srgbClr val="49B84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285;p40">
              <a:extLst>
                <a:ext uri="{FF2B5EF4-FFF2-40B4-BE49-F238E27FC236}">
                  <a16:creationId xmlns:a16="http://schemas.microsoft.com/office/drawing/2014/main" id="{725FB6D5-5843-49AB-A02B-43922A874823}"/>
                </a:ext>
              </a:extLst>
            </p:cNvPr>
            <p:cNvSpPr/>
            <p:nvPr/>
          </p:nvSpPr>
          <p:spPr>
            <a:xfrm>
              <a:off x="1809535" y="2602334"/>
              <a:ext cx="901887" cy="713744"/>
            </a:xfrm>
            <a:prstGeom prst="chevron">
              <a:avLst>
                <a:gd name="adj" fmla="val 70610"/>
              </a:avLst>
            </a:prstGeom>
            <a:solidFill>
              <a:srgbClr val="53B545"/>
            </a:solidFill>
            <a:ln w="25400" cap="flat" cmpd="sng">
              <a:solidFill>
                <a:srgbClr val="53B54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286;p40">
              <a:extLst>
                <a:ext uri="{FF2B5EF4-FFF2-40B4-BE49-F238E27FC236}">
                  <a16:creationId xmlns:a16="http://schemas.microsoft.com/office/drawing/2014/main" id="{B9C8BD22-D7DB-448A-8C32-C7063D9056EB}"/>
                </a:ext>
              </a:extLst>
            </p:cNvPr>
            <p:cNvSpPr/>
            <p:nvPr/>
          </p:nvSpPr>
          <p:spPr>
            <a:xfrm>
              <a:off x="2351695" y="2602334"/>
              <a:ext cx="901887" cy="713744"/>
            </a:xfrm>
            <a:prstGeom prst="chevron">
              <a:avLst>
                <a:gd name="adj" fmla="val 70610"/>
              </a:avLst>
            </a:prstGeom>
            <a:solidFill>
              <a:srgbClr val="5EB146"/>
            </a:solidFill>
            <a:ln w="25400" cap="flat" cmpd="sng">
              <a:solidFill>
                <a:srgbClr val="5EB14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287;p40">
              <a:extLst>
                <a:ext uri="{FF2B5EF4-FFF2-40B4-BE49-F238E27FC236}">
                  <a16:creationId xmlns:a16="http://schemas.microsoft.com/office/drawing/2014/main" id="{D5047C58-A04E-406E-92F0-35618AA87B58}"/>
                </a:ext>
              </a:extLst>
            </p:cNvPr>
            <p:cNvSpPr/>
            <p:nvPr/>
          </p:nvSpPr>
          <p:spPr>
            <a:xfrm>
              <a:off x="2893427" y="2602334"/>
              <a:ext cx="901887" cy="713744"/>
            </a:xfrm>
            <a:prstGeom prst="chevron">
              <a:avLst>
                <a:gd name="adj" fmla="val 70610"/>
              </a:avLst>
            </a:prstGeom>
            <a:solidFill>
              <a:srgbClr val="66AE46"/>
            </a:solidFill>
            <a:ln w="25400" cap="flat" cmpd="sng">
              <a:solidFill>
                <a:srgbClr val="66AE4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288;p40">
              <a:extLst>
                <a:ext uri="{FF2B5EF4-FFF2-40B4-BE49-F238E27FC236}">
                  <a16:creationId xmlns:a16="http://schemas.microsoft.com/office/drawing/2014/main" id="{EE3A5668-7FC1-43DD-A199-0AE2133410C8}"/>
                </a:ext>
              </a:extLst>
            </p:cNvPr>
            <p:cNvSpPr/>
            <p:nvPr/>
          </p:nvSpPr>
          <p:spPr>
            <a:xfrm>
              <a:off x="3435588" y="2602334"/>
              <a:ext cx="901887" cy="713744"/>
            </a:xfrm>
            <a:prstGeom prst="chevron">
              <a:avLst>
                <a:gd name="adj" fmla="val 70610"/>
              </a:avLst>
            </a:prstGeom>
            <a:solidFill>
              <a:srgbClr val="6FAB46"/>
            </a:solidFill>
            <a:ln w="25400" cap="flat" cmpd="sng">
              <a:solidFill>
                <a:srgbClr val="6FAB4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289;p40">
              <a:extLst>
                <a:ext uri="{FF2B5EF4-FFF2-40B4-BE49-F238E27FC236}">
                  <a16:creationId xmlns:a16="http://schemas.microsoft.com/office/drawing/2014/main" id="{DEB3C74E-71F8-4CE2-9BD9-21FE4C17D781}"/>
                </a:ext>
              </a:extLst>
            </p:cNvPr>
            <p:cNvSpPr/>
            <p:nvPr/>
          </p:nvSpPr>
          <p:spPr>
            <a:xfrm>
              <a:off x="148068" y="2673708"/>
              <a:ext cx="3904325" cy="570995"/>
            </a:xfrm>
            <a:prstGeom prst="rect">
              <a:avLst/>
            </a:prstGeom>
            <a:solidFill>
              <a:schemeClr val="lt1"/>
            </a:solidFill>
            <a:ln w="25400" cap="flat" cmpd="sng">
              <a:solidFill>
                <a:srgbClr val="6FAB4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290;p40">
              <a:extLst>
                <a:ext uri="{FF2B5EF4-FFF2-40B4-BE49-F238E27FC236}">
                  <a16:creationId xmlns:a16="http://schemas.microsoft.com/office/drawing/2014/main" id="{D18B0C32-38BA-452D-B3AD-E9334230AE72}"/>
                </a:ext>
              </a:extLst>
            </p:cNvPr>
            <p:cNvSpPr txBox="1"/>
            <p:nvPr/>
          </p:nvSpPr>
          <p:spPr>
            <a:xfrm>
              <a:off x="148068" y="2673708"/>
              <a:ext cx="3904325" cy="570995"/>
            </a:xfrm>
            <a:prstGeom prst="rect">
              <a:avLst/>
            </a:prstGeom>
            <a:noFill/>
            <a:ln>
              <a:noFill/>
            </a:ln>
          </p:spPr>
          <p:txBody>
            <a:bodyPr spcFirstLastPara="1" wrap="square" lIns="40625" tIns="40625" rIns="40625" bIns="40625"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dirty="0">
                  <a:solidFill>
                    <a:srgbClr val="000000"/>
                  </a:solidFill>
                  <a:latin typeface="Arial"/>
                  <a:ea typeface="Arial"/>
                  <a:cs typeface="Arial"/>
                  <a:sym typeface="Arial"/>
                </a:rPr>
                <a:t>Voice, images, music &amp; text = multimedia story; 'a picture paints a thousand words'</a:t>
              </a:r>
              <a:endParaRPr sz="1400" b="0" i="0" u="none" strike="noStrike" cap="none" dirty="0">
                <a:solidFill>
                  <a:srgbClr val="000000"/>
                </a:solidFill>
                <a:latin typeface="Arial"/>
                <a:ea typeface="Arial"/>
                <a:cs typeface="Arial"/>
                <a:sym typeface="Arial"/>
              </a:endParaRPr>
            </a:p>
          </p:txBody>
        </p:sp>
      </p:grpSp>
      <p:sp>
        <p:nvSpPr>
          <p:cNvPr id="81" name="TextBox 80">
            <a:extLst>
              <a:ext uri="{FF2B5EF4-FFF2-40B4-BE49-F238E27FC236}">
                <a16:creationId xmlns:a16="http://schemas.microsoft.com/office/drawing/2014/main" id="{52D7F90B-C92C-4842-9EE3-26A84E7CB588}"/>
              </a:ext>
            </a:extLst>
          </p:cNvPr>
          <p:cNvSpPr txBox="1"/>
          <p:nvPr/>
        </p:nvSpPr>
        <p:spPr>
          <a:xfrm>
            <a:off x="2290574" y="220680"/>
            <a:ext cx="10182004" cy="523220"/>
          </a:xfrm>
          <a:prstGeom prst="rect">
            <a:avLst/>
          </a:prstGeom>
          <a:noFill/>
        </p:spPr>
        <p:txBody>
          <a:bodyPr wrap="square" rtlCol="0">
            <a:spAutoFit/>
          </a:bodyPr>
          <a:lstStyle/>
          <a:p>
            <a:r>
              <a:rPr lang="en-US" sz="2800" dirty="0">
                <a:solidFill>
                  <a:schemeClr val="bg1"/>
                </a:solidFill>
                <a:latin typeface="Arial Black" panose="020B0A04020102020204" pitchFamily="34" charset="0"/>
              </a:rPr>
              <a:t>EDUCATION-DRIVEN TECHNOLOGY AT COMFSM</a:t>
            </a:r>
            <a:endParaRPr lang="en-FM" sz="28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769905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41"/>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210" name="Google Shape;210;p41"/>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212" name="Google Shape;212;p41"/>
          <p:cNvPicPr preferRelativeResize="0"/>
          <p:nvPr/>
        </p:nvPicPr>
        <p:blipFill rotWithShape="1">
          <a:blip r:embed="rId5">
            <a:alphaModFix/>
          </a:blip>
          <a:srcRect/>
          <a:stretch/>
        </p:blipFill>
        <p:spPr>
          <a:xfrm>
            <a:off x="283431" y="116074"/>
            <a:ext cx="1140124" cy="1063294"/>
          </a:xfrm>
          <a:prstGeom prst="rect">
            <a:avLst/>
          </a:prstGeom>
          <a:noFill/>
          <a:ln>
            <a:noFill/>
          </a:ln>
        </p:spPr>
      </p:pic>
      <p:sp>
        <p:nvSpPr>
          <p:cNvPr id="213" name="Google Shape;213;p41"/>
          <p:cNvSpPr/>
          <p:nvPr/>
        </p:nvSpPr>
        <p:spPr>
          <a:xfrm>
            <a:off x="1861456" y="0"/>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4" name="Google Shape;214;p41"/>
          <p:cNvSpPr txBox="1"/>
          <p:nvPr/>
        </p:nvSpPr>
        <p:spPr>
          <a:xfrm>
            <a:off x="2281523" y="255634"/>
            <a:ext cx="9716035"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3200" b="0" i="0" u="none" strike="noStrike" cap="none" dirty="0">
                <a:solidFill>
                  <a:schemeClr val="lt1"/>
                </a:solidFill>
                <a:latin typeface="Arial Black"/>
                <a:ea typeface="Arial Black"/>
                <a:cs typeface="Arial Black"/>
                <a:sym typeface="Arial Black"/>
              </a:rPr>
              <a:t>LEVERAGING AI FOR TRANSFORMATION</a:t>
            </a:r>
            <a:endParaRPr sz="3200" b="0" i="0" u="none" strike="noStrike" cap="none" dirty="0">
              <a:solidFill>
                <a:schemeClr val="lt1"/>
              </a:solidFill>
              <a:latin typeface="Arial Black"/>
              <a:ea typeface="Arial Black"/>
              <a:cs typeface="Arial Black"/>
              <a:sym typeface="Arial Black"/>
            </a:endParaRPr>
          </a:p>
        </p:txBody>
      </p:sp>
      <p:sp>
        <p:nvSpPr>
          <p:cNvPr id="215" name="Google Shape;215;p41"/>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216" name="Google Shape;216;p41"/>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217" name="Google Shape;217;p41"/>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41"/>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9" name="Google Shape;219;p41"/>
          <p:cNvPicPr preferRelativeResize="0"/>
          <p:nvPr/>
        </p:nvPicPr>
        <p:blipFill rotWithShape="1">
          <a:blip r:embed="rId6">
            <a:alphaModFix/>
          </a:blip>
          <a:srcRect/>
          <a:stretch/>
        </p:blipFill>
        <p:spPr>
          <a:xfrm>
            <a:off x="204299" y="2936972"/>
            <a:ext cx="1399541" cy="1399541"/>
          </a:xfrm>
          <a:prstGeom prst="ellipse">
            <a:avLst/>
          </a:prstGeom>
          <a:noFill/>
          <a:ln>
            <a:noFill/>
          </a:ln>
        </p:spPr>
      </p:pic>
      <p:sp>
        <p:nvSpPr>
          <p:cNvPr id="15" name="Shape 14">
            <a:extLst>
              <a:ext uri="{FF2B5EF4-FFF2-40B4-BE49-F238E27FC236}">
                <a16:creationId xmlns:a16="http://schemas.microsoft.com/office/drawing/2014/main" id="{0DCC5D2A-05C3-415D-8E34-414DC1638160}"/>
              </a:ext>
            </a:extLst>
          </p:cNvPr>
          <p:cNvSpPr/>
          <p:nvPr/>
        </p:nvSpPr>
        <p:spPr>
          <a:xfrm>
            <a:off x="2739727" y="1436772"/>
            <a:ext cx="8155564" cy="4896264"/>
          </a:xfrm>
          <a:prstGeom prst="swooshArrow">
            <a:avLst>
              <a:gd name="adj1" fmla="val 25000"/>
              <a:gd name="adj2" fmla="val 25000"/>
            </a:avLst>
          </a:prstGeom>
          <a:solidFill>
            <a:schemeClr val="accent1">
              <a:lumMod val="75000"/>
            </a:schemeClr>
          </a:solidFill>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grpSp>
        <p:nvGrpSpPr>
          <p:cNvPr id="16" name="Group 15">
            <a:extLst>
              <a:ext uri="{FF2B5EF4-FFF2-40B4-BE49-F238E27FC236}">
                <a16:creationId xmlns:a16="http://schemas.microsoft.com/office/drawing/2014/main" id="{6FE7AB08-5E8C-4597-A671-12FF0AF8CB96}"/>
              </a:ext>
            </a:extLst>
          </p:cNvPr>
          <p:cNvGrpSpPr/>
          <p:nvPr/>
        </p:nvGrpSpPr>
        <p:grpSpPr>
          <a:xfrm>
            <a:off x="2192527" y="2020542"/>
            <a:ext cx="2990008" cy="2177499"/>
            <a:chOff x="1034508" y="3380338"/>
            <a:chExt cx="2990008" cy="2177499"/>
          </a:xfrm>
        </p:grpSpPr>
        <p:sp>
          <p:nvSpPr>
            <p:cNvPr id="17" name="Rectangle 16">
              <a:extLst>
                <a:ext uri="{FF2B5EF4-FFF2-40B4-BE49-F238E27FC236}">
                  <a16:creationId xmlns:a16="http://schemas.microsoft.com/office/drawing/2014/main" id="{D9BC5BA0-4CD3-489D-AC61-F8167D86E607}"/>
                </a:ext>
              </a:extLst>
            </p:cNvPr>
            <p:cNvSpPr/>
            <p:nvPr/>
          </p:nvSpPr>
          <p:spPr>
            <a:xfrm>
              <a:off x="1037500" y="3976741"/>
              <a:ext cx="2987016" cy="158109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TextBox 17">
              <a:extLst>
                <a:ext uri="{FF2B5EF4-FFF2-40B4-BE49-F238E27FC236}">
                  <a16:creationId xmlns:a16="http://schemas.microsoft.com/office/drawing/2014/main" id="{3F668973-DA1A-4261-928B-4417CADB2220}"/>
                </a:ext>
              </a:extLst>
            </p:cNvPr>
            <p:cNvSpPr txBox="1"/>
            <p:nvPr/>
          </p:nvSpPr>
          <p:spPr>
            <a:xfrm>
              <a:off x="1034508" y="3380338"/>
              <a:ext cx="2987016" cy="1581096"/>
            </a:xfrm>
            <a:prstGeom prst="rect">
              <a:avLst/>
            </a:prstGeom>
            <a:solidFill>
              <a:schemeClr val="accent2">
                <a:lumMod val="20000"/>
                <a:lumOff val="80000"/>
              </a:schemeClr>
            </a:solidFill>
            <a:ln>
              <a:solidFill>
                <a:srgbClr val="92D050"/>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0595" tIns="0" rIns="0" bIns="0"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Arial Black" panose="020B0A04020102020204" pitchFamily="34" charset="0"/>
                </a:rPr>
                <a:t>Foundation</a:t>
              </a:r>
            </a:p>
            <a:p>
              <a:pPr marL="0" lvl="0" indent="0" algn="l" defTabSz="800100">
                <a:lnSpc>
                  <a:spcPct val="90000"/>
                </a:lnSpc>
                <a:spcBef>
                  <a:spcPct val="0"/>
                </a:spcBef>
                <a:spcAft>
                  <a:spcPct val="35000"/>
                </a:spcAft>
                <a:buNone/>
              </a:pPr>
              <a:r>
                <a:rPr lang="en-US" sz="1600" kern="1200" dirty="0">
                  <a:latin typeface="Bahnschrift" panose="020B0502040204020203" pitchFamily="34" charset="0"/>
                </a:rPr>
                <a:t>- Strategic alignment</a:t>
              </a:r>
            </a:p>
            <a:p>
              <a:pPr marL="0" lvl="0" indent="0" algn="l" defTabSz="800100">
                <a:lnSpc>
                  <a:spcPct val="90000"/>
                </a:lnSpc>
                <a:spcBef>
                  <a:spcPct val="0"/>
                </a:spcBef>
                <a:spcAft>
                  <a:spcPct val="35000"/>
                </a:spcAft>
                <a:buNone/>
              </a:pPr>
              <a:r>
                <a:rPr lang="en-US" sz="1600" kern="1200" dirty="0">
                  <a:latin typeface="Bahnschrift" panose="020B0502040204020203" pitchFamily="34" charset="0"/>
                </a:rPr>
                <a:t>- Scope</a:t>
              </a:r>
            </a:p>
            <a:p>
              <a:pPr marL="0" lvl="0" indent="0" algn="l" defTabSz="800100">
                <a:lnSpc>
                  <a:spcPct val="90000"/>
                </a:lnSpc>
                <a:spcBef>
                  <a:spcPct val="0"/>
                </a:spcBef>
                <a:spcAft>
                  <a:spcPct val="35000"/>
                </a:spcAft>
                <a:buNone/>
              </a:pPr>
              <a:r>
                <a:rPr lang="en-US" sz="1600" kern="1200" dirty="0">
                  <a:latin typeface="Bahnschrift" panose="020B0502040204020203" pitchFamily="34" charset="0"/>
                </a:rPr>
                <a:t>- Ethical principles for use</a:t>
              </a:r>
            </a:p>
            <a:p>
              <a:pPr marL="0" lvl="0" indent="0" algn="l" defTabSz="800100">
                <a:lnSpc>
                  <a:spcPct val="90000"/>
                </a:lnSpc>
                <a:spcBef>
                  <a:spcPct val="0"/>
                </a:spcBef>
                <a:spcAft>
                  <a:spcPct val="35000"/>
                </a:spcAft>
                <a:buNone/>
              </a:pPr>
              <a:r>
                <a:rPr lang="en-US" sz="1600" kern="1200" dirty="0">
                  <a:latin typeface="Bahnschrift" panose="020B0502040204020203" pitchFamily="34" charset="0"/>
                </a:rPr>
                <a:t>- Acceptable ways to use AI</a:t>
              </a:r>
            </a:p>
            <a:p>
              <a:pPr marL="0" lvl="0" indent="0" algn="l" defTabSz="800100">
                <a:lnSpc>
                  <a:spcPct val="90000"/>
                </a:lnSpc>
                <a:spcBef>
                  <a:spcPct val="0"/>
                </a:spcBef>
                <a:spcAft>
                  <a:spcPct val="35000"/>
                </a:spcAft>
                <a:buNone/>
              </a:pPr>
              <a:endParaRPr lang="en-US" sz="1300" kern="1200" dirty="0"/>
            </a:p>
          </p:txBody>
        </p:sp>
      </p:grpSp>
      <p:sp>
        <p:nvSpPr>
          <p:cNvPr id="19" name="TextBox 18">
            <a:extLst>
              <a:ext uri="{FF2B5EF4-FFF2-40B4-BE49-F238E27FC236}">
                <a16:creationId xmlns:a16="http://schemas.microsoft.com/office/drawing/2014/main" id="{3F670451-93EF-483D-8657-03ADCF30D6CF}"/>
              </a:ext>
            </a:extLst>
          </p:cNvPr>
          <p:cNvSpPr txBox="1"/>
          <p:nvPr/>
        </p:nvSpPr>
        <p:spPr>
          <a:xfrm>
            <a:off x="6197691" y="3572711"/>
            <a:ext cx="2724802" cy="1413092"/>
          </a:xfrm>
          <a:prstGeom prst="rect">
            <a:avLst/>
          </a:prstGeom>
          <a:solidFill>
            <a:schemeClr val="accent6">
              <a:lumMod val="20000"/>
              <a:lumOff val="80000"/>
            </a:schemeClr>
          </a:solidFill>
          <a:ln>
            <a:solidFill>
              <a:schemeClr val="accent2"/>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17999" tIns="0" rIns="0" bIns="0"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Arial Black" panose="020B0A04020102020204" pitchFamily="34" charset="0"/>
              </a:rPr>
              <a:t>Monitoring &amp; Review</a:t>
            </a:r>
          </a:p>
          <a:p>
            <a:pPr marL="0" lvl="0" indent="0" algn="l" defTabSz="800100">
              <a:lnSpc>
                <a:spcPct val="90000"/>
              </a:lnSpc>
              <a:spcBef>
                <a:spcPct val="0"/>
              </a:spcBef>
              <a:spcAft>
                <a:spcPct val="35000"/>
              </a:spcAft>
              <a:buNone/>
            </a:pPr>
            <a:r>
              <a:rPr lang="en-US" sz="1600" kern="1200" dirty="0">
                <a:latin typeface="Bahnschrift" panose="020B0502040204020203" pitchFamily="34" charset="0"/>
              </a:rPr>
              <a:t>- Unacceptable uses</a:t>
            </a:r>
          </a:p>
          <a:p>
            <a:pPr marL="0" lvl="0" indent="0" algn="l" defTabSz="800100">
              <a:lnSpc>
                <a:spcPct val="90000"/>
              </a:lnSpc>
              <a:spcBef>
                <a:spcPct val="0"/>
              </a:spcBef>
              <a:spcAft>
                <a:spcPct val="35000"/>
              </a:spcAft>
              <a:buNone/>
            </a:pPr>
            <a:r>
              <a:rPr lang="en-US" sz="1600" kern="1200" dirty="0">
                <a:latin typeface="Bahnschrift" panose="020B0502040204020203" pitchFamily="34" charset="0"/>
              </a:rPr>
              <a:t>- Enforcement &amp; sanctions</a:t>
            </a:r>
          </a:p>
          <a:p>
            <a:pPr marL="0" lvl="0" indent="0" algn="l" defTabSz="800100">
              <a:lnSpc>
                <a:spcPct val="90000"/>
              </a:lnSpc>
              <a:spcBef>
                <a:spcPct val="0"/>
              </a:spcBef>
              <a:spcAft>
                <a:spcPct val="35000"/>
              </a:spcAft>
              <a:buNone/>
            </a:pPr>
            <a:endParaRPr lang="en-FM" sz="2200" kern="1200" dirty="0"/>
          </a:p>
        </p:txBody>
      </p:sp>
      <p:sp>
        <p:nvSpPr>
          <p:cNvPr id="20" name="TextBox 19">
            <a:extLst>
              <a:ext uri="{FF2B5EF4-FFF2-40B4-BE49-F238E27FC236}">
                <a16:creationId xmlns:a16="http://schemas.microsoft.com/office/drawing/2014/main" id="{A20A9592-14B0-42B7-A69A-B7299A807BF2}"/>
              </a:ext>
            </a:extLst>
          </p:cNvPr>
          <p:cNvSpPr txBox="1"/>
          <p:nvPr/>
        </p:nvSpPr>
        <p:spPr>
          <a:xfrm>
            <a:off x="7094713" y="1578986"/>
            <a:ext cx="2166505" cy="974943"/>
          </a:xfrm>
          <a:prstGeom prst="rect">
            <a:avLst/>
          </a:prstGeom>
          <a:solidFill>
            <a:schemeClr val="accent5">
              <a:lumMod val="40000"/>
              <a:lumOff val="60000"/>
            </a:schemeClr>
          </a:solidFill>
          <a:ln>
            <a:solidFill>
              <a:srgbClr val="FFFF00"/>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01489" tIns="0" rIns="0" bIns="0" numCol="1" spcCol="1270" anchor="t" anchorCtr="0">
            <a:noAutofit/>
          </a:bodyPr>
          <a:lstStyle/>
          <a:p>
            <a:pPr marL="0" lvl="0" indent="0" algn="just" defTabSz="711200">
              <a:lnSpc>
                <a:spcPct val="90000"/>
              </a:lnSpc>
              <a:spcBef>
                <a:spcPct val="0"/>
              </a:spcBef>
              <a:spcAft>
                <a:spcPct val="35000"/>
              </a:spcAft>
              <a:buNone/>
            </a:pPr>
            <a:r>
              <a:rPr lang="en-US" sz="1600" b="1" kern="1200" dirty="0">
                <a:latin typeface="Arial Black" panose="020B0A04020102020204" pitchFamily="34" charset="0"/>
              </a:rPr>
              <a:t>COMMITMENT TO CULTURAL &amp; INSTITUTIONAL VALUES</a:t>
            </a:r>
            <a:endParaRPr lang="en-FM" sz="1600" b="1" kern="1200" dirty="0">
              <a:latin typeface="Arial Black" panose="020B0A04020102020204" pitchFamily="34" charset="0"/>
            </a:endParaRPr>
          </a:p>
        </p:txBody>
      </p:sp>
      <p:sp>
        <p:nvSpPr>
          <p:cNvPr id="21" name="Oval 20">
            <a:extLst>
              <a:ext uri="{FF2B5EF4-FFF2-40B4-BE49-F238E27FC236}">
                <a16:creationId xmlns:a16="http://schemas.microsoft.com/office/drawing/2014/main" id="{82F0A3AD-1884-4080-988A-82BC6F97311D}"/>
              </a:ext>
            </a:extLst>
          </p:cNvPr>
          <p:cNvSpPr/>
          <p:nvPr/>
        </p:nvSpPr>
        <p:spPr>
          <a:xfrm>
            <a:off x="4892038" y="3621694"/>
            <a:ext cx="670750" cy="526420"/>
          </a:xfrm>
          <a:prstGeom prst="ellipse">
            <a:avLst/>
          </a:prstGeom>
          <a:solidFill>
            <a:schemeClr val="accent2">
              <a:lumMod val="5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2" name="Oval 21">
            <a:extLst>
              <a:ext uri="{FF2B5EF4-FFF2-40B4-BE49-F238E27FC236}">
                <a16:creationId xmlns:a16="http://schemas.microsoft.com/office/drawing/2014/main" id="{970512E7-C2B7-4537-B753-60E21C284EC0}"/>
              </a:ext>
            </a:extLst>
          </p:cNvPr>
          <p:cNvSpPr/>
          <p:nvPr/>
        </p:nvSpPr>
        <p:spPr>
          <a:xfrm>
            <a:off x="6410920" y="3019949"/>
            <a:ext cx="615808" cy="524741"/>
          </a:xfrm>
          <a:prstGeom prst="ellipse">
            <a:avLst/>
          </a:prstGeom>
          <a:solidFill>
            <a:schemeClr val="accent6"/>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3" name="Oval 22">
            <a:extLst>
              <a:ext uri="{FF2B5EF4-FFF2-40B4-BE49-F238E27FC236}">
                <a16:creationId xmlns:a16="http://schemas.microsoft.com/office/drawing/2014/main" id="{419BB7DD-156F-423C-9D52-5C52FA9F22E9}"/>
              </a:ext>
            </a:extLst>
          </p:cNvPr>
          <p:cNvSpPr/>
          <p:nvPr/>
        </p:nvSpPr>
        <p:spPr>
          <a:xfrm>
            <a:off x="7986841" y="2586744"/>
            <a:ext cx="750133" cy="586635"/>
          </a:xfrm>
          <a:prstGeom prst="ellipse">
            <a:avLst/>
          </a:prstGeom>
          <a:solidFill>
            <a:srgbClr val="00B0F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FM" dirty="0"/>
          </a:p>
        </p:txBody>
      </p:sp>
      <p:sp>
        <p:nvSpPr>
          <p:cNvPr id="24" name="TextBox 23">
            <a:extLst>
              <a:ext uri="{FF2B5EF4-FFF2-40B4-BE49-F238E27FC236}">
                <a16:creationId xmlns:a16="http://schemas.microsoft.com/office/drawing/2014/main" id="{A0CE2925-EC1D-4E22-8CB7-9884C693725A}"/>
              </a:ext>
            </a:extLst>
          </p:cNvPr>
          <p:cNvSpPr txBox="1"/>
          <p:nvPr/>
        </p:nvSpPr>
        <p:spPr>
          <a:xfrm>
            <a:off x="4798425" y="5794362"/>
            <a:ext cx="6096866" cy="830997"/>
          </a:xfrm>
          <a:prstGeom prst="rect">
            <a:avLst/>
          </a:prstGeom>
          <a:noFill/>
        </p:spPr>
        <p:txBody>
          <a:bodyPr wrap="square">
            <a:spAutoFit/>
          </a:bodyPr>
          <a:lstStyle/>
          <a:p>
            <a:r>
              <a:rPr lang="en-US" sz="1200" dirty="0">
                <a:latin typeface="Bahnschrift SemiBold" panose="020B0502040204020203" pitchFamily="34" charset="0"/>
              </a:rPr>
              <a:t>Stanford University’s Institute for Human-Centered AI, MIT’s Responsible AI guidelines, UNESCO’s Recommendation on the Ethics of Artificial Intelligence, OECD’s AI Principles, EDUCAUSE AI Guidance for Higher Education, Ethical principles from </a:t>
            </a:r>
            <a:r>
              <a:rPr lang="en-US" sz="1200" dirty="0" err="1">
                <a:latin typeface="Bahnschrift SemiBold" panose="020B0502040204020203" pitchFamily="34" charset="0"/>
              </a:rPr>
              <a:t>OpenAI</a:t>
            </a:r>
            <a:r>
              <a:rPr lang="en-US" sz="1200" dirty="0">
                <a:latin typeface="Bahnschrift SemiBold" panose="020B0502040204020203" pitchFamily="34" charset="0"/>
              </a:rPr>
              <a:t>, and Google, Palau Community College.</a:t>
            </a:r>
            <a:endParaRPr lang="en-FM" sz="1200" dirty="0">
              <a:latin typeface="Bahnschrift SemiBold" panose="020B0502040204020203" pitchFamily="34" charset="0"/>
            </a:endParaRPr>
          </a:p>
        </p:txBody>
      </p:sp>
    </p:spTree>
    <p:extLst>
      <p:ext uri="{BB962C8B-B14F-4D97-AF65-F5344CB8AC3E}">
        <p14:creationId xmlns:p14="http://schemas.microsoft.com/office/powerpoint/2010/main" val="2356299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41"/>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210" name="Google Shape;210;p41"/>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212" name="Google Shape;212;p41"/>
          <p:cNvPicPr preferRelativeResize="0"/>
          <p:nvPr/>
        </p:nvPicPr>
        <p:blipFill rotWithShape="1">
          <a:blip r:embed="rId5">
            <a:alphaModFix/>
          </a:blip>
          <a:srcRect/>
          <a:stretch/>
        </p:blipFill>
        <p:spPr>
          <a:xfrm>
            <a:off x="283431" y="116074"/>
            <a:ext cx="1140124" cy="1063294"/>
          </a:xfrm>
          <a:prstGeom prst="rect">
            <a:avLst/>
          </a:prstGeom>
          <a:noFill/>
          <a:ln>
            <a:noFill/>
          </a:ln>
        </p:spPr>
      </p:pic>
      <p:sp>
        <p:nvSpPr>
          <p:cNvPr id="213" name="Google Shape;213;p41"/>
          <p:cNvSpPr/>
          <p:nvPr/>
        </p:nvSpPr>
        <p:spPr>
          <a:xfrm>
            <a:off x="1861456" y="0"/>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4" name="Google Shape;214;p41"/>
          <p:cNvSpPr txBox="1"/>
          <p:nvPr/>
        </p:nvSpPr>
        <p:spPr>
          <a:xfrm>
            <a:off x="3990471" y="235549"/>
            <a:ext cx="656205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endParaRPr sz="3200" b="0" i="0" u="none" strike="noStrike" cap="none" dirty="0">
              <a:solidFill>
                <a:schemeClr val="lt1"/>
              </a:solidFill>
              <a:latin typeface="Arial Black"/>
              <a:ea typeface="Arial Black"/>
              <a:cs typeface="Arial Black"/>
              <a:sym typeface="Arial Black"/>
            </a:endParaRPr>
          </a:p>
        </p:txBody>
      </p:sp>
      <p:sp>
        <p:nvSpPr>
          <p:cNvPr id="215" name="Google Shape;215;p41"/>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216" name="Google Shape;216;p41"/>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217" name="Google Shape;217;p41"/>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41"/>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9" name="Google Shape;219;p41"/>
          <p:cNvPicPr preferRelativeResize="0"/>
          <p:nvPr/>
        </p:nvPicPr>
        <p:blipFill rotWithShape="1">
          <a:blip r:embed="rId6">
            <a:alphaModFix/>
          </a:blip>
          <a:srcRect/>
          <a:stretch/>
        </p:blipFill>
        <p:spPr>
          <a:xfrm>
            <a:off x="204299" y="2936972"/>
            <a:ext cx="1399541" cy="1399541"/>
          </a:xfrm>
          <a:prstGeom prst="ellipse">
            <a:avLst/>
          </a:prstGeom>
          <a:noFill/>
          <a:ln>
            <a:noFill/>
          </a:ln>
        </p:spPr>
      </p:pic>
      <p:pic>
        <p:nvPicPr>
          <p:cNvPr id="15" name="Google Shape;350;p14">
            <a:extLst>
              <a:ext uri="{FF2B5EF4-FFF2-40B4-BE49-F238E27FC236}">
                <a16:creationId xmlns:a16="http://schemas.microsoft.com/office/drawing/2014/main" id="{3403D285-37CD-450C-8EDB-5F10B085E907}"/>
              </a:ext>
            </a:extLst>
          </p:cNvPr>
          <p:cNvPicPr preferRelativeResize="0"/>
          <p:nvPr/>
        </p:nvPicPr>
        <p:blipFill rotWithShape="1">
          <a:blip r:embed="rId7">
            <a:alphaModFix/>
          </a:blip>
          <a:srcRect/>
          <a:stretch/>
        </p:blipFill>
        <p:spPr>
          <a:xfrm>
            <a:off x="5287724" y="1308026"/>
            <a:ext cx="6699977" cy="5175773"/>
          </a:xfrm>
          <a:prstGeom prst="rect">
            <a:avLst/>
          </a:prstGeom>
          <a:noFill/>
          <a:ln w="127000"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sp>
        <p:nvSpPr>
          <p:cNvPr id="16" name="Google Shape;351;p14">
            <a:extLst>
              <a:ext uri="{FF2B5EF4-FFF2-40B4-BE49-F238E27FC236}">
                <a16:creationId xmlns:a16="http://schemas.microsoft.com/office/drawing/2014/main" id="{2E8E18AC-AB0B-4ECE-8975-D3796084EB39}"/>
              </a:ext>
            </a:extLst>
          </p:cNvPr>
          <p:cNvSpPr txBox="1"/>
          <p:nvPr/>
        </p:nvSpPr>
        <p:spPr>
          <a:xfrm>
            <a:off x="1731040" y="1694813"/>
            <a:ext cx="3496200" cy="4402200"/>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chemeClr val="dk1"/>
                </a:solidFill>
                <a:latin typeface="Arial"/>
                <a:ea typeface="Arial"/>
                <a:cs typeface="Arial"/>
                <a:sym typeface="Arial"/>
              </a:rPr>
              <a:t>10 physical servers: multiple systems &amp; backups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chemeClr val="dk1"/>
                </a:solidFill>
                <a:latin typeface="Arial"/>
                <a:ea typeface="Arial"/>
                <a:cs typeface="Arial"/>
                <a:sym typeface="Arial"/>
              </a:rPr>
              <a:t>YAP,CHUUK, KOSRAE &amp; CTEC campuses: 1 gateway server each supporting local services &amp; acts as a secure network hub; 1 </a:t>
            </a:r>
            <a:r>
              <a:rPr lang="en-US" sz="2000">
                <a:solidFill>
                  <a:schemeClr val="dk1"/>
                </a:solidFill>
              </a:rPr>
              <a:t>p</a:t>
            </a:r>
            <a:r>
              <a:rPr lang="en-US" sz="2000" b="0" i="0" u="none" strike="noStrike" cap="none">
                <a:solidFill>
                  <a:schemeClr val="dk1"/>
                </a:solidFill>
                <a:latin typeface="Arial"/>
                <a:ea typeface="Arial"/>
                <a:cs typeface="Arial"/>
                <a:sym typeface="Arial"/>
              </a:rPr>
              <a:t>acket-fence server each serving as the WiFi system</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chemeClr val="dk1"/>
                </a:solidFill>
                <a:latin typeface="Arial"/>
                <a:ea typeface="Arial"/>
                <a:cs typeface="Arial"/>
                <a:sym typeface="Arial"/>
              </a:rPr>
              <a:t>Old equipment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chemeClr val="dk1"/>
                </a:solidFill>
                <a:latin typeface="Arial"/>
                <a:ea typeface="Arial"/>
                <a:cs typeface="Arial"/>
                <a:sym typeface="Arial"/>
              </a:rPr>
              <a:t>Limited sandbox environments.</a:t>
            </a:r>
            <a:endParaRPr sz="1400" b="0" i="0" u="none" strike="noStrike" cap="none">
              <a:solidFill>
                <a:srgbClr val="000000"/>
              </a:solidFill>
              <a:latin typeface="Arial"/>
              <a:ea typeface="Arial"/>
              <a:cs typeface="Arial"/>
              <a:sym typeface="Arial"/>
            </a:endParaRPr>
          </a:p>
        </p:txBody>
      </p:sp>
      <p:sp>
        <p:nvSpPr>
          <p:cNvPr id="17" name="Google Shape;214;p41">
            <a:extLst>
              <a:ext uri="{FF2B5EF4-FFF2-40B4-BE49-F238E27FC236}">
                <a16:creationId xmlns:a16="http://schemas.microsoft.com/office/drawing/2014/main" id="{6AAF8668-BA66-4526-874D-29A627FEFD76}"/>
              </a:ext>
            </a:extLst>
          </p:cNvPr>
          <p:cNvSpPr txBox="1"/>
          <p:nvPr/>
        </p:nvSpPr>
        <p:spPr>
          <a:xfrm>
            <a:off x="3204526" y="246536"/>
            <a:ext cx="7724325"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3200" b="0" i="0" u="none" strike="noStrike" cap="none" dirty="0">
                <a:solidFill>
                  <a:schemeClr val="lt1"/>
                </a:solidFill>
                <a:latin typeface="Arial Black"/>
                <a:ea typeface="Arial Black"/>
                <a:cs typeface="Arial Black"/>
                <a:sym typeface="Arial Black"/>
              </a:rPr>
              <a:t>CURRENT IT INFRASTRUCTURE</a:t>
            </a:r>
            <a:endParaRPr sz="3200" b="0" i="0" u="none" strike="noStrike" cap="none" dirty="0">
              <a:solidFill>
                <a:schemeClr val="lt1"/>
              </a:solidFill>
              <a:latin typeface="Arial Black"/>
              <a:ea typeface="Arial Black"/>
              <a:cs typeface="Arial Black"/>
              <a:sym typeface="Arial Black"/>
            </a:endParaRPr>
          </a:p>
        </p:txBody>
      </p:sp>
    </p:spTree>
    <p:extLst>
      <p:ext uri="{BB962C8B-B14F-4D97-AF65-F5344CB8AC3E}">
        <p14:creationId xmlns:p14="http://schemas.microsoft.com/office/powerpoint/2010/main" val="3811190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g2fb6447a3c6_0_0"/>
          <p:cNvPicPr preferRelativeResize="0"/>
          <p:nvPr/>
        </p:nvPicPr>
        <p:blipFill rotWithShape="1">
          <a:blip r:embed="rId3">
            <a:alphaModFix/>
          </a:blip>
          <a:srcRect/>
          <a:stretch/>
        </p:blipFill>
        <p:spPr>
          <a:xfrm>
            <a:off x="-1" y="0"/>
            <a:ext cx="1861459" cy="6858001"/>
          </a:xfrm>
          <a:prstGeom prst="rect">
            <a:avLst/>
          </a:prstGeom>
          <a:noFill/>
          <a:ln>
            <a:noFill/>
          </a:ln>
        </p:spPr>
      </p:pic>
      <p:pic>
        <p:nvPicPr>
          <p:cNvPr id="178" name="Google Shape;178;g2fb6447a3c6_0_0"/>
          <p:cNvPicPr preferRelativeResize="0"/>
          <p:nvPr/>
        </p:nvPicPr>
        <p:blipFill rotWithShape="1">
          <a:blip r:embed="rId4">
            <a:alphaModFix/>
          </a:blip>
          <a:srcRect/>
          <a:stretch/>
        </p:blipFill>
        <p:spPr>
          <a:xfrm>
            <a:off x="130417" y="5155183"/>
            <a:ext cx="1600620" cy="1060102"/>
          </a:xfrm>
          <a:prstGeom prst="rect">
            <a:avLst/>
          </a:prstGeom>
          <a:noFill/>
          <a:ln>
            <a:noFill/>
          </a:ln>
        </p:spPr>
      </p:pic>
      <p:pic>
        <p:nvPicPr>
          <p:cNvPr id="180" name="Google Shape;180;g2fb6447a3c6_0_0"/>
          <p:cNvPicPr preferRelativeResize="0"/>
          <p:nvPr/>
        </p:nvPicPr>
        <p:blipFill rotWithShape="1">
          <a:blip r:embed="rId5">
            <a:alphaModFix/>
          </a:blip>
          <a:srcRect/>
          <a:stretch/>
        </p:blipFill>
        <p:spPr>
          <a:xfrm>
            <a:off x="210177" y="187325"/>
            <a:ext cx="1255099" cy="1265919"/>
          </a:xfrm>
          <a:prstGeom prst="rect">
            <a:avLst/>
          </a:prstGeom>
          <a:noFill/>
          <a:ln>
            <a:noFill/>
          </a:ln>
        </p:spPr>
      </p:pic>
      <p:sp>
        <p:nvSpPr>
          <p:cNvPr id="181" name="Google Shape;181;g2fb6447a3c6_0_0"/>
          <p:cNvSpPr/>
          <p:nvPr/>
        </p:nvSpPr>
        <p:spPr>
          <a:xfrm>
            <a:off x="1877953" y="17564"/>
            <a:ext cx="10330500" cy="996000"/>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3" name="Google Shape;183;g2fb6447a3c6_0_0"/>
          <p:cNvSpPr txBox="1"/>
          <p:nvPr/>
        </p:nvSpPr>
        <p:spPr>
          <a:xfrm>
            <a:off x="85459" y="1495206"/>
            <a:ext cx="1504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184" name="Google Shape;184;g2fb6447a3c6_0_0"/>
          <p:cNvSpPr txBox="1"/>
          <p:nvPr/>
        </p:nvSpPr>
        <p:spPr>
          <a:xfrm>
            <a:off x="80487" y="6209861"/>
            <a:ext cx="16830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185" name="Google Shape;185;g2fb6447a3c6_0_0"/>
          <p:cNvSpPr/>
          <p:nvPr/>
        </p:nvSpPr>
        <p:spPr>
          <a:xfrm>
            <a:off x="1780970" y="0"/>
            <a:ext cx="79500"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6" name="Google Shape;186;g2fb6447a3c6_0_0"/>
          <p:cNvSpPr/>
          <p:nvPr/>
        </p:nvSpPr>
        <p:spPr>
          <a:xfrm rot="-5400000">
            <a:off x="7003444" y="-4151060"/>
            <a:ext cx="45600" cy="103314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7" name="Google Shape;187;g2fb6447a3c6_0_0"/>
          <p:cNvPicPr preferRelativeResize="0"/>
          <p:nvPr/>
        </p:nvPicPr>
        <p:blipFill rotWithShape="1">
          <a:blip r:embed="rId6">
            <a:alphaModFix/>
          </a:blip>
          <a:srcRect/>
          <a:stretch/>
        </p:blipFill>
        <p:spPr>
          <a:xfrm>
            <a:off x="204299" y="2936972"/>
            <a:ext cx="1399500" cy="1399500"/>
          </a:xfrm>
          <a:prstGeom prst="ellipse">
            <a:avLst/>
          </a:prstGeom>
          <a:noFill/>
          <a:ln>
            <a:noFill/>
          </a:ln>
        </p:spPr>
      </p:pic>
      <p:pic>
        <p:nvPicPr>
          <p:cNvPr id="15" name="Google Shape;357;p43">
            <a:extLst>
              <a:ext uri="{FF2B5EF4-FFF2-40B4-BE49-F238E27FC236}">
                <a16:creationId xmlns:a16="http://schemas.microsoft.com/office/drawing/2014/main" id="{5FAB74F7-BBA4-4B95-B407-3F6F1B507B5F}"/>
              </a:ext>
            </a:extLst>
          </p:cNvPr>
          <p:cNvPicPr preferRelativeResize="0"/>
          <p:nvPr/>
        </p:nvPicPr>
        <p:blipFill rotWithShape="1">
          <a:blip r:embed="rId7">
            <a:alphaModFix/>
          </a:blip>
          <a:srcRect l="9722" t="13992" r="62038" b="20988"/>
          <a:stretch/>
        </p:blipFill>
        <p:spPr>
          <a:xfrm>
            <a:off x="4678510" y="1324345"/>
            <a:ext cx="7303313" cy="4885516"/>
          </a:xfrm>
          <a:prstGeom prst="rect">
            <a:avLst/>
          </a:prstGeom>
          <a:noFill/>
          <a:ln w="88900" cap="sq" cmpd="thickThin">
            <a:solidFill>
              <a:srgbClr val="000000"/>
            </a:solidFill>
            <a:prstDash val="solid"/>
            <a:miter lim="800000"/>
            <a:headEnd type="none" w="sm" len="sm"/>
            <a:tailEnd type="none" w="sm" len="sm"/>
          </a:ln>
        </p:spPr>
      </p:pic>
      <p:sp>
        <p:nvSpPr>
          <p:cNvPr id="16" name="Google Shape;358;p43">
            <a:extLst>
              <a:ext uri="{FF2B5EF4-FFF2-40B4-BE49-F238E27FC236}">
                <a16:creationId xmlns:a16="http://schemas.microsoft.com/office/drawing/2014/main" id="{5926660F-89C8-47C3-A3AB-6998684C9182}"/>
              </a:ext>
            </a:extLst>
          </p:cNvPr>
          <p:cNvSpPr txBox="1"/>
          <p:nvPr/>
        </p:nvSpPr>
        <p:spPr>
          <a:xfrm>
            <a:off x="1639889" y="1405771"/>
            <a:ext cx="3164596" cy="4708941"/>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chemeClr val="dk1"/>
                </a:solidFill>
                <a:latin typeface="Arial"/>
                <a:ea typeface="Arial"/>
                <a:cs typeface="Arial"/>
                <a:sym typeface="Arial"/>
              </a:rPr>
              <a:t>Create ‘</a:t>
            </a:r>
            <a:r>
              <a:rPr lang="en-US" sz="2000" b="0" i="0" u="none" strike="noStrike" cap="none" dirty="0" err="1">
                <a:solidFill>
                  <a:schemeClr val="dk1"/>
                </a:solidFill>
                <a:latin typeface="Arial"/>
                <a:ea typeface="Arial"/>
                <a:cs typeface="Arial"/>
                <a:sym typeface="Arial"/>
              </a:rPr>
              <a:t>SharkNet</a:t>
            </a:r>
            <a:r>
              <a:rPr lang="en-US" sz="200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chemeClr val="dk1"/>
                </a:solidFill>
                <a:latin typeface="Arial"/>
                <a:ea typeface="Arial"/>
                <a:cs typeface="Arial"/>
                <a:sym typeface="Arial"/>
              </a:rPr>
              <a:t>Expand visualization clusters at the National Campus to support student lab simulations: e. g. IT, cybersecurity, science modelling, simulated learning environments</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chemeClr val="dk1"/>
                </a:solidFill>
                <a:latin typeface="Arial"/>
                <a:ea typeface="Arial"/>
                <a:cs typeface="Arial"/>
                <a:sym typeface="Arial"/>
              </a:rPr>
              <a:t>The Nursing program is currently testing VR/AR for immersive learning</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chemeClr val="dk1"/>
                </a:solidFill>
                <a:latin typeface="Arial"/>
                <a:ea typeface="Arial"/>
                <a:cs typeface="Arial"/>
                <a:sym typeface="Arial"/>
              </a:rPr>
              <a:t>AI integration with Moodle &amp; SIS</a:t>
            </a:r>
            <a:endParaRPr sz="1400" b="0" i="0" u="none" strike="noStrike" cap="none" dirty="0">
              <a:solidFill>
                <a:srgbClr val="000000"/>
              </a:solidFill>
              <a:latin typeface="Arial"/>
              <a:ea typeface="Arial"/>
              <a:cs typeface="Arial"/>
              <a:sym typeface="Arial"/>
            </a:endParaRPr>
          </a:p>
        </p:txBody>
      </p:sp>
      <p:sp>
        <p:nvSpPr>
          <p:cNvPr id="17" name="Google Shape;214;p41">
            <a:extLst>
              <a:ext uri="{FF2B5EF4-FFF2-40B4-BE49-F238E27FC236}">
                <a16:creationId xmlns:a16="http://schemas.microsoft.com/office/drawing/2014/main" id="{E051F1CE-9A7A-41C1-8F01-6AF8780B05F6}"/>
              </a:ext>
            </a:extLst>
          </p:cNvPr>
          <p:cNvSpPr txBox="1"/>
          <p:nvPr/>
        </p:nvSpPr>
        <p:spPr>
          <a:xfrm>
            <a:off x="2745975" y="217930"/>
            <a:ext cx="886795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2800" b="0" i="0" u="none" strike="noStrike" cap="none" dirty="0">
                <a:solidFill>
                  <a:schemeClr val="lt1"/>
                </a:solidFill>
                <a:latin typeface="Arial Black"/>
                <a:ea typeface="Arial Black"/>
                <a:cs typeface="Arial Black"/>
                <a:sym typeface="Arial Black"/>
              </a:rPr>
              <a:t>TRANSFORMING OUR IT INFRASTRUCTURE</a:t>
            </a:r>
            <a:endParaRPr sz="2800" b="0" i="0" u="none" strike="noStrike" cap="none" dirty="0">
              <a:solidFill>
                <a:schemeClr val="lt1"/>
              </a:solidFill>
              <a:latin typeface="Arial Black"/>
              <a:ea typeface="Arial Black"/>
              <a:cs typeface="Arial Black"/>
              <a:sym typeface="Arial Black"/>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11"/>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283" name="Google Shape;283;p11"/>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284" name="Google Shape;284;p11"/>
          <p:cNvPicPr preferRelativeResize="0">
            <a:picLocks noGrp="1"/>
          </p:cNvPicPr>
          <p:nvPr>
            <p:ph type="body" idx="1"/>
          </p:nvPr>
        </p:nvPicPr>
        <p:blipFill rotWithShape="1">
          <a:blip r:embed="rId5">
            <a:alphaModFix/>
          </a:blip>
          <a:srcRect/>
          <a:stretch/>
        </p:blipFill>
        <p:spPr>
          <a:xfrm>
            <a:off x="1861006" y="991715"/>
            <a:ext cx="10330500" cy="5888400"/>
          </a:xfrm>
          <a:prstGeom prst="rect">
            <a:avLst/>
          </a:prstGeom>
          <a:noFill/>
          <a:ln>
            <a:noFill/>
          </a:ln>
        </p:spPr>
      </p:pic>
      <p:pic>
        <p:nvPicPr>
          <p:cNvPr id="285" name="Google Shape;285;p11"/>
          <p:cNvPicPr preferRelativeResize="0"/>
          <p:nvPr/>
        </p:nvPicPr>
        <p:blipFill rotWithShape="1">
          <a:blip r:embed="rId6">
            <a:alphaModFix/>
          </a:blip>
          <a:srcRect/>
          <a:stretch/>
        </p:blipFill>
        <p:spPr>
          <a:xfrm>
            <a:off x="210177" y="187325"/>
            <a:ext cx="1255099" cy="1265919"/>
          </a:xfrm>
          <a:prstGeom prst="rect">
            <a:avLst/>
          </a:prstGeom>
          <a:noFill/>
          <a:ln>
            <a:noFill/>
          </a:ln>
        </p:spPr>
      </p:pic>
      <p:sp>
        <p:nvSpPr>
          <p:cNvPr id="286" name="Google Shape;286;p11"/>
          <p:cNvSpPr/>
          <p:nvPr/>
        </p:nvSpPr>
        <p:spPr>
          <a:xfrm>
            <a:off x="1878030" y="18536"/>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7" name="Google Shape;287;p11"/>
          <p:cNvSpPr txBox="1"/>
          <p:nvPr/>
        </p:nvSpPr>
        <p:spPr>
          <a:xfrm>
            <a:off x="85459" y="1495206"/>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288" name="Google Shape;288;p11"/>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289" name="Google Shape;289;p11"/>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0" name="Google Shape;290;p11"/>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91" name="Google Shape;291;p11"/>
          <p:cNvPicPr preferRelativeResize="0"/>
          <p:nvPr/>
        </p:nvPicPr>
        <p:blipFill rotWithShape="1">
          <a:blip r:embed="rId7">
            <a:alphaModFix/>
          </a:blip>
          <a:srcRect/>
          <a:stretch/>
        </p:blipFill>
        <p:spPr>
          <a:xfrm>
            <a:off x="204299" y="2936972"/>
            <a:ext cx="1399541" cy="1399541"/>
          </a:xfrm>
          <a:prstGeom prst="ellipse">
            <a:avLst/>
          </a:prstGeom>
          <a:noFill/>
          <a:ln>
            <a:noFill/>
          </a:ln>
        </p:spPr>
      </p:pic>
      <p:sp>
        <p:nvSpPr>
          <p:cNvPr id="293" name="Google Shape;293;p11"/>
          <p:cNvSpPr txBox="1">
            <a:spLocks noGrp="1"/>
          </p:cNvSpPr>
          <p:nvPr>
            <p:ph type="title"/>
          </p:nvPr>
        </p:nvSpPr>
        <p:spPr>
          <a:xfrm>
            <a:off x="4429849" y="196586"/>
            <a:ext cx="5082013" cy="70339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alibri"/>
              <a:buNone/>
            </a:pPr>
            <a:r>
              <a:rPr lang="en-US" sz="3600" b="1" dirty="0">
                <a:solidFill>
                  <a:schemeClr val="lt1"/>
                </a:solidFill>
                <a:latin typeface="Arial Black"/>
                <a:ea typeface="Arial Black"/>
                <a:cs typeface="Arial Black"/>
                <a:sym typeface="Arial Black"/>
              </a:rPr>
              <a:t>NURSING METAVR</a:t>
            </a:r>
            <a:endParaRPr sz="3600" b="1" dirty="0">
              <a:solidFill>
                <a:schemeClr val="lt1"/>
              </a:solidFill>
              <a:latin typeface="Arial Black"/>
              <a:ea typeface="Arial Black"/>
              <a:cs typeface="Arial Black"/>
              <a:sym typeface="Arial Black"/>
            </a:endParaRPr>
          </a:p>
        </p:txBody>
      </p:sp>
      <p:pic>
        <p:nvPicPr>
          <p:cNvPr id="14" name="Google Shape;372;g39b1880e5ef_1_0">
            <a:extLst>
              <a:ext uri="{FF2B5EF4-FFF2-40B4-BE49-F238E27FC236}">
                <a16:creationId xmlns:a16="http://schemas.microsoft.com/office/drawing/2014/main" id="{7BCB2BBE-096B-4F93-958D-350E4F96B241}"/>
              </a:ext>
            </a:extLst>
          </p:cNvPr>
          <p:cNvPicPr preferRelativeResize="0"/>
          <p:nvPr/>
        </p:nvPicPr>
        <p:blipFill>
          <a:blip r:embed="rId8">
            <a:alphaModFix/>
          </a:blip>
          <a:stretch>
            <a:fillRect/>
          </a:stretch>
        </p:blipFill>
        <p:spPr>
          <a:xfrm>
            <a:off x="2174136" y="1263777"/>
            <a:ext cx="2975446" cy="5285094"/>
          </a:xfrm>
          <a:prstGeom prst="rect">
            <a:avLst/>
          </a:prstGeom>
          <a:noFill/>
          <a:ln>
            <a:noFill/>
          </a:ln>
        </p:spPr>
      </p:pic>
      <p:pic>
        <p:nvPicPr>
          <p:cNvPr id="15" name="Google Shape;370;g39b1880e5ef_1_0">
            <a:extLst>
              <a:ext uri="{FF2B5EF4-FFF2-40B4-BE49-F238E27FC236}">
                <a16:creationId xmlns:a16="http://schemas.microsoft.com/office/drawing/2014/main" id="{0FD24DEE-7C18-4D99-AB3E-A553A98933C2}"/>
              </a:ext>
            </a:extLst>
          </p:cNvPr>
          <p:cNvPicPr preferRelativeResize="0"/>
          <p:nvPr/>
        </p:nvPicPr>
        <p:blipFill>
          <a:blip r:embed="rId9">
            <a:alphaModFix/>
          </a:blip>
          <a:stretch>
            <a:fillRect/>
          </a:stretch>
        </p:blipFill>
        <p:spPr>
          <a:xfrm>
            <a:off x="5390153" y="2072744"/>
            <a:ext cx="6432302" cy="3618170"/>
          </a:xfrm>
          <a:prstGeom prst="rect">
            <a:avLst/>
          </a:prstGeom>
          <a:noFill/>
          <a:ln>
            <a:noFill/>
          </a:ln>
        </p:spPr>
      </p:pic>
      <p:sp>
        <p:nvSpPr>
          <p:cNvPr id="18" name="Google Shape;371;g39b1880e5ef_1_0">
            <a:extLst>
              <a:ext uri="{FF2B5EF4-FFF2-40B4-BE49-F238E27FC236}">
                <a16:creationId xmlns:a16="http://schemas.microsoft.com/office/drawing/2014/main" id="{CB09BB33-5A4B-427E-AF04-F102DBE7E5A6}"/>
              </a:ext>
            </a:extLst>
          </p:cNvPr>
          <p:cNvSpPr txBox="1"/>
          <p:nvPr/>
        </p:nvSpPr>
        <p:spPr>
          <a:xfrm>
            <a:off x="6096000" y="6378959"/>
            <a:ext cx="5638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u="sng" dirty="0">
                <a:solidFill>
                  <a:schemeClr val="bg1"/>
                </a:solidFill>
                <a:hlinkClick r:id="rId10">
                  <a:extLst>
                    <a:ext uri="{A12FA001-AC4F-418D-AE19-62706E023703}">
                      <ahyp:hlinkClr xmlns:ahyp="http://schemas.microsoft.com/office/drawing/2018/hyperlinkcolor" val="tx"/>
                    </a:ext>
                  </a:extLst>
                </a:hlinkClick>
              </a:rPr>
              <a:t>https://www.ubisimvr.com/research/what-the-data-tell-us-about-ubisim</a:t>
            </a:r>
            <a:r>
              <a:rPr lang="en-US" sz="1300" dirty="0">
                <a:solidFill>
                  <a:schemeClr val="bg1"/>
                </a:solidFill>
              </a:rPr>
              <a:t> </a:t>
            </a:r>
            <a:endParaRPr sz="13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84"/>
                                        </p:tgtEl>
                                      </p:cBhvr>
                                    </p:animEffect>
                                    <p:set>
                                      <p:cBhvr>
                                        <p:cTn id="7" dur="1" fill="hold">
                                          <p:stCondLst>
                                            <p:cond delay="500"/>
                                          </p:stCondLst>
                                        </p:cTn>
                                        <p:tgtEl>
                                          <p:spTgt spid="2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20"/>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343" name="Google Shape;343;p20"/>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344" name="Google Shape;344;p20"/>
          <p:cNvPicPr preferRelativeResize="0">
            <a:picLocks noGrp="1"/>
          </p:cNvPicPr>
          <p:nvPr>
            <p:ph type="body" idx="1"/>
          </p:nvPr>
        </p:nvPicPr>
        <p:blipFill rotWithShape="1">
          <a:blip r:embed="rId5">
            <a:alphaModFix/>
          </a:blip>
          <a:srcRect/>
          <a:stretch/>
        </p:blipFill>
        <p:spPr>
          <a:xfrm>
            <a:off x="1878030" y="1003586"/>
            <a:ext cx="10330544" cy="5888269"/>
          </a:xfrm>
          <a:prstGeom prst="rect">
            <a:avLst/>
          </a:prstGeom>
          <a:noFill/>
          <a:ln>
            <a:noFill/>
          </a:ln>
        </p:spPr>
      </p:pic>
      <p:pic>
        <p:nvPicPr>
          <p:cNvPr id="345" name="Google Shape;345;p20"/>
          <p:cNvPicPr preferRelativeResize="0"/>
          <p:nvPr/>
        </p:nvPicPr>
        <p:blipFill rotWithShape="1">
          <a:blip r:embed="rId6">
            <a:alphaModFix/>
          </a:blip>
          <a:srcRect/>
          <a:stretch/>
        </p:blipFill>
        <p:spPr>
          <a:xfrm>
            <a:off x="210177" y="187325"/>
            <a:ext cx="1255099" cy="1265919"/>
          </a:xfrm>
          <a:prstGeom prst="rect">
            <a:avLst/>
          </a:prstGeom>
          <a:noFill/>
          <a:ln>
            <a:noFill/>
          </a:ln>
        </p:spPr>
      </p:pic>
      <p:sp>
        <p:nvSpPr>
          <p:cNvPr id="346" name="Google Shape;346;p20"/>
          <p:cNvSpPr/>
          <p:nvPr/>
        </p:nvSpPr>
        <p:spPr>
          <a:xfrm>
            <a:off x="1861456" y="0"/>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3600" b="0" i="0" u="none" strike="noStrike" cap="none">
              <a:solidFill>
                <a:schemeClr val="lt1"/>
              </a:solidFill>
              <a:latin typeface="Arial Black"/>
              <a:ea typeface="Arial Black"/>
              <a:cs typeface="Arial Black"/>
              <a:sym typeface="Arial Black"/>
            </a:endParaRPr>
          </a:p>
        </p:txBody>
      </p:sp>
      <p:sp>
        <p:nvSpPr>
          <p:cNvPr id="347" name="Google Shape;347;p20"/>
          <p:cNvSpPr txBox="1"/>
          <p:nvPr/>
        </p:nvSpPr>
        <p:spPr>
          <a:xfrm>
            <a:off x="85459" y="1495206"/>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348" name="Google Shape;348;p20"/>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349" name="Google Shape;349;p20"/>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0" name="Google Shape;350;p20"/>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1" name="Google Shape;351;p20"/>
          <p:cNvPicPr preferRelativeResize="0"/>
          <p:nvPr/>
        </p:nvPicPr>
        <p:blipFill rotWithShape="1">
          <a:blip r:embed="rId7">
            <a:alphaModFix/>
          </a:blip>
          <a:srcRect/>
          <a:stretch/>
        </p:blipFill>
        <p:spPr>
          <a:xfrm>
            <a:off x="204299" y="2936972"/>
            <a:ext cx="1399541" cy="1399541"/>
          </a:xfrm>
          <a:prstGeom prst="ellipse">
            <a:avLst/>
          </a:prstGeom>
          <a:noFill/>
          <a:ln>
            <a:noFill/>
          </a:ln>
        </p:spPr>
      </p:pic>
      <p:sp>
        <p:nvSpPr>
          <p:cNvPr id="12" name="Google Shape;378;p44">
            <a:extLst>
              <a:ext uri="{FF2B5EF4-FFF2-40B4-BE49-F238E27FC236}">
                <a16:creationId xmlns:a16="http://schemas.microsoft.com/office/drawing/2014/main" id="{9C3C3ABA-8321-48E2-A417-68448E015481}"/>
              </a:ext>
            </a:extLst>
          </p:cNvPr>
          <p:cNvSpPr txBox="1"/>
          <p:nvPr/>
        </p:nvSpPr>
        <p:spPr>
          <a:xfrm>
            <a:off x="2147060" y="1367609"/>
            <a:ext cx="9758424" cy="1861695"/>
          </a:xfrm>
          <a:prstGeom prst="rect">
            <a:avLst/>
          </a:prstGeom>
          <a:solidFill>
            <a:schemeClr val="tx2"/>
          </a:solidFill>
          <a:ln w="9525" cap="flat" cmpd="sng">
            <a:solidFill>
              <a:srgbClr val="0070C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342900" marR="0" lvl="0" indent="-342900" algn="l" rtl="0">
              <a:lnSpc>
                <a:spcPct val="90000"/>
              </a:lnSpc>
              <a:spcBef>
                <a:spcPts val="0"/>
              </a:spcBef>
              <a:spcAft>
                <a:spcPts val="0"/>
              </a:spcAft>
              <a:buClr>
                <a:srgbClr val="000000"/>
              </a:buClr>
              <a:buSzPts val="2400"/>
              <a:buFont typeface="Arial"/>
              <a:buChar char="-"/>
            </a:pPr>
            <a:r>
              <a:rPr lang="en-US" sz="2400" b="0" i="0" u="none" strike="noStrike" cap="none" dirty="0">
                <a:solidFill>
                  <a:schemeClr val="dk1"/>
                </a:solidFill>
                <a:latin typeface="Arial"/>
                <a:ea typeface="Arial"/>
                <a:cs typeface="Arial"/>
                <a:sym typeface="Arial"/>
              </a:rPr>
              <a:t>Moodle AI to be piloted by the start of Spring 2026</a:t>
            </a:r>
            <a:endParaRPr sz="1400" b="0" i="0" u="none" strike="noStrike" cap="none" dirty="0">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rgbClr val="000000"/>
              </a:buClr>
              <a:buSzPts val="2400"/>
              <a:buFont typeface="Arial"/>
              <a:buChar char="-"/>
            </a:pPr>
            <a:r>
              <a:rPr lang="en-US" sz="2400" b="0" i="0" u="none" strike="noStrike" cap="none" dirty="0">
                <a:solidFill>
                  <a:schemeClr val="dk1"/>
                </a:solidFill>
                <a:latin typeface="Arial"/>
                <a:ea typeface="Arial"/>
                <a:cs typeface="Arial"/>
                <a:sym typeface="Arial"/>
              </a:rPr>
              <a:t>COMFSM’s Moodle site will be upgraded to Moodle 5.0 by the end of Fall 2025 </a:t>
            </a:r>
            <a:endParaRPr sz="1400" b="0" i="0" u="none" strike="noStrike" cap="none" dirty="0">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rgbClr val="000000"/>
              </a:buClr>
              <a:buSzPts val="2400"/>
              <a:buFont typeface="Arial"/>
              <a:buChar char="-"/>
            </a:pPr>
            <a:r>
              <a:rPr lang="en-US" sz="2400" b="0" i="0" u="none" strike="noStrike" cap="none" dirty="0">
                <a:solidFill>
                  <a:schemeClr val="dk1"/>
                </a:solidFill>
                <a:latin typeface="Arial"/>
                <a:ea typeface="Arial"/>
                <a:cs typeface="Arial"/>
                <a:sym typeface="Arial"/>
              </a:rPr>
              <a:t>Focus on the use of H5P to increase ‘engaging learning experiences’</a:t>
            </a:r>
            <a:endParaRPr sz="1400" b="0" i="0" u="none" strike="noStrike" cap="none" dirty="0">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rgbClr val="000000"/>
              </a:buClr>
              <a:buSzPts val="2400"/>
              <a:buFont typeface="Arial"/>
              <a:buChar char="-"/>
            </a:pPr>
            <a:r>
              <a:rPr lang="en-US" sz="2400" b="0" i="0" u="none" strike="noStrike" cap="none" dirty="0">
                <a:solidFill>
                  <a:schemeClr val="dk1"/>
                </a:solidFill>
                <a:highlight>
                  <a:srgbClr val="00FF00"/>
                </a:highlight>
                <a:latin typeface="Arial"/>
                <a:ea typeface="Arial"/>
                <a:cs typeface="Arial"/>
                <a:sym typeface="Arial"/>
              </a:rPr>
              <a:t>Establish a Virtual Campus</a:t>
            </a:r>
            <a:endParaRPr sz="2400" b="0" i="0" u="none" strike="noStrike" cap="none" dirty="0">
              <a:solidFill>
                <a:schemeClr val="dk1"/>
              </a:solidFill>
              <a:highlight>
                <a:srgbClr val="00FF00"/>
              </a:highlight>
              <a:latin typeface="Arial"/>
              <a:ea typeface="Arial"/>
              <a:cs typeface="Arial"/>
              <a:sym typeface="Arial"/>
            </a:endParaRPr>
          </a:p>
          <a:p>
            <a:pPr marL="342900" marR="0" lvl="0" indent="-190500" algn="l" rtl="0">
              <a:lnSpc>
                <a:spcPct val="90000"/>
              </a:lnSpc>
              <a:spcBef>
                <a:spcPts val="1000"/>
              </a:spcBef>
              <a:spcAft>
                <a:spcPts val="0"/>
              </a:spcAft>
              <a:buClr>
                <a:srgbClr val="000000"/>
              </a:buClr>
              <a:buSzPts val="2400"/>
              <a:buFont typeface="Arial"/>
              <a:buNone/>
            </a:pPr>
            <a:endParaRPr sz="2400" b="0" i="0" u="none" strike="noStrike" cap="none" dirty="0">
              <a:solidFill>
                <a:schemeClr val="dk1"/>
              </a:solidFill>
              <a:latin typeface="Arial"/>
              <a:ea typeface="Arial"/>
              <a:cs typeface="Arial"/>
              <a:sym typeface="Arial"/>
            </a:endParaRPr>
          </a:p>
        </p:txBody>
      </p:sp>
      <p:pic>
        <p:nvPicPr>
          <p:cNvPr id="13" name="Google Shape;381;p44" descr="H5P logo">
            <a:extLst>
              <a:ext uri="{FF2B5EF4-FFF2-40B4-BE49-F238E27FC236}">
                <a16:creationId xmlns:a16="http://schemas.microsoft.com/office/drawing/2014/main" id="{B1D5C5DB-BB98-4834-85EC-C87366950627}"/>
              </a:ext>
            </a:extLst>
          </p:cNvPr>
          <p:cNvPicPr preferRelativeResize="0"/>
          <p:nvPr/>
        </p:nvPicPr>
        <p:blipFill rotWithShape="1">
          <a:blip r:embed="rId8">
            <a:alphaModFix/>
          </a:blip>
          <a:srcRect/>
          <a:stretch/>
        </p:blipFill>
        <p:spPr>
          <a:xfrm>
            <a:off x="2176237" y="3791219"/>
            <a:ext cx="3095625" cy="1933575"/>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568"/>
              </a:srgbClr>
            </a:outerShdw>
          </a:effectLst>
        </p:spPr>
      </p:pic>
      <p:pic>
        <p:nvPicPr>
          <p:cNvPr id="14" name="Google Shape;382;p44">
            <a:extLst>
              <a:ext uri="{FF2B5EF4-FFF2-40B4-BE49-F238E27FC236}">
                <a16:creationId xmlns:a16="http://schemas.microsoft.com/office/drawing/2014/main" id="{4D9E73CA-E6CD-4623-B80B-F74AEDA1FFEF}"/>
              </a:ext>
            </a:extLst>
          </p:cNvPr>
          <p:cNvPicPr preferRelativeResize="0"/>
          <p:nvPr/>
        </p:nvPicPr>
        <p:blipFill rotWithShape="1">
          <a:blip r:embed="rId9">
            <a:alphaModFix/>
          </a:blip>
          <a:srcRect l="11884" t="15359" r="65663" b="30348"/>
          <a:stretch/>
        </p:blipFill>
        <p:spPr>
          <a:xfrm>
            <a:off x="5204512" y="4224335"/>
            <a:ext cx="2737421" cy="1861695"/>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568"/>
              </a:srgbClr>
            </a:outerShdw>
          </a:effectLst>
        </p:spPr>
      </p:pic>
      <p:pic>
        <p:nvPicPr>
          <p:cNvPr id="15" name="Google Shape;380;p44">
            <a:extLst>
              <a:ext uri="{FF2B5EF4-FFF2-40B4-BE49-F238E27FC236}">
                <a16:creationId xmlns:a16="http://schemas.microsoft.com/office/drawing/2014/main" id="{E0E40121-33A3-4A3E-86D9-DD8A836F9309}"/>
              </a:ext>
            </a:extLst>
          </p:cNvPr>
          <p:cNvPicPr preferRelativeResize="0"/>
          <p:nvPr/>
        </p:nvPicPr>
        <p:blipFill rotWithShape="1">
          <a:blip r:embed="rId10">
            <a:alphaModFix/>
          </a:blip>
          <a:srcRect l="9632" t="29738" r="59338" b="35750"/>
          <a:stretch/>
        </p:blipFill>
        <p:spPr>
          <a:xfrm>
            <a:off x="7525930" y="4968057"/>
            <a:ext cx="4585583" cy="1434354"/>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568"/>
              </a:srgbClr>
            </a:outerShdw>
          </a:effectLst>
        </p:spPr>
      </p:pic>
      <p:sp>
        <p:nvSpPr>
          <p:cNvPr id="16" name="Google Shape;293;p11">
            <a:extLst>
              <a:ext uri="{FF2B5EF4-FFF2-40B4-BE49-F238E27FC236}">
                <a16:creationId xmlns:a16="http://schemas.microsoft.com/office/drawing/2014/main" id="{8B4372C5-5033-4D5D-B971-1BC68BA60254}"/>
              </a:ext>
            </a:extLst>
          </p:cNvPr>
          <p:cNvSpPr txBox="1">
            <a:spLocks noGrp="1"/>
          </p:cNvSpPr>
          <p:nvPr>
            <p:ph type="title"/>
          </p:nvPr>
        </p:nvSpPr>
        <p:spPr>
          <a:xfrm>
            <a:off x="3641514" y="183667"/>
            <a:ext cx="7057696" cy="70339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4000"/>
              <a:buFont typeface="Calibri"/>
              <a:buNone/>
            </a:pPr>
            <a:r>
              <a:rPr lang="en-US" sz="3600" b="1" dirty="0">
                <a:solidFill>
                  <a:schemeClr val="lt1"/>
                </a:solidFill>
                <a:latin typeface="Arial Black"/>
                <a:ea typeface="Arial Black"/>
                <a:cs typeface="Arial Black"/>
                <a:sym typeface="Arial Black"/>
              </a:rPr>
              <a:t>TRANSFORMING LEARNING</a:t>
            </a:r>
            <a:endParaRPr sz="3600" b="1" dirty="0">
              <a:solidFill>
                <a:schemeClr val="lt1"/>
              </a:solidFill>
              <a:latin typeface="Arial Black"/>
              <a:ea typeface="Arial Black"/>
              <a:cs typeface="Arial Black"/>
              <a:sym typeface="Arial Black"/>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2" name="Google Shape;362;p45"/>
          <p:cNvPicPr preferRelativeResize="0">
            <a:picLocks noGrp="1"/>
          </p:cNvPicPr>
          <p:nvPr>
            <p:ph type="body" idx="1"/>
          </p:nvPr>
        </p:nvPicPr>
        <p:blipFill rotWithShape="1">
          <a:blip r:embed="rId3">
            <a:alphaModFix/>
          </a:blip>
          <a:srcRect/>
          <a:stretch/>
        </p:blipFill>
        <p:spPr>
          <a:xfrm>
            <a:off x="16530" y="1003586"/>
            <a:ext cx="12192000" cy="5888400"/>
          </a:xfrm>
          <a:prstGeom prst="rect">
            <a:avLst/>
          </a:prstGeom>
          <a:noFill/>
          <a:ln>
            <a:noFill/>
          </a:ln>
        </p:spPr>
      </p:pic>
      <p:sp>
        <p:nvSpPr>
          <p:cNvPr id="364" name="Google Shape;364;p45"/>
          <p:cNvSpPr/>
          <p:nvPr/>
        </p:nvSpPr>
        <p:spPr>
          <a:xfrm>
            <a:off x="16530" y="-4324"/>
            <a:ext cx="12192000"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3600" b="0" i="0" u="none" strike="noStrike" cap="none">
              <a:solidFill>
                <a:schemeClr val="lt1"/>
              </a:solidFill>
              <a:latin typeface="Arial Black"/>
              <a:ea typeface="Arial Black"/>
              <a:cs typeface="Arial Black"/>
              <a:sym typeface="Arial Black"/>
            </a:endParaRPr>
          </a:p>
        </p:txBody>
      </p:sp>
      <p:sp>
        <p:nvSpPr>
          <p:cNvPr id="368" name="Google Shape;368;p45"/>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 name="Google Shape;396;p45">
            <a:extLst>
              <a:ext uri="{FF2B5EF4-FFF2-40B4-BE49-F238E27FC236}">
                <a16:creationId xmlns:a16="http://schemas.microsoft.com/office/drawing/2014/main" id="{71301B8B-2DE9-4830-A763-931D4CF8A929}"/>
              </a:ext>
            </a:extLst>
          </p:cNvPr>
          <p:cNvPicPr preferRelativeResize="0"/>
          <p:nvPr/>
        </p:nvPicPr>
        <p:blipFill rotWithShape="1">
          <a:blip r:embed="rId4">
            <a:alphaModFix/>
          </a:blip>
          <a:srcRect/>
          <a:stretch/>
        </p:blipFill>
        <p:spPr>
          <a:xfrm>
            <a:off x="16530" y="1562046"/>
            <a:ext cx="5871884" cy="4348726"/>
          </a:xfrm>
          <a:prstGeom prst="rect">
            <a:avLst/>
          </a:prstGeom>
          <a:noFill/>
          <a:ln>
            <a:noFill/>
          </a:ln>
        </p:spPr>
      </p:pic>
      <p:pic>
        <p:nvPicPr>
          <p:cNvPr id="13" name="Google Shape;395;p45">
            <a:extLst>
              <a:ext uri="{FF2B5EF4-FFF2-40B4-BE49-F238E27FC236}">
                <a16:creationId xmlns:a16="http://schemas.microsoft.com/office/drawing/2014/main" id="{F16F5FAE-FCC5-4301-9E05-657C23F68A8A}"/>
              </a:ext>
            </a:extLst>
          </p:cNvPr>
          <p:cNvPicPr preferRelativeResize="0"/>
          <p:nvPr/>
        </p:nvPicPr>
        <p:blipFill rotWithShape="1">
          <a:blip r:embed="rId5">
            <a:alphaModFix/>
          </a:blip>
          <a:srcRect l="9338" t="12745" r="68528" b="17973"/>
          <a:stretch/>
        </p:blipFill>
        <p:spPr>
          <a:xfrm>
            <a:off x="6559519" y="1367605"/>
            <a:ext cx="5540100" cy="4877700"/>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352"/>
              </a:srgbClr>
            </a:outerShdw>
          </a:effectLst>
        </p:spPr>
      </p:pic>
      <p:pic>
        <p:nvPicPr>
          <p:cNvPr id="14" name="Google Shape;397;p45">
            <a:extLst>
              <a:ext uri="{FF2B5EF4-FFF2-40B4-BE49-F238E27FC236}">
                <a16:creationId xmlns:a16="http://schemas.microsoft.com/office/drawing/2014/main" id="{3317D79D-59A1-4036-9521-7EFCCB2DEFBD}"/>
              </a:ext>
            </a:extLst>
          </p:cNvPr>
          <p:cNvPicPr preferRelativeResize="0"/>
          <p:nvPr/>
        </p:nvPicPr>
        <p:blipFill rotWithShape="1">
          <a:blip r:embed="rId6">
            <a:alphaModFix/>
          </a:blip>
          <a:srcRect/>
          <a:stretch/>
        </p:blipFill>
        <p:spPr>
          <a:xfrm>
            <a:off x="5789725" y="2768375"/>
            <a:ext cx="1015850" cy="2160175"/>
          </a:xfrm>
          <a:prstGeom prst="rect">
            <a:avLst/>
          </a:prstGeom>
          <a:noFill/>
          <a:ln>
            <a:noFill/>
          </a:ln>
        </p:spPr>
      </p:pic>
      <p:sp>
        <p:nvSpPr>
          <p:cNvPr id="15" name="Google Shape;293;p11">
            <a:extLst>
              <a:ext uri="{FF2B5EF4-FFF2-40B4-BE49-F238E27FC236}">
                <a16:creationId xmlns:a16="http://schemas.microsoft.com/office/drawing/2014/main" id="{49B23C3E-B530-4807-B2A7-E12B078C494F}"/>
              </a:ext>
            </a:extLst>
          </p:cNvPr>
          <p:cNvSpPr txBox="1">
            <a:spLocks noGrp="1"/>
          </p:cNvSpPr>
          <p:nvPr>
            <p:ph type="title"/>
          </p:nvPr>
        </p:nvSpPr>
        <p:spPr>
          <a:xfrm>
            <a:off x="819807" y="158264"/>
            <a:ext cx="11214537" cy="70339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4000"/>
              <a:buFont typeface="Calibri"/>
              <a:buNone/>
            </a:pPr>
            <a:r>
              <a:rPr lang="en-US" sz="3600" b="1" dirty="0">
                <a:solidFill>
                  <a:schemeClr val="lt1"/>
                </a:solidFill>
                <a:latin typeface="Arial Black"/>
                <a:ea typeface="Arial Black"/>
                <a:cs typeface="Arial Black"/>
                <a:sym typeface="Arial Black"/>
              </a:rPr>
              <a:t>DIGITIZING INDIGENOUS WAYS OF LEARNING</a:t>
            </a:r>
            <a:endParaRPr sz="3600" b="1" dirty="0">
              <a:solidFill>
                <a:schemeClr val="lt1"/>
              </a:solidFill>
              <a:latin typeface="Arial Black"/>
              <a:ea typeface="Arial Black"/>
              <a:cs typeface="Arial Black"/>
              <a:sym typeface="Arial Black"/>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46"/>
          <p:cNvPicPr preferRelativeResize="0"/>
          <p:nvPr/>
        </p:nvPicPr>
        <p:blipFill rotWithShape="1">
          <a:blip r:embed="rId3">
            <a:alphaModFix/>
          </a:blip>
          <a:srcRect/>
          <a:stretch/>
        </p:blipFill>
        <p:spPr>
          <a:xfrm>
            <a:off x="-1" y="0"/>
            <a:ext cx="1861459" cy="6858001"/>
          </a:xfrm>
          <a:prstGeom prst="rect">
            <a:avLst/>
          </a:prstGeom>
          <a:noFill/>
          <a:ln>
            <a:noFill/>
          </a:ln>
        </p:spPr>
      </p:pic>
      <p:pic>
        <p:nvPicPr>
          <p:cNvPr id="395" name="Google Shape;395;p46"/>
          <p:cNvPicPr preferRelativeResize="0"/>
          <p:nvPr/>
        </p:nvPicPr>
        <p:blipFill rotWithShape="1">
          <a:blip r:embed="rId4">
            <a:alphaModFix/>
          </a:blip>
          <a:srcRect/>
          <a:stretch/>
        </p:blipFill>
        <p:spPr>
          <a:xfrm>
            <a:off x="130417" y="5155183"/>
            <a:ext cx="1600620" cy="1060102"/>
          </a:xfrm>
          <a:prstGeom prst="rect">
            <a:avLst/>
          </a:prstGeom>
          <a:noFill/>
          <a:ln>
            <a:noFill/>
          </a:ln>
        </p:spPr>
      </p:pic>
      <p:pic>
        <p:nvPicPr>
          <p:cNvPr id="396" name="Google Shape;396;p46"/>
          <p:cNvPicPr preferRelativeResize="0">
            <a:picLocks noGrp="1"/>
          </p:cNvPicPr>
          <p:nvPr>
            <p:ph type="body" idx="1"/>
          </p:nvPr>
        </p:nvPicPr>
        <p:blipFill rotWithShape="1">
          <a:blip r:embed="rId5">
            <a:alphaModFix/>
          </a:blip>
          <a:srcRect/>
          <a:stretch/>
        </p:blipFill>
        <p:spPr>
          <a:xfrm>
            <a:off x="1838183" y="950400"/>
            <a:ext cx="10364700" cy="5907600"/>
          </a:xfrm>
          <a:prstGeom prst="rect">
            <a:avLst/>
          </a:prstGeom>
          <a:noFill/>
          <a:ln>
            <a:noFill/>
          </a:ln>
        </p:spPr>
      </p:pic>
      <p:pic>
        <p:nvPicPr>
          <p:cNvPr id="397" name="Google Shape;397;p46"/>
          <p:cNvPicPr preferRelativeResize="0"/>
          <p:nvPr/>
        </p:nvPicPr>
        <p:blipFill rotWithShape="1">
          <a:blip r:embed="rId6">
            <a:alphaModFix/>
          </a:blip>
          <a:srcRect/>
          <a:stretch/>
        </p:blipFill>
        <p:spPr>
          <a:xfrm>
            <a:off x="210177" y="187325"/>
            <a:ext cx="1255099" cy="1265919"/>
          </a:xfrm>
          <a:prstGeom prst="rect">
            <a:avLst/>
          </a:prstGeom>
          <a:noFill/>
          <a:ln>
            <a:noFill/>
          </a:ln>
        </p:spPr>
      </p:pic>
      <p:sp>
        <p:nvSpPr>
          <p:cNvPr id="398" name="Google Shape;398;p46"/>
          <p:cNvSpPr/>
          <p:nvPr/>
        </p:nvSpPr>
        <p:spPr>
          <a:xfrm>
            <a:off x="1861456" y="0"/>
            <a:ext cx="10330500" cy="996000"/>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9" name="Google Shape;399;p46"/>
          <p:cNvSpPr txBox="1"/>
          <p:nvPr/>
        </p:nvSpPr>
        <p:spPr>
          <a:xfrm>
            <a:off x="85459" y="1495206"/>
            <a:ext cx="1504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400" name="Google Shape;400;p46"/>
          <p:cNvSpPr txBox="1"/>
          <p:nvPr/>
        </p:nvSpPr>
        <p:spPr>
          <a:xfrm>
            <a:off x="80487" y="6209861"/>
            <a:ext cx="16830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401" name="Google Shape;401;p46"/>
          <p:cNvSpPr/>
          <p:nvPr/>
        </p:nvSpPr>
        <p:spPr>
          <a:xfrm>
            <a:off x="1780970" y="0"/>
            <a:ext cx="79500"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2" name="Google Shape;402;p46"/>
          <p:cNvSpPr/>
          <p:nvPr/>
        </p:nvSpPr>
        <p:spPr>
          <a:xfrm rot="-5400000">
            <a:off x="7003444" y="-4151060"/>
            <a:ext cx="45600" cy="103314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03" name="Google Shape;403;p46"/>
          <p:cNvPicPr preferRelativeResize="0"/>
          <p:nvPr/>
        </p:nvPicPr>
        <p:blipFill rotWithShape="1">
          <a:blip r:embed="rId7">
            <a:alphaModFix/>
          </a:blip>
          <a:srcRect/>
          <a:stretch/>
        </p:blipFill>
        <p:spPr>
          <a:xfrm>
            <a:off x="204299" y="2936972"/>
            <a:ext cx="1399500" cy="1399500"/>
          </a:xfrm>
          <a:prstGeom prst="ellipse">
            <a:avLst/>
          </a:prstGeom>
          <a:noFill/>
          <a:ln>
            <a:noFill/>
          </a:ln>
        </p:spPr>
      </p:pic>
      <p:sp>
        <p:nvSpPr>
          <p:cNvPr id="404" name="Google Shape;404;p46"/>
          <p:cNvSpPr txBox="1"/>
          <p:nvPr/>
        </p:nvSpPr>
        <p:spPr>
          <a:xfrm flipH="1">
            <a:off x="2188742" y="1213673"/>
            <a:ext cx="282988" cy="5273238"/>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D5D5D5"/>
              </a:buClr>
              <a:buSzPts val="4600"/>
              <a:buFont typeface="Impact"/>
              <a:buNone/>
            </a:pPr>
            <a:r>
              <a:rPr lang="en-US" sz="1400" b="0" i="0" u="none" strike="noStrike" cap="none" dirty="0">
                <a:solidFill>
                  <a:schemeClr val="lt1"/>
                </a:solidFill>
                <a:latin typeface="Arial Black"/>
                <a:ea typeface="Arial Black"/>
                <a:cs typeface="Arial Black"/>
                <a:sym typeface="Arial Black"/>
              </a:rPr>
              <a:t>STRATEGIC</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D5D5D5"/>
              </a:buClr>
              <a:buSzPts val="4600"/>
              <a:buFont typeface="Impact"/>
              <a:buNone/>
            </a:pPr>
            <a:r>
              <a:rPr lang="en-US" sz="1400" b="0" i="0" u="none" strike="noStrike" cap="none" dirty="0">
                <a:solidFill>
                  <a:schemeClr val="lt1"/>
                </a:solidFill>
                <a:latin typeface="Arial Black"/>
                <a:ea typeface="Arial Black"/>
                <a:cs typeface="Arial Black"/>
                <a:sym typeface="Arial Black"/>
              </a:rPr>
              <a:t> PLAN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D5D5D5"/>
              </a:buClr>
              <a:buSzPts val="4600"/>
              <a:buFont typeface="Impact"/>
              <a:buNone/>
            </a:pPr>
            <a:r>
              <a:rPr lang="en-US" sz="1400" b="0" i="0" u="none" strike="noStrike" cap="none" dirty="0">
                <a:solidFill>
                  <a:schemeClr val="lt1"/>
                </a:solidFill>
                <a:latin typeface="Arial Black"/>
                <a:ea typeface="Arial Black"/>
                <a:cs typeface="Arial Black"/>
                <a:sym typeface="Arial Black"/>
              </a:rPr>
              <a:t> 2025</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D5D5D5"/>
              </a:buClr>
              <a:buSzPts val="4600"/>
              <a:buFont typeface="Impact"/>
              <a:buNone/>
            </a:pPr>
            <a:r>
              <a:rPr lang="en-US" sz="1400" b="0" i="0" u="none" strike="noStrike" cap="none" dirty="0">
                <a:solidFill>
                  <a:schemeClr val="lt1"/>
                </a:solidFill>
                <a:latin typeface="Arial Black"/>
                <a:ea typeface="Arial Black"/>
                <a:cs typeface="Arial Black"/>
                <a:sym typeface="Arial Black"/>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D5D5D5"/>
              </a:buClr>
              <a:buSzPts val="4600"/>
              <a:buFont typeface="Impact"/>
              <a:buNone/>
            </a:pPr>
            <a:r>
              <a:rPr lang="en-US" sz="1400" b="0" i="0" u="none" strike="noStrike" cap="none" dirty="0">
                <a:solidFill>
                  <a:schemeClr val="lt1"/>
                </a:solidFill>
                <a:latin typeface="Arial Black"/>
                <a:ea typeface="Arial Black"/>
                <a:cs typeface="Arial Black"/>
                <a:sym typeface="Arial Black"/>
              </a:rPr>
              <a:t>2030</a:t>
            </a:r>
            <a:endParaRPr sz="1400" b="0" i="0" u="none" strike="noStrike" cap="none" dirty="0">
              <a:solidFill>
                <a:schemeClr val="lt1"/>
              </a:solidFill>
              <a:latin typeface="Arial Black"/>
              <a:ea typeface="Arial Black"/>
              <a:cs typeface="Arial Black"/>
              <a:sym typeface="Arial Black"/>
            </a:endParaRPr>
          </a:p>
        </p:txBody>
      </p:sp>
      <p:grpSp>
        <p:nvGrpSpPr>
          <p:cNvPr id="405" name="Google Shape;405;p46"/>
          <p:cNvGrpSpPr/>
          <p:nvPr/>
        </p:nvGrpSpPr>
        <p:grpSpPr>
          <a:xfrm>
            <a:off x="2614678" y="1232810"/>
            <a:ext cx="6258799" cy="5364806"/>
            <a:chOff x="3897301" y="1267945"/>
            <a:chExt cx="6258799" cy="5364806"/>
          </a:xfrm>
        </p:grpSpPr>
        <p:sp>
          <p:nvSpPr>
            <p:cNvPr id="406" name="Google Shape;406;p46"/>
            <p:cNvSpPr/>
            <p:nvPr/>
          </p:nvSpPr>
          <p:spPr>
            <a:xfrm>
              <a:off x="4737340" y="2123959"/>
              <a:ext cx="4668804" cy="801448"/>
            </a:xfrm>
            <a:prstGeom prst="rect">
              <a:avLst/>
            </a:prstGeom>
            <a:solidFill>
              <a:srgbClr val="ED7D31"/>
            </a:solidFill>
            <a:ln w="2857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Black"/>
                  <a:ea typeface="Arial Black"/>
                  <a:cs typeface="Arial Black"/>
                  <a:sym typeface="Arial Black"/>
                </a:rPr>
                <a:t>Integrated Education Master Plan</a:t>
              </a:r>
              <a:endParaRPr sz="1400" b="0" i="0" u="none" strike="noStrike" cap="none" dirty="0">
                <a:solidFill>
                  <a:srgbClr val="000000"/>
                </a:solidFill>
                <a:latin typeface="Arial"/>
                <a:ea typeface="Arial"/>
                <a:cs typeface="Arial"/>
                <a:sym typeface="Arial"/>
              </a:endParaRPr>
            </a:p>
            <a:p>
              <a:pPr marL="0" marR="0" lvl="0" indent="0" algn="ctr" rtl="0">
                <a:lnSpc>
                  <a:spcPct val="107000"/>
                </a:lnSpc>
                <a:spcBef>
                  <a:spcPts val="800"/>
                </a:spcBef>
                <a:spcAft>
                  <a:spcPts val="800"/>
                </a:spcAft>
                <a:buClr>
                  <a:srgbClr val="000000"/>
                </a:buClr>
                <a:buSzPts val="1800"/>
                <a:buFont typeface="Arial"/>
                <a:buNone/>
              </a:pPr>
              <a:r>
                <a:rPr lang="en-US" sz="1800" b="0" i="0" u="none" strike="noStrike" cap="none" dirty="0">
                  <a:solidFill>
                    <a:schemeClr val="lt1"/>
                  </a:solidFill>
                  <a:latin typeface="Arial Black"/>
                  <a:ea typeface="Arial Black"/>
                  <a:cs typeface="Arial Black"/>
                  <a:sym typeface="Arial Black"/>
                </a:rPr>
                <a:t>2024 - 2034</a:t>
              </a:r>
              <a:endParaRPr sz="1800" b="0" i="0" u="none" strike="noStrike" cap="none" dirty="0">
                <a:solidFill>
                  <a:schemeClr val="lt1"/>
                </a:solidFill>
                <a:latin typeface="Calibri"/>
                <a:ea typeface="Calibri"/>
                <a:cs typeface="Calibri"/>
                <a:sym typeface="Calibri"/>
              </a:endParaRPr>
            </a:p>
          </p:txBody>
        </p:sp>
        <p:sp>
          <p:nvSpPr>
            <p:cNvPr id="407" name="Google Shape;407;p46"/>
            <p:cNvSpPr/>
            <p:nvPr/>
          </p:nvSpPr>
          <p:spPr>
            <a:xfrm>
              <a:off x="3897301" y="3306189"/>
              <a:ext cx="6258799" cy="985386"/>
            </a:xfrm>
            <a:prstGeom prst="rect">
              <a:avLst/>
            </a:prstGeom>
            <a:solidFill>
              <a:srgbClr val="00B0F0"/>
            </a:solidFill>
            <a:ln w="2857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rgbClr val="000000"/>
                </a:buClr>
                <a:buSzPts val="1800"/>
                <a:buFont typeface="Arial"/>
                <a:buNone/>
              </a:pPr>
              <a:r>
                <a:rPr lang="en-US" sz="1800" b="0" i="0" u="sng" strike="noStrike" cap="none" dirty="0">
                  <a:solidFill>
                    <a:schemeClr val="hlink"/>
                  </a:solidFill>
                  <a:latin typeface="Arial Black"/>
                  <a:ea typeface="Arial Black"/>
                  <a:cs typeface="Arial Black"/>
                  <a:sym typeface="Arial Black"/>
                  <a:hlinkClick r:id="rId8"/>
                </a:rPr>
                <a:t>Strategic Plan 2025-20</a:t>
              </a:r>
              <a:r>
                <a:rPr lang="en-US" sz="1800" b="0" i="0" u="sng" strike="noStrike" cap="none" dirty="0">
                  <a:solidFill>
                    <a:schemeClr val="hlink"/>
                  </a:solidFill>
                  <a:latin typeface="Arial Black"/>
                  <a:ea typeface="Arial Black"/>
                  <a:cs typeface="Arial Black"/>
                  <a:sym typeface="Arial Black"/>
                </a:rPr>
                <a:t>30</a:t>
              </a:r>
              <a:endParaRPr sz="1800" b="0" i="0" u="none" strike="noStrike" cap="none" dirty="0">
                <a:solidFill>
                  <a:srgbClr val="002060"/>
                </a:solidFill>
                <a:latin typeface="Calibri"/>
                <a:ea typeface="Calibri"/>
                <a:cs typeface="Calibri"/>
                <a:sym typeface="Calibri"/>
              </a:endParaRPr>
            </a:p>
            <a:p>
              <a:pPr marL="0" marR="0" lvl="0" indent="0" algn="ctr" rtl="0">
                <a:lnSpc>
                  <a:spcPct val="107000"/>
                </a:lnSpc>
                <a:spcBef>
                  <a:spcPts val="800"/>
                </a:spcBef>
                <a:spcAft>
                  <a:spcPts val="800"/>
                </a:spcAft>
                <a:buClr>
                  <a:srgbClr val="000000"/>
                </a:buClr>
                <a:buSzPts val="1800"/>
                <a:buFont typeface="Arial"/>
                <a:buNone/>
              </a:pPr>
              <a:r>
                <a:rPr lang="en-US" sz="1800" b="0" i="0" u="none" strike="noStrike" cap="none" dirty="0">
                  <a:solidFill>
                    <a:schemeClr val="lt1"/>
                  </a:solidFill>
                  <a:latin typeface="Arial Black"/>
                  <a:ea typeface="Arial Black"/>
                  <a:cs typeface="Arial Black"/>
                  <a:sym typeface="Arial Black"/>
                </a:rPr>
                <a:t>ACCESS    INNOVATION    RESILIENCE</a:t>
              </a:r>
              <a:endParaRPr sz="1800" b="0" i="0" u="none" strike="noStrike" cap="none" dirty="0">
                <a:solidFill>
                  <a:schemeClr val="lt1"/>
                </a:solidFill>
                <a:latin typeface="Calibri"/>
                <a:ea typeface="Calibri"/>
                <a:cs typeface="Calibri"/>
                <a:sym typeface="Calibri"/>
              </a:endParaRPr>
            </a:p>
          </p:txBody>
        </p:sp>
        <p:sp>
          <p:nvSpPr>
            <p:cNvPr id="408" name="Google Shape;408;p46"/>
            <p:cNvSpPr/>
            <p:nvPr/>
          </p:nvSpPr>
          <p:spPr>
            <a:xfrm>
              <a:off x="4296478" y="4639701"/>
              <a:ext cx="5550528" cy="772748"/>
            </a:xfrm>
            <a:prstGeom prst="rect">
              <a:avLst/>
            </a:prstGeom>
            <a:solidFill>
              <a:srgbClr val="757575"/>
            </a:solid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rgbClr val="000000"/>
                </a:buClr>
                <a:buSzPts val="1800"/>
                <a:buFont typeface="Arial"/>
                <a:buNone/>
              </a:pPr>
              <a:r>
                <a:rPr lang="en-US" sz="1800" b="0" i="0" u="none" strike="noStrike" cap="none">
                  <a:solidFill>
                    <a:schemeClr val="lt1"/>
                  </a:solidFill>
                  <a:latin typeface="Arial Black"/>
                  <a:ea typeface="Arial Black"/>
                  <a:cs typeface="Arial Black"/>
                  <a:sym typeface="Arial Black"/>
                </a:rPr>
                <a:t>Actionable Implementation Plans</a:t>
              </a:r>
              <a:endParaRPr sz="1400" b="0" i="0" u="none" strike="noStrike" cap="none">
                <a:solidFill>
                  <a:srgbClr val="000000"/>
                </a:solidFill>
                <a:latin typeface="Arial"/>
                <a:ea typeface="Arial"/>
                <a:cs typeface="Arial"/>
                <a:sym typeface="Arial"/>
              </a:endParaRPr>
            </a:p>
            <a:p>
              <a:pPr marL="0" marR="0" lvl="0" indent="0" algn="ctr" rtl="0">
                <a:lnSpc>
                  <a:spcPct val="107000"/>
                </a:lnSpc>
                <a:spcBef>
                  <a:spcPts val="800"/>
                </a:spcBef>
                <a:spcAft>
                  <a:spcPts val="800"/>
                </a:spcAft>
                <a:buClr>
                  <a:srgbClr val="000000"/>
                </a:buClr>
                <a:buSzPts val="1800"/>
                <a:buFont typeface="Arial"/>
                <a:buNone/>
              </a:pPr>
              <a:r>
                <a:rPr lang="en-US" sz="1800" b="0" i="0" u="none" strike="noStrike" cap="none">
                  <a:solidFill>
                    <a:schemeClr val="lt1"/>
                  </a:solidFill>
                  <a:latin typeface="Arial Black"/>
                  <a:ea typeface="Arial Black"/>
                  <a:cs typeface="Arial Black"/>
                  <a:sym typeface="Arial Black"/>
                </a:rPr>
                <a:t>OTP, IA, EMSS, IEQA, AS, CRE </a:t>
              </a:r>
              <a:endParaRPr sz="1800" b="0" i="0" u="none" strike="noStrike" cap="none">
                <a:solidFill>
                  <a:schemeClr val="lt1"/>
                </a:solidFill>
                <a:latin typeface="Calibri"/>
                <a:ea typeface="Calibri"/>
                <a:cs typeface="Calibri"/>
                <a:sym typeface="Calibri"/>
              </a:endParaRPr>
            </a:p>
          </p:txBody>
        </p:sp>
        <p:sp>
          <p:nvSpPr>
            <p:cNvPr id="409" name="Google Shape;409;p46"/>
            <p:cNvSpPr/>
            <p:nvPr/>
          </p:nvSpPr>
          <p:spPr>
            <a:xfrm>
              <a:off x="6966152" y="4277785"/>
              <a:ext cx="216818" cy="379559"/>
            </a:xfrm>
            <a:prstGeom prst="downArrow">
              <a:avLst>
                <a:gd name="adj1" fmla="val 50000"/>
                <a:gd name="adj2" fmla="val 50000"/>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7000"/>
                </a:lnSpc>
                <a:spcBef>
                  <a:spcPts val="0"/>
                </a:spcBef>
                <a:spcAft>
                  <a:spcPts val="0"/>
                </a:spcAft>
                <a:buClr>
                  <a:srgbClr val="000000"/>
                </a:buClr>
                <a:buSzPts val="1100"/>
                <a:buFont typeface="Arial"/>
                <a:buNone/>
              </a:pPr>
              <a:r>
                <a:rPr lang="en-US" sz="11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10" name="Google Shape;410;p46"/>
            <p:cNvSpPr/>
            <p:nvPr/>
          </p:nvSpPr>
          <p:spPr>
            <a:xfrm>
              <a:off x="4353678" y="6146627"/>
              <a:ext cx="5550528" cy="486124"/>
            </a:xfrm>
            <a:prstGeom prst="rect">
              <a:avLst/>
            </a:prstGeom>
            <a:solidFill>
              <a:srgbClr val="7030A0"/>
            </a:solidFill>
            <a:ln w="28575" cap="flat" cmpd="sng">
              <a:solidFill>
                <a:schemeClr val="dk1"/>
              </a:solidFill>
              <a:prstDash val="solid"/>
              <a:round/>
              <a:headEnd type="none" w="sm" len="sm"/>
              <a:tailEnd type="none" w="sm" len="sm"/>
            </a:ln>
            <a:effectLst>
              <a:outerShdw blurRad="57150" dist="19050" dir="5400000" algn="ctr" rotWithShape="0">
                <a:srgbClr val="000000">
                  <a:alpha val="60784"/>
                </a:srgbClr>
              </a:outerShdw>
            </a:effectLst>
          </p:spPr>
          <p:txBody>
            <a:bodyPr spcFirstLastPara="1" wrap="square" lIns="91425" tIns="45700" rIns="91425" bIns="45700" anchor="t" anchorCtr="0">
              <a:noAutofit/>
            </a:bodyPr>
            <a:lstStyle/>
            <a:p>
              <a:pPr marL="0" marR="0" lvl="0" indent="0" algn="ctr" rtl="0">
                <a:lnSpc>
                  <a:spcPct val="107000"/>
                </a:lnSpc>
                <a:spcBef>
                  <a:spcPts val="0"/>
                </a:spcBef>
                <a:spcAft>
                  <a:spcPts val="800"/>
                </a:spcAft>
                <a:buClr>
                  <a:srgbClr val="000000"/>
                </a:buClr>
                <a:buSzPts val="2000"/>
                <a:buFont typeface="Arial"/>
                <a:buNone/>
              </a:pPr>
              <a:r>
                <a:rPr lang="en-US" sz="2000" b="0" i="0" u="none" strike="noStrike" cap="none">
                  <a:solidFill>
                    <a:schemeClr val="lt1"/>
                  </a:solidFill>
                  <a:latin typeface="Arial Black"/>
                  <a:ea typeface="Arial Black"/>
                  <a:cs typeface="Arial Black"/>
                  <a:sym typeface="Arial Black"/>
                </a:rPr>
                <a:t>Key Performance Indicators</a:t>
              </a:r>
              <a:endParaRPr sz="2000" b="0" i="0" u="none" strike="noStrike" cap="none">
                <a:solidFill>
                  <a:schemeClr val="lt1"/>
                </a:solidFill>
                <a:latin typeface="Calibri"/>
                <a:ea typeface="Calibri"/>
                <a:cs typeface="Calibri"/>
                <a:sym typeface="Calibri"/>
              </a:endParaRPr>
            </a:p>
          </p:txBody>
        </p:sp>
        <p:pic>
          <p:nvPicPr>
            <p:cNvPr id="411" name="Google Shape;411;p46"/>
            <p:cNvPicPr preferRelativeResize="0"/>
            <p:nvPr/>
          </p:nvPicPr>
          <p:blipFill rotWithShape="1">
            <a:blip r:embed="rId9">
              <a:alphaModFix/>
            </a:blip>
            <a:srcRect/>
            <a:stretch/>
          </p:blipFill>
          <p:spPr>
            <a:xfrm>
              <a:off x="4550205" y="5424052"/>
              <a:ext cx="5157474" cy="801450"/>
            </a:xfrm>
            <a:prstGeom prst="rect">
              <a:avLst/>
            </a:prstGeom>
            <a:noFill/>
            <a:ln>
              <a:noFill/>
            </a:ln>
          </p:spPr>
        </p:pic>
        <p:sp>
          <p:nvSpPr>
            <p:cNvPr id="412" name="Google Shape;412;p46"/>
            <p:cNvSpPr/>
            <p:nvPr/>
          </p:nvSpPr>
          <p:spPr>
            <a:xfrm>
              <a:off x="6912124" y="2921884"/>
              <a:ext cx="216818" cy="379559"/>
            </a:xfrm>
            <a:prstGeom prst="downArrow">
              <a:avLst>
                <a:gd name="adj1" fmla="val 50000"/>
                <a:gd name="adj2" fmla="val 50000"/>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7000"/>
                </a:lnSpc>
                <a:spcBef>
                  <a:spcPts val="0"/>
                </a:spcBef>
                <a:spcAft>
                  <a:spcPts val="0"/>
                </a:spcAft>
                <a:buClr>
                  <a:srgbClr val="000000"/>
                </a:buClr>
                <a:buSzPts val="1100"/>
                <a:buFont typeface="Arial"/>
                <a:buNone/>
              </a:pPr>
              <a:r>
                <a:rPr lang="en-US" sz="11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13" name="Google Shape;413;p46"/>
            <p:cNvSpPr/>
            <p:nvPr/>
          </p:nvSpPr>
          <p:spPr>
            <a:xfrm>
              <a:off x="5342366" y="1267945"/>
              <a:ext cx="3573152" cy="499262"/>
            </a:xfrm>
            <a:prstGeom prst="rect">
              <a:avLst/>
            </a:prstGeom>
            <a:solidFill>
              <a:srgbClr val="70AD47"/>
            </a:solidFill>
            <a:ln w="2857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800"/>
                </a:spcAft>
                <a:buClr>
                  <a:srgbClr val="000000"/>
                </a:buClr>
                <a:buSzPts val="2400"/>
                <a:buFont typeface="Arial"/>
                <a:buNone/>
              </a:pPr>
              <a:r>
                <a:rPr lang="en-US" sz="2400" b="0" i="0" u="none" strike="noStrike" cap="none">
                  <a:solidFill>
                    <a:schemeClr val="lt1"/>
                  </a:solidFill>
                  <a:latin typeface="Arial Black"/>
                  <a:ea typeface="Arial Black"/>
                  <a:cs typeface="Arial Black"/>
                  <a:sym typeface="Arial Black"/>
                </a:rPr>
                <a:t>MISSION</a:t>
              </a:r>
              <a:endParaRPr sz="2400" b="0" i="0" u="none" strike="noStrike" cap="none">
                <a:solidFill>
                  <a:schemeClr val="lt1"/>
                </a:solidFill>
                <a:latin typeface="Calibri"/>
                <a:ea typeface="Calibri"/>
                <a:cs typeface="Calibri"/>
                <a:sym typeface="Calibri"/>
              </a:endParaRPr>
            </a:p>
          </p:txBody>
        </p:sp>
        <p:sp>
          <p:nvSpPr>
            <p:cNvPr id="414" name="Google Shape;414;p46"/>
            <p:cNvSpPr/>
            <p:nvPr/>
          </p:nvSpPr>
          <p:spPr>
            <a:xfrm>
              <a:off x="6912124" y="1767788"/>
              <a:ext cx="216818" cy="379559"/>
            </a:xfrm>
            <a:prstGeom prst="downArrow">
              <a:avLst>
                <a:gd name="adj1" fmla="val 50000"/>
                <a:gd name="adj2" fmla="val 50000"/>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7000"/>
                </a:lnSpc>
                <a:spcBef>
                  <a:spcPts val="0"/>
                </a:spcBef>
                <a:spcAft>
                  <a:spcPts val="0"/>
                </a:spcAft>
                <a:buClr>
                  <a:srgbClr val="000000"/>
                </a:buClr>
                <a:buSzPts val="1100"/>
                <a:buFont typeface="Arial"/>
                <a:buNone/>
              </a:pPr>
              <a:r>
                <a:rPr lang="en-US" sz="11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sp>
        <p:nvSpPr>
          <p:cNvPr id="415" name="Google Shape;415;p46"/>
          <p:cNvSpPr/>
          <p:nvPr/>
        </p:nvSpPr>
        <p:spPr>
          <a:xfrm>
            <a:off x="9197951" y="1997712"/>
            <a:ext cx="2863632" cy="3438060"/>
          </a:xfrm>
          <a:prstGeom prst="ellipse">
            <a:avLst/>
          </a:prstGeom>
          <a:solidFill>
            <a:schemeClr val="l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6" name="Google Shape;416;p46"/>
          <p:cNvSpPr txBox="1">
            <a:spLocks noGrp="1"/>
          </p:cNvSpPr>
          <p:nvPr>
            <p:ph type="title"/>
          </p:nvPr>
        </p:nvSpPr>
        <p:spPr>
          <a:xfrm>
            <a:off x="2105402" y="211612"/>
            <a:ext cx="9876421" cy="623536"/>
          </a:xfrm>
          <a:prstGeom prst="rect">
            <a:avLst/>
          </a:prstGeom>
          <a:solidFill>
            <a:schemeClr val="lt1"/>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Font typeface="Calibri"/>
              <a:buNone/>
            </a:pPr>
            <a:r>
              <a:rPr lang="en-US" sz="2800" b="1">
                <a:solidFill>
                  <a:schemeClr val="dk1"/>
                </a:solidFill>
              </a:rPr>
              <a:t>THE College of the Future in the FSM for the FSM &amp; Beyond</a:t>
            </a:r>
            <a:endParaRPr sz="2800" b="1">
              <a:solidFill>
                <a:schemeClr val="dk1"/>
              </a:solidFill>
              <a:latin typeface="Calibri"/>
              <a:ea typeface="Calibri"/>
              <a:cs typeface="Calibri"/>
              <a:sym typeface="Calibri"/>
            </a:endParaRPr>
          </a:p>
        </p:txBody>
      </p:sp>
      <p:sp>
        <p:nvSpPr>
          <p:cNvPr id="417" name="Google Shape;417;p46"/>
          <p:cNvSpPr txBox="1"/>
          <p:nvPr/>
        </p:nvSpPr>
        <p:spPr>
          <a:xfrm>
            <a:off x="9715376" y="2471271"/>
            <a:ext cx="1828781" cy="830956"/>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2400" b="1" i="0" u="none" strike="noStrike" cap="none" dirty="0">
                <a:solidFill>
                  <a:srgbClr val="000000"/>
                </a:solidFill>
                <a:latin typeface="Arial Black"/>
                <a:ea typeface="Arial Black"/>
                <a:cs typeface="Arial Black"/>
                <a:sym typeface="Arial Black"/>
              </a:rPr>
              <a:t>VIRTUAL COLLEGE</a:t>
            </a:r>
            <a:endParaRPr sz="2400" b="0" i="0" u="none" strike="noStrike" cap="none" dirty="0">
              <a:solidFill>
                <a:srgbClr val="000000"/>
              </a:solidFill>
              <a:latin typeface="Arial"/>
              <a:ea typeface="Arial"/>
              <a:cs typeface="Arial"/>
              <a:sym typeface="Arial"/>
            </a:endParaRPr>
          </a:p>
        </p:txBody>
      </p:sp>
      <p:sp>
        <p:nvSpPr>
          <p:cNvPr id="418" name="Google Shape;418;p46"/>
          <p:cNvSpPr txBox="1"/>
          <p:nvPr/>
        </p:nvSpPr>
        <p:spPr>
          <a:xfrm>
            <a:off x="9646372" y="3530453"/>
            <a:ext cx="1968922" cy="1384954"/>
          </a:xfrm>
          <a:prstGeom prst="rect">
            <a:avLst/>
          </a:prstGeom>
          <a:solidFill>
            <a:srgbClr val="00B0F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Black"/>
                <a:ea typeface="Arial Black"/>
                <a:cs typeface="Arial Black"/>
                <a:sym typeface="Arial Black"/>
              </a:rPr>
              <a:t>ENTREPRENEUR OCEAN &amp; LAND MANAGERS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Black"/>
                <a:ea typeface="Arial Black"/>
                <a:cs typeface="Arial Black"/>
                <a:sym typeface="Arial Black"/>
              </a:rPr>
              <a:t>GREEN ECONOMIES</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6"/>
                                        </p:tgtEl>
                                        <p:attrNameLst>
                                          <p:attrName>style.visibility</p:attrName>
                                        </p:attrNameLst>
                                      </p:cBhvr>
                                      <p:to>
                                        <p:strVal val="visible"/>
                                      </p:to>
                                    </p:set>
                                    <p:animEffect transition="in" filter="fade">
                                      <p:cBhvr>
                                        <p:cTn id="7" dur="5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3"/>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107" name="Google Shape;107;p3"/>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108" name="Google Shape;108;p3"/>
          <p:cNvPicPr preferRelativeResize="0">
            <a:picLocks noGrp="1"/>
          </p:cNvPicPr>
          <p:nvPr>
            <p:ph type="body" idx="1"/>
          </p:nvPr>
        </p:nvPicPr>
        <p:blipFill rotWithShape="1">
          <a:blip r:embed="rId5">
            <a:alphaModFix/>
          </a:blip>
          <a:srcRect/>
          <a:stretch/>
        </p:blipFill>
        <p:spPr>
          <a:xfrm>
            <a:off x="1843977" y="908930"/>
            <a:ext cx="10364590" cy="5907675"/>
          </a:xfrm>
          <a:prstGeom prst="rect">
            <a:avLst/>
          </a:prstGeom>
          <a:noFill/>
          <a:ln>
            <a:noFill/>
          </a:ln>
        </p:spPr>
      </p:pic>
      <p:pic>
        <p:nvPicPr>
          <p:cNvPr id="109" name="Google Shape;109;p3"/>
          <p:cNvPicPr preferRelativeResize="0"/>
          <p:nvPr/>
        </p:nvPicPr>
        <p:blipFill rotWithShape="1">
          <a:blip r:embed="rId6">
            <a:alphaModFix/>
          </a:blip>
          <a:srcRect/>
          <a:stretch/>
        </p:blipFill>
        <p:spPr>
          <a:xfrm>
            <a:off x="210177" y="187325"/>
            <a:ext cx="1255099" cy="1265919"/>
          </a:xfrm>
          <a:prstGeom prst="rect">
            <a:avLst/>
          </a:prstGeom>
          <a:noFill/>
          <a:ln>
            <a:noFill/>
          </a:ln>
        </p:spPr>
      </p:pic>
      <p:sp>
        <p:nvSpPr>
          <p:cNvPr id="110" name="Google Shape;110;p3"/>
          <p:cNvSpPr/>
          <p:nvPr/>
        </p:nvSpPr>
        <p:spPr>
          <a:xfrm>
            <a:off x="1861456" y="0"/>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3"/>
          <p:cNvSpPr txBox="1"/>
          <p:nvPr/>
        </p:nvSpPr>
        <p:spPr>
          <a:xfrm>
            <a:off x="3722913" y="41395"/>
            <a:ext cx="6054545" cy="8617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5000" b="0" i="0" u="none" strike="noStrike" cap="none">
                <a:solidFill>
                  <a:schemeClr val="lt1"/>
                </a:solidFill>
                <a:latin typeface="Times New Roman"/>
                <a:ea typeface="Times New Roman"/>
                <a:cs typeface="Times New Roman"/>
                <a:sym typeface="Times New Roman"/>
              </a:rPr>
              <a:t>Office of the President</a:t>
            </a:r>
            <a:endParaRPr sz="1400" b="0" i="0" u="none" strike="noStrike" cap="none">
              <a:solidFill>
                <a:srgbClr val="000000"/>
              </a:solidFill>
              <a:latin typeface="Arial"/>
              <a:ea typeface="Arial"/>
              <a:cs typeface="Arial"/>
              <a:sym typeface="Arial"/>
            </a:endParaRPr>
          </a:p>
        </p:txBody>
      </p:sp>
      <p:sp>
        <p:nvSpPr>
          <p:cNvPr id="112" name="Google Shape;112;p3"/>
          <p:cNvSpPr txBox="1"/>
          <p:nvPr/>
        </p:nvSpPr>
        <p:spPr>
          <a:xfrm>
            <a:off x="85459" y="1495206"/>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113" name="Google Shape;113;p3"/>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114" name="Google Shape;114;p3"/>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 name="Google Shape;115;p3"/>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6" name="Google Shape;116;p3"/>
          <p:cNvPicPr preferRelativeResize="0"/>
          <p:nvPr/>
        </p:nvPicPr>
        <p:blipFill rotWithShape="1">
          <a:blip r:embed="rId7">
            <a:alphaModFix/>
          </a:blip>
          <a:srcRect/>
          <a:stretch/>
        </p:blipFill>
        <p:spPr>
          <a:xfrm>
            <a:off x="204299" y="2936972"/>
            <a:ext cx="1399541" cy="1399541"/>
          </a:xfrm>
          <a:prstGeom prst="ellipse">
            <a:avLst/>
          </a:prstGeom>
          <a:noFill/>
          <a:ln>
            <a:noFill/>
          </a:ln>
        </p:spPr>
      </p:pic>
      <p:grpSp>
        <p:nvGrpSpPr>
          <p:cNvPr id="117" name="Google Shape;117;p3"/>
          <p:cNvGrpSpPr/>
          <p:nvPr/>
        </p:nvGrpSpPr>
        <p:grpSpPr>
          <a:xfrm>
            <a:off x="7819114" y="1746027"/>
            <a:ext cx="4168587" cy="4403386"/>
            <a:chOff x="-50802" y="-25402"/>
            <a:chExt cx="12143891" cy="12138171"/>
          </a:xfrm>
        </p:grpSpPr>
        <p:grpSp>
          <p:nvGrpSpPr>
            <p:cNvPr id="118" name="Google Shape;118;p3"/>
            <p:cNvGrpSpPr/>
            <p:nvPr/>
          </p:nvGrpSpPr>
          <p:grpSpPr>
            <a:xfrm>
              <a:off x="-50802" y="-25402"/>
              <a:ext cx="4411509" cy="7094463"/>
              <a:chOff x="-1" y="-1"/>
              <a:chExt cx="4411507" cy="7094461"/>
            </a:xfrm>
          </p:grpSpPr>
          <p:pic>
            <p:nvPicPr>
              <p:cNvPr id="119" name="Google Shape;119;p3" descr="Image"/>
              <p:cNvPicPr preferRelativeResize="0"/>
              <p:nvPr/>
            </p:nvPicPr>
            <p:blipFill rotWithShape="1">
              <a:blip r:embed="rId8">
                <a:alphaModFix/>
              </a:blip>
              <a:srcRect l="4902" r="4898" b="2969"/>
              <a:stretch/>
            </p:blipFill>
            <p:spPr>
              <a:xfrm>
                <a:off x="50800" y="25400"/>
                <a:ext cx="4309906" cy="6967460"/>
              </a:xfrm>
              <a:prstGeom prst="rect">
                <a:avLst/>
              </a:prstGeom>
              <a:noFill/>
              <a:ln>
                <a:noFill/>
              </a:ln>
            </p:spPr>
          </p:pic>
          <p:pic>
            <p:nvPicPr>
              <p:cNvPr id="120" name="Google Shape;120;p3" descr="Image"/>
              <p:cNvPicPr preferRelativeResize="0"/>
              <p:nvPr/>
            </p:nvPicPr>
            <p:blipFill rotWithShape="1">
              <a:blip r:embed="rId9">
                <a:alphaModFix/>
              </a:blip>
              <a:srcRect/>
              <a:stretch/>
            </p:blipFill>
            <p:spPr>
              <a:xfrm>
                <a:off x="-1" y="-1"/>
                <a:ext cx="4411507" cy="7094461"/>
              </a:xfrm>
              <a:prstGeom prst="rect">
                <a:avLst/>
              </a:prstGeom>
              <a:noFill/>
              <a:ln>
                <a:noFill/>
              </a:ln>
            </p:spPr>
          </p:pic>
        </p:grpSp>
        <p:grpSp>
          <p:nvGrpSpPr>
            <p:cNvPr id="121" name="Google Shape;121;p3"/>
            <p:cNvGrpSpPr/>
            <p:nvPr/>
          </p:nvGrpSpPr>
          <p:grpSpPr>
            <a:xfrm>
              <a:off x="4427971" y="31095"/>
              <a:ext cx="7650681" cy="4859920"/>
              <a:chOff x="0" y="0"/>
              <a:chExt cx="7650680" cy="4859919"/>
            </a:xfrm>
          </p:grpSpPr>
          <p:pic>
            <p:nvPicPr>
              <p:cNvPr id="122" name="Google Shape;122;p3" descr="Image"/>
              <p:cNvPicPr preferRelativeResize="0"/>
              <p:nvPr/>
            </p:nvPicPr>
            <p:blipFill rotWithShape="1">
              <a:blip r:embed="rId10">
                <a:alphaModFix/>
              </a:blip>
              <a:srcRect/>
              <a:stretch/>
            </p:blipFill>
            <p:spPr>
              <a:xfrm>
                <a:off x="50800" y="25400"/>
                <a:ext cx="7549080" cy="4732919"/>
              </a:xfrm>
              <a:prstGeom prst="rect">
                <a:avLst/>
              </a:prstGeom>
              <a:noFill/>
              <a:ln>
                <a:noFill/>
              </a:ln>
            </p:spPr>
          </p:pic>
          <p:pic>
            <p:nvPicPr>
              <p:cNvPr id="123" name="Google Shape;123;p3" descr="Image"/>
              <p:cNvPicPr preferRelativeResize="0"/>
              <p:nvPr/>
            </p:nvPicPr>
            <p:blipFill rotWithShape="1">
              <a:blip r:embed="rId11">
                <a:alphaModFix/>
              </a:blip>
              <a:srcRect/>
              <a:stretch/>
            </p:blipFill>
            <p:spPr>
              <a:xfrm>
                <a:off x="0" y="0"/>
                <a:ext cx="7650680" cy="4859919"/>
              </a:xfrm>
              <a:prstGeom prst="rect">
                <a:avLst/>
              </a:prstGeom>
              <a:noFill/>
              <a:ln>
                <a:noFill/>
              </a:ln>
            </p:spPr>
          </p:pic>
        </p:grpSp>
        <p:grpSp>
          <p:nvGrpSpPr>
            <p:cNvPr id="124" name="Google Shape;124;p3"/>
            <p:cNvGrpSpPr/>
            <p:nvPr/>
          </p:nvGrpSpPr>
          <p:grpSpPr>
            <a:xfrm>
              <a:off x="8113580" y="4877229"/>
              <a:ext cx="3947759" cy="2123418"/>
              <a:chOff x="0" y="0"/>
              <a:chExt cx="3947758" cy="2123417"/>
            </a:xfrm>
          </p:grpSpPr>
          <p:pic>
            <p:nvPicPr>
              <p:cNvPr id="125" name="Google Shape;125;p3" descr="Image"/>
              <p:cNvPicPr preferRelativeResize="0"/>
              <p:nvPr/>
            </p:nvPicPr>
            <p:blipFill rotWithShape="1">
              <a:blip r:embed="rId12">
                <a:alphaModFix/>
              </a:blip>
              <a:srcRect/>
              <a:stretch/>
            </p:blipFill>
            <p:spPr>
              <a:xfrm>
                <a:off x="50800" y="25400"/>
                <a:ext cx="3846158" cy="1996417"/>
              </a:xfrm>
              <a:prstGeom prst="rect">
                <a:avLst/>
              </a:prstGeom>
              <a:noFill/>
              <a:ln>
                <a:noFill/>
              </a:ln>
            </p:spPr>
          </p:pic>
          <p:pic>
            <p:nvPicPr>
              <p:cNvPr id="126" name="Google Shape;126;p3" descr="Image"/>
              <p:cNvPicPr preferRelativeResize="0"/>
              <p:nvPr/>
            </p:nvPicPr>
            <p:blipFill rotWithShape="1">
              <a:blip r:embed="rId13">
                <a:alphaModFix/>
              </a:blip>
              <a:srcRect/>
              <a:stretch/>
            </p:blipFill>
            <p:spPr>
              <a:xfrm>
                <a:off x="0" y="0"/>
                <a:ext cx="3947758" cy="2123417"/>
              </a:xfrm>
              <a:prstGeom prst="rect">
                <a:avLst/>
              </a:prstGeom>
              <a:noFill/>
              <a:ln>
                <a:noFill/>
              </a:ln>
            </p:spPr>
          </p:pic>
        </p:grpSp>
        <p:grpSp>
          <p:nvGrpSpPr>
            <p:cNvPr id="127" name="Google Shape;127;p3"/>
            <p:cNvGrpSpPr/>
            <p:nvPr/>
          </p:nvGrpSpPr>
          <p:grpSpPr>
            <a:xfrm>
              <a:off x="4401335" y="4874733"/>
              <a:ext cx="3701090" cy="2117447"/>
              <a:chOff x="0" y="0"/>
              <a:chExt cx="3701089" cy="2117446"/>
            </a:xfrm>
          </p:grpSpPr>
          <p:pic>
            <p:nvPicPr>
              <p:cNvPr id="128" name="Google Shape;128;p3" descr="Image"/>
              <p:cNvPicPr preferRelativeResize="0"/>
              <p:nvPr/>
            </p:nvPicPr>
            <p:blipFill rotWithShape="1">
              <a:blip r:embed="rId14">
                <a:alphaModFix/>
              </a:blip>
              <a:srcRect/>
              <a:stretch/>
            </p:blipFill>
            <p:spPr>
              <a:xfrm>
                <a:off x="50800" y="25400"/>
                <a:ext cx="3599489" cy="1990446"/>
              </a:xfrm>
              <a:prstGeom prst="rect">
                <a:avLst/>
              </a:prstGeom>
              <a:noFill/>
              <a:ln>
                <a:noFill/>
              </a:ln>
            </p:spPr>
          </p:pic>
          <p:pic>
            <p:nvPicPr>
              <p:cNvPr id="129" name="Google Shape;129;p3" descr="Image"/>
              <p:cNvPicPr preferRelativeResize="0"/>
              <p:nvPr/>
            </p:nvPicPr>
            <p:blipFill rotWithShape="1">
              <a:blip r:embed="rId15">
                <a:alphaModFix/>
              </a:blip>
              <a:srcRect/>
              <a:stretch/>
            </p:blipFill>
            <p:spPr>
              <a:xfrm>
                <a:off x="0" y="0"/>
                <a:ext cx="3701089" cy="2117446"/>
              </a:xfrm>
              <a:prstGeom prst="rect">
                <a:avLst/>
              </a:prstGeom>
              <a:noFill/>
              <a:ln>
                <a:noFill/>
              </a:ln>
            </p:spPr>
          </p:pic>
        </p:grpSp>
        <p:grpSp>
          <p:nvGrpSpPr>
            <p:cNvPr id="130" name="Google Shape;130;p3"/>
            <p:cNvGrpSpPr/>
            <p:nvPr/>
          </p:nvGrpSpPr>
          <p:grpSpPr>
            <a:xfrm>
              <a:off x="8113580" y="6998079"/>
              <a:ext cx="3947759" cy="2413549"/>
              <a:chOff x="0" y="0"/>
              <a:chExt cx="3947758" cy="2413548"/>
            </a:xfrm>
          </p:grpSpPr>
          <p:pic>
            <p:nvPicPr>
              <p:cNvPr id="131" name="Google Shape;131;p3" descr="Image"/>
              <p:cNvPicPr preferRelativeResize="0"/>
              <p:nvPr/>
            </p:nvPicPr>
            <p:blipFill rotWithShape="1">
              <a:blip r:embed="rId16">
                <a:alphaModFix/>
              </a:blip>
              <a:srcRect/>
              <a:stretch/>
            </p:blipFill>
            <p:spPr>
              <a:xfrm>
                <a:off x="50800" y="25400"/>
                <a:ext cx="3846158" cy="2286548"/>
              </a:xfrm>
              <a:prstGeom prst="rect">
                <a:avLst/>
              </a:prstGeom>
              <a:noFill/>
              <a:ln>
                <a:noFill/>
              </a:ln>
            </p:spPr>
          </p:pic>
          <p:pic>
            <p:nvPicPr>
              <p:cNvPr id="132" name="Google Shape;132;p3" descr="Image"/>
              <p:cNvPicPr preferRelativeResize="0"/>
              <p:nvPr/>
            </p:nvPicPr>
            <p:blipFill rotWithShape="1">
              <a:blip r:embed="rId17">
                <a:alphaModFix/>
              </a:blip>
              <a:srcRect/>
              <a:stretch/>
            </p:blipFill>
            <p:spPr>
              <a:xfrm>
                <a:off x="0" y="0"/>
                <a:ext cx="3947758" cy="2413548"/>
              </a:xfrm>
              <a:prstGeom prst="rect">
                <a:avLst/>
              </a:prstGeom>
              <a:noFill/>
              <a:ln>
                <a:noFill/>
              </a:ln>
            </p:spPr>
          </p:pic>
        </p:grpSp>
        <p:grpSp>
          <p:nvGrpSpPr>
            <p:cNvPr id="133" name="Google Shape;133;p3"/>
            <p:cNvGrpSpPr/>
            <p:nvPr/>
          </p:nvGrpSpPr>
          <p:grpSpPr>
            <a:xfrm>
              <a:off x="4396374" y="6965611"/>
              <a:ext cx="3703081" cy="2487522"/>
              <a:chOff x="0" y="0"/>
              <a:chExt cx="3703080" cy="2487521"/>
            </a:xfrm>
          </p:grpSpPr>
          <p:pic>
            <p:nvPicPr>
              <p:cNvPr id="134" name="Google Shape;134;p3" descr="Image"/>
              <p:cNvPicPr preferRelativeResize="0"/>
              <p:nvPr/>
            </p:nvPicPr>
            <p:blipFill rotWithShape="1">
              <a:blip r:embed="rId18">
                <a:alphaModFix/>
              </a:blip>
              <a:srcRect/>
              <a:stretch/>
            </p:blipFill>
            <p:spPr>
              <a:xfrm>
                <a:off x="50800" y="25400"/>
                <a:ext cx="3601480" cy="2360521"/>
              </a:xfrm>
              <a:prstGeom prst="rect">
                <a:avLst/>
              </a:prstGeom>
              <a:noFill/>
              <a:ln>
                <a:noFill/>
              </a:ln>
            </p:spPr>
          </p:pic>
          <p:pic>
            <p:nvPicPr>
              <p:cNvPr id="135" name="Google Shape;135;p3" descr="Image"/>
              <p:cNvPicPr preferRelativeResize="0"/>
              <p:nvPr/>
            </p:nvPicPr>
            <p:blipFill rotWithShape="1">
              <a:blip r:embed="rId19">
                <a:alphaModFix/>
              </a:blip>
              <a:srcRect/>
              <a:stretch/>
            </p:blipFill>
            <p:spPr>
              <a:xfrm>
                <a:off x="0" y="0"/>
                <a:ext cx="3703080" cy="2487521"/>
              </a:xfrm>
              <a:prstGeom prst="rect">
                <a:avLst/>
              </a:prstGeom>
              <a:noFill/>
              <a:ln>
                <a:noFill/>
              </a:ln>
            </p:spPr>
          </p:pic>
        </p:grpSp>
        <p:grpSp>
          <p:nvGrpSpPr>
            <p:cNvPr id="136" name="Google Shape;136;p3"/>
            <p:cNvGrpSpPr/>
            <p:nvPr/>
          </p:nvGrpSpPr>
          <p:grpSpPr>
            <a:xfrm>
              <a:off x="8081830" y="9379329"/>
              <a:ext cx="4011259" cy="2733440"/>
              <a:chOff x="0" y="0"/>
              <a:chExt cx="4011258" cy="2733438"/>
            </a:xfrm>
          </p:grpSpPr>
          <p:pic>
            <p:nvPicPr>
              <p:cNvPr id="137" name="Google Shape;137;p3" descr="Image"/>
              <p:cNvPicPr preferRelativeResize="0"/>
              <p:nvPr/>
            </p:nvPicPr>
            <p:blipFill rotWithShape="1">
              <a:blip r:embed="rId20">
                <a:alphaModFix/>
              </a:blip>
              <a:srcRect/>
              <a:stretch/>
            </p:blipFill>
            <p:spPr>
              <a:xfrm>
                <a:off x="50800" y="25400"/>
                <a:ext cx="3909658" cy="2606438"/>
              </a:xfrm>
              <a:prstGeom prst="rect">
                <a:avLst/>
              </a:prstGeom>
              <a:noFill/>
              <a:ln>
                <a:noFill/>
              </a:ln>
            </p:spPr>
          </p:pic>
          <p:pic>
            <p:nvPicPr>
              <p:cNvPr id="138" name="Google Shape;138;p3" descr="Image"/>
              <p:cNvPicPr preferRelativeResize="0"/>
              <p:nvPr/>
            </p:nvPicPr>
            <p:blipFill rotWithShape="1">
              <a:blip r:embed="rId21">
                <a:alphaModFix/>
              </a:blip>
              <a:srcRect/>
              <a:stretch/>
            </p:blipFill>
            <p:spPr>
              <a:xfrm>
                <a:off x="0" y="0"/>
                <a:ext cx="4011258" cy="2733438"/>
              </a:xfrm>
              <a:prstGeom prst="rect">
                <a:avLst/>
              </a:prstGeom>
              <a:noFill/>
              <a:ln>
                <a:noFill/>
              </a:ln>
            </p:spPr>
          </p:pic>
        </p:grpSp>
        <p:grpSp>
          <p:nvGrpSpPr>
            <p:cNvPr id="139" name="Google Shape;139;p3"/>
            <p:cNvGrpSpPr/>
            <p:nvPr/>
          </p:nvGrpSpPr>
          <p:grpSpPr>
            <a:xfrm>
              <a:off x="4396374" y="9415901"/>
              <a:ext cx="3701090" cy="2685694"/>
              <a:chOff x="0" y="-1"/>
              <a:chExt cx="3701089" cy="2685692"/>
            </a:xfrm>
          </p:grpSpPr>
          <p:pic>
            <p:nvPicPr>
              <p:cNvPr id="140" name="Google Shape;140;p3" descr="Image"/>
              <p:cNvPicPr preferRelativeResize="0"/>
              <p:nvPr/>
            </p:nvPicPr>
            <p:blipFill rotWithShape="1">
              <a:blip r:embed="rId22">
                <a:alphaModFix/>
              </a:blip>
              <a:srcRect r="2501"/>
              <a:stretch/>
            </p:blipFill>
            <p:spPr>
              <a:xfrm>
                <a:off x="50800" y="25400"/>
                <a:ext cx="3599489" cy="2558691"/>
              </a:xfrm>
              <a:prstGeom prst="rect">
                <a:avLst/>
              </a:prstGeom>
              <a:noFill/>
              <a:ln>
                <a:noFill/>
              </a:ln>
            </p:spPr>
          </p:pic>
          <p:pic>
            <p:nvPicPr>
              <p:cNvPr id="141" name="Google Shape;141;p3" descr="Image"/>
              <p:cNvPicPr preferRelativeResize="0"/>
              <p:nvPr/>
            </p:nvPicPr>
            <p:blipFill rotWithShape="1">
              <a:blip r:embed="rId23">
                <a:alphaModFix/>
              </a:blip>
              <a:srcRect/>
              <a:stretch/>
            </p:blipFill>
            <p:spPr>
              <a:xfrm>
                <a:off x="0" y="-1"/>
                <a:ext cx="3701089" cy="2685692"/>
              </a:xfrm>
              <a:prstGeom prst="rect">
                <a:avLst/>
              </a:prstGeom>
              <a:noFill/>
              <a:ln>
                <a:noFill/>
              </a:ln>
            </p:spPr>
          </p:pic>
        </p:grpSp>
        <p:grpSp>
          <p:nvGrpSpPr>
            <p:cNvPr id="142" name="Google Shape;142;p3"/>
            <p:cNvGrpSpPr/>
            <p:nvPr/>
          </p:nvGrpSpPr>
          <p:grpSpPr>
            <a:xfrm>
              <a:off x="-48923" y="7036815"/>
              <a:ext cx="4411508" cy="2540549"/>
              <a:chOff x="0" y="0"/>
              <a:chExt cx="4411506" cy="2540548"/>
            </a:xfrm>
          </p:grpSpPr>
          <p:pic>
            <p:nvPicPr>
              <p:cNvPr id="143" name="Google Shape;143;p3" descr="Image"/>
              <p:cNvPicPr preferRelativeResize="0"/>
              <p:nvPr/>
            </p:nvPicPr>
            <p:blipFill rotWithShape="1">
              <a:blip r:embed="rId24">
                <a:alphaModFix/>
              </a:blip>
              <a:srcRect/>
              <a:stretch/>
            </p:blipFill>
            <p:spPr>
              <a:xfrm>
                <a:off x="50800" y="25400"/>
                <a:ext cx="4309906" cy="2413548"/>
              </a:xfrm>
              <a:prstGeom prst="rect">
                <a:avLst/>
              </a:prstGeom>
              <a:noFill/>
              <a:ln>
                <a:noFill/>
              </a:ln>
            </p:spPr>
          </p:pic>
          <p:pic>
            <p:nvPicPr>
              <p:cNvPr id="144" name="Google Shape;144;p3" descr="Image"/>
              <p:cNvPicPr preferRelativeResize="0"/>
              <p:nvPr/>
            </p:nvPicPr>
            <p:blipFill rotWithShape="1">
              <a:blip r:embed="rId25">
                <a:alphaModFix/>
              </a:blip>
              <a:srcRect/>
              <a:stretch/>
            </p:blipFill>
            <p:spPr>
              <a:xfrm>
                <a:off x="0" y="0"/>
                <a:ext cx="4411506" cy="2540548"/>
              </a:xfrm>
              <a:prstGeom prst="rect">
                <a:avLst/>
              </a:prstGeom>
              <a:noFill/>
              <a:ln>
                <a:noFill/>
              </a:ln>
            </p:spPr>
          </p:pic>
        </p:grpSp>
        <p:grpSp>
          <p:nvGrpSpPr>
            <p:cNvPr id="145" name="Google Shape;145;p3"/>
            <p:cNvGrpSpPr/>
            <p:nvPr/>
          </p:nvGrpSpPr>
          <p:grpSpPr>
            <a:xfrm>
              <a:off x="-48923" y="9569829"/>
              <a:ext cx="4411508" cy="2540549"/>
              <a:chOff x="0" y="0"/>
              <a:chExt cx="4411506" cy="2540548"/>
            </a:xfrm>
          </p:grpSpPr>
          <p:pic>
            <p:nvPicPr>
              <p:cNvPr id="146" name="Google Shape;146;p3" descr="Image"/>
              <p:cNvPicPr preferRelativeResize="0"/>
              <p:nvPr/>
            </p:nvPicPr>
            <p:blipFill rotWithShape="1">
              <a:blip r:embed="rId26">
                <a:alphaModFix/>
              </a:blip>
              <a:srcRect/>
              <a:stretch/>
            </p:blipFill>
            <p:spPr>
              <a:xfrm>
                <a:off x="50800" y="25400"/>
                <a:ext cx="4309906" cy="2413548"/>
              </a:xfrm>
              <a:prstGeom prst="rect">
                <a:avLst/>
              </a:prstGeom>
              <a:noFill/>
              <a:ln>
                <a:noFill/>
              </a:ln>
            </p:spPr>
          </p:pic>
          <p:pic>
            <p:nvPicPr>
              <p:cNvPr id="147" name="Google Shape;147;p3" descr="Image"/>
              <p:cNvPicPr preferRelativeResize="0"/>
              <p:nvPr/>
            </p:nvPicPr>
            <p:blipFill rotWithShape="1">
              <a:blip r:embed="rId25">
                <a:alphaModFix/>
              </a:blip>
              <a:srcRect/>
              <a:stretch/>
            </p:blipFill>
            <p:spPr>
              <a:xfrm>
                <a:off x="0" y="0"/>
                <a:ext cx="4411506" cy="2540548"/>
              </a:xfrm>
              <a:prstGeom prst="rect">
                <a:avLst/>
              </a:prstGeom>
              <a:noFill/>
              <a:ln>
                <a:noFill/>
              </a:ln>
            </p:spPr>
          </p:pic>
        </p:grpSp>
      </p:grpSp>
      <p:sp>
        <p:nvSpPr>
          <p:cNvPr id="148" name="Google Shape;148;p3"/>
          <p:cNvSpPr txBox="1"/>
          <p:nvPr/>
        </p:nvSpPr>
        <p:spPr>
          <a:xfrm>
            <a:off x="1905687" y="1061071"/>
            <a:ext cx="3593272" cy="533479"/>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D5D5D5"/>
              </a:buClr>
              <a:buSzPts val="4600"/>
              <a:buFont typeface="Impact"/>
              <a:buNone/>
            </a:pPr>
            <a:r>
              <a:rPr lang="en-US" sz="2800" b="0" i="0" u="none" strike="noStrike" cap="none">
                <a:solidFill>
                  <a:srgbClr val="D5D5D5"/>
                </a:solidFill>
                <a:latin typeface="Impact"/>
                <a:ea typeface="Impact"/>
                <a:cs typeface="Impact"/>
                <a:sym typeface="Impact"/>
              </a:rPr>
              <a:t>EDUCATIONAL MISSION</a:t>
            </a:r>
            <a:endParaRPr sz="2800" b="0" i="0" u="none" strike="noStrike" cap="none">
              <a:solidFill>
                <a:schemeClr val="dk1"/>
              </a:solidFill>
              <a:latin typeface="Calibri"/>
              <a:ea typeface="Calibri"/>
              <a:cs typeface="Calibri"/>
              <a:sym typeface="Calibri"/>
            </a:endParaRPr>
          </a:p>
        </p:txBody>
      </p:sp>
      <p:sp>
        <p:nvSpPr>
          <p:cNvPr id="149" name="Google Shape;149;p3"/>
          <p:cNvSpPr txBox="1"/>
          <p:nvPr/>
        </p:nvSpPr>
        <p:spPr>
          <a:xfrm>
            <a:off x="1973079" y="1529221"/>
            <a:ext cx="5694129" cy="1333698"/>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FFFFFF"/>
              </a:buClr>
              <a:buSzPts val="2300"/>
              <a:buFont typeface="Calibri"/>
              <a:buNone/>
            </a:pPr>
            <a:r>
              <a:rPr lang="en-US" sz="1600" b="0" i="0" u="none" strike="noStrike" cap="none" dirty="0">
                <a:solidFill>
                  <a:srgbClr val="FFFFFF"/>
                </a:solidFill>
                <a:latin typeface="Calibri"/>
                <a:ea typeface="Calibri"/>
                <a:cs typeface="Calibri"/>
                <a:sym typeface="Calibri"/>
              </a:rPr>
              <a:t>The College of Micronesia-FSM is a </a:t>
            </a:r>
            <a:r>
              <a:rPr lang="en-US" sz="1600" b="1" i="0" u="none" strike="noStrike" cap="none" dirty="0">
                <a:solidFill>
                  <a:srgbClr val="FFD966"/>
                </a:solidFill>
                <a:latin typeface="Calibri"/>
                <a:ea typeface="Calibri"/>
                <a:cs typeface="Calibri"/>
                <a:sym typeface="Calibri"/>
              </a:rPr>
              <a:t>learner-centered</a:t>
            </a:r>
            <a:r>
              <a:rPr lang="en-US" sz="1600" b="0" i="0" u="none" strike="noStrike" cap="none" dirty="0">
                <a:solidFill>
                  <a:srgbClr val="FFFFFF"/>
                </a:solidFill>
                <a:latin typeface="Calibri"/>
                <a:ea typeface="Calibri"/>
                <a:cs typeface="Calibri"/>
                <a:sym typeface="Calibri"/>
              </a:rPr>
              <a:t> institution of higher education that is committed to the success of the Federated States of Micronesia by providing academic and career &amp; technical educational programs characterized by </a:t>
            </a:r>
            <a:r>
              <a:rPr lang="en-US" sz="1600" b="1" i="0" u="none" strike="noStrike" cap="none" dirty="0">
                <a:solidFill>
                  <a:srgbClr val="FFD966"/>
                </a:solidFill>
                <a:latin typeface="Calibri"/>
                <a:ea typeface="Calibri"/>
                <a:cs typeface="Calibri"/>
                <a:sym typeface="Calibri"/>
              </a:rPr>
              <a:t>continuous improvement </a:t>
            </a:r>
            <a:r>
              <a:rPr lang="en-US" sz="1600" b="0" i="0" u="none" strike="noStrike" cap="none" dirty="0">
                <a:solidFill>
                  <a:srgbClr val="FFFFFF"/>
                </a:solidFill>
                <a:latin typeface="Calibri"/>
                <a:ea typeface="Calibri"/>
                <a:cs typeface="Calibri"/>
                <a:sym typeface="Calibri"/>
              </a:rPr>
              <a:t>and </a:t>
            </a:r>
            <a:r>
              <a:rPr lang="en-US" sz="1600" b="1" i="0" u="none" strike="noStrike" cap="none" dirty="0">
                <a:solidFill>
                  <a:srgbClr val="FFD966"/>
                </a:solidFill>
                <a:latin typeface="Calibri"/>
                <a:ea typeface="Calibri"/>
                <a:cs typeface="Calibri"/>
                <a:sym typeface="Calibri"/>
              </a:rPr>
              <a:t>best practices</a:t>
            </a:r>
            <a:r>
              <a:rPr lang="en-US" sz="1600" b="0" i="0" u="none" strike="noStrike" cap="none" dirty="0">
                <a:solidFill>
                  <a:srgbClr val="FFFFFF"/>
                </a:solidFill>
                <a:latin typeface="Calibri"/>
                <a:ea typeface="Calibri"/>
                <a:cs typeface="Calibri"/>
                <a:sym typeface="Calibri"/>
              </a:rPr>
              <a:t>.</a:t>
            </a:r>
            <a:endParaRPr sz="1600" b="0" i="0" u="none" strike="noStrike" cap="none" dirty="0">
              <a:solidFill>
                <a:schemeClr val="dk1"/>
              </a:solidFill>
              <a:latin typeface="Calibri"/>
              <a:ea typeface="Calibri"/>
              <a:cs typeface="Calibri"/>
              <a:sym typeface="Calibri"/>
            </a:endParaRPr>
          </a:p>
        </p:txBody>
      </p:sp>
      <p:sp>
        <p:nvSpPr>
          <p:cNvPr id="150" name="Google Shape;150;p3"/>
          <p:cNvSpPr/>
          <p:nvPr/>
        </p:nvSpPr>
        <p:spPr>
          <a:xfrm>
            <a:off x="1985451" y="3006345"/>
            <a:ext cx="331212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D5D5D5"/>
                </a:solidFill>
                <a:latin typeface="Impact"/>
                <a:ea typeface="Impact"/>
                <a:cs typeface="Impact"/>
                <a:sym typeface="Impact"/>
              </a:rPr>
              <a:t>INSTITUTIONAL VISION</a:t>
            </a:r>
            <a:endParaRPr sz="2800" b="0" i="0" u="none" strike="noStrike" cap="none">
              <a:solidFill>
                <a:schemeClr val="dk1"/>
              </a:solidFill>
              <a:latin typeface="Calibri"/>
              <a:ea typeface="Calibri"/>
              <a:cs typeface="Calibri"/>
              <a:sym typeface="Calibri"/>
            </a:endParaRPr>
          </a:p>
        </p:txBody>
      </p:sp>
      <p:sp>
        <p:nvSpPr>
          <p:cNvPr id="151" name="Google Shape;151;p3"/>
          <p:cNvSpPr txBox="1"/>
          <p:nvPr/>
        </p:nvSpPr>
        <p:spPr>
          <a:xfrm>
            <a:off x="2001508" y="3498584"/>
            <a:ext cx="5443117" cy="348813"/>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FFFFFF"/>
              </a:buClr>
              <a:buSzPts val="2300"/>
              <a:buFont typeface="Calibri"/>
              <a:buNone/>
            </a:pPr>
            <a:r>
              <a:rPr lang="en-US" sz="1600" b="0" i="0" u="none" strike="noStrike" cap="none">
                <a:solidFill>
                  <a:srgbClr val="FFFFFF"/>
                </a:solidFill>
                <a:latin typeface="Calibri"/>
                <a:ea typeface="Calibri"/>
                <a:cs typeface="Calibri"/>
                <a:sym typeface="Calibri"/>
              </a:rPr>
              <a:t>We provide quality education today for a successful tomorrow.</a:t>
            </a:r>
            <a:endParaRPr sz="1600" b="0" i="0" u="none" strike="noStrike" cap="none">
              <a:solidFill>
                <a:schemeClr val="dk1"/>
              </a:solidFill>
              <a:latin typeface="Calibri"/>
              <a:ea typeface="Calibri"/>
              <a:cs typeface="Calibri"/>
              <a:sym typeface="Calibri"/>
            </a:endParaRPr>
          </a:p>
        </p:txBody>
      </p:sp>
      <p:sp>
        <p:nvSpPr>
          <p:cNvPr id="152" name="Google Shape;152;p3"/>
          <p:cNvSpPr txBox="1"/>
          <p:nvPr/>
        </p:nvSpPr>
        <p:spPr>
          <a:xfrm>
            <a:off x="1948644" y="4050474"/>
            <a:ext cx="5794517" cy="533479"/>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D5D5D5"/>
              </a:buClr>
              <a:buSzPts val="4600"/>
              <a:buFont typeface="Impact"/>
              <a:buNone/>
            </a:pPr>
            <a:r>
              <a:rPr lang="en-US" sz="2800" b="0" i="0" u="none" strike="noStrike" cap="none">
                <a:solidFill>
                  <a:srgbClr val="D5D5D5"/>
                </a:solidFill>
                <a:latin typeface="Impact"/>
                <a:ea typeface="Impact"/>
                <a:cs typeface="Impact"/>
                <a:sym typeface="Impact"/>
              </a:rPr>
              <a:t>INSTITUTIONAL CORE VALUES</a:t>
            </a:r>
            <a:endParaRPr sz="2800" b="0" i="0" u="none" strike="noStrike" cap="none">
              <a:solidFill>
                <a:schemeClr val="dk1"/>
              </a:solidFill>
              <a:latin typeface="Calibri"/>
              <a:ea typeface="Calibri"/>
              <a:cs typeface="Calibri"/>
              <a:sym typeface="Calibri"/>
            </a:endParaRPr>
          </a:p>
        </p:txBody>
      </p:sp>
      <p:sp>
        <p:nvSpPr>
          <p:cNvPr id="153" name="Google Shape;153;p3"/>
          <p:cNvSpPr/>
          <p:nvPr/>
        </p:nvSpPr>
        <p:spPr>
          <a:xfrm>
            <a:off x="2176237" y="4542362"/>
            <a:ext cx="4123374" cy="1938952"/>
          </a:xfrm>
          <a:prstGeom prst="rect">
            <a:avLst/>
          </a:prstGeom>
          <a:noFill/>
          <a:ln>
            <a:noFill/>
          </a:ln>
        </p:spPr>
        <p:txBody>
          <a:bodyPr spcFirstLastPara="1" wrap="square" lIns="91425" tIns="45700" rIns="91425" bIns="45700" anchor="t" anchorCtr="0">
            <a:spAutoFit/>
          </a:bodyPr>
          <a:lstStyle/>
          <a:p>
            <a:pPr marL="457200" marR="0" lvl="0" indent="-228600" algn="l" rtl="0">
              <a:lnSpc>
                <a:spcPct val="100000"/>
              </a:lnSpc>
              <a:spcBef>
                <a:spcPts val="0"/>
              </a:spcBef>
              <a:spcAft>
                <a:spcPts val="0"/>
              </a:spcAft>
              <a:buClr>
                <a:srgbClr val="000000"/>
              </a:buClr>
              <a:buSzPts val="2000"/>
              <a:buFont typeface="Arial"/>
              <a:buNone/>
            </a:pPr>
            <a:r>
              <a:rPr lang="en-US" sz="2000" b="0" i="0" u="none" strike="noStrike" cap="none">
                <a:solidFill>
                  <a:srgbClr val="FFFFFF"/>
                </a:solidFill>
                <a:latin typeface="Calibri"/>
                <a:ea typeface="Calibri"/>
                <a:cs typeface="Calibri"/>
                <a:sym typeface="Calibri"/>
              </a:rPr>
              <a:t>Commitment</a:t>
            </a:r>
            <a:endParaRPr sz="20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2000"/>
              <a:buFont typeface="Arial"/>
              <a:buNone/>
            </a:pPr>
            <a:r>
              <a:rPr lang="en-US" sz="2000" b="0" i="0" u="none" strike="noStrike" cap="none">
                <a:solidFill>
                  <a:srgbClr val="FFFFFF"/>
                </a:solidFill>
                <a:latin typeface="Calibri"/>
                <a:ea typeface="Calibri"/>
                <a:cs typeface="Calibri"/>
                <a:sym typeface="Calibri"/>
              </a:rPr>
              <a:t>Excellence</a:t>
            </a:r>
            <a:endParaRPr sz="20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2000"/>
              <a:buFont typeface="Arial"/>
              <a:buNone/>
            </a:pPr>
            <a:r>
              <a:rPr lang="en-US" sz="2000" b="0" i="0" u="none" strike="noStrike" cap="none">
                <a:solidFill>
                  <a:srgbClr val="FFFFFF"/>
                </a:solidFill>
                <a:latin typeface="Calibri"/>
                <a:ea typeface="Calibri"/>
                <a:cs typeface="Calibri"/>
                <a:sym typeface="Calibri"/>
              </a:rPr>
              <a:t>Learner-Centeredness</a:t>
            </a:r>
            <a:endParaRPr sz="20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2000"/>
              <a:buFont typeface="Arial"/>
              <a:buNone/>
            </a:pPr>
            <a:r>
              <a:rPr lang="en-US" sz="2000" b="0" i="0" u="none" strike="noStrike" cap="none">
                <a:solidFill>
                  <a:srgbClr val="FFFFFF"/>
                </a:solidFill>
                <a:latin typeface="Calibri"/>
                <a:ea typeface="Calibri"/>
                <a:cs typeface="Calibri"/>
                <a:sym typeface="Calibri"/>
              </a:rPr>
              <a:t>Professionalism</a:t>
            </a:r>
            <a:endParaRPr sz="20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2000"/>
              <a:buFont typeface="Arial"/>
              <a:buNone/>
            </a:pPr>
            <a:r>
              <a:rPr lang="en-US" sz="2000" b="0" i="0" u="none" strike="noStrike" cap="none">
                <a:solidFill>
                  <a:srgbClr val="FFFFFF"/>
                </a:solidFill>
                <a:latin typeface="Calibri"/>
                <a:ea typeface="Calibri"/>
                <a:cs typeface="Calibri"/>
                <a:sym typeface="Calibri"/>
              </a:rPr>
              <a:t>Teamwork</a:t>
            </a:r>
            <a:endParaRPr sz="1400" b="0" i="0" u="none" strike="noStrike" cap="non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2000"/>
              <a:buFont typeface="Arial"/>
              <a:buNone/>
            </a:pPr>
            <a:r>
              <a:rPr lang="en-US" sz="2000" b="1" i="0" u="none" strike="noStrike" cap="none">
                <a:solidFill>
                  <a:srgbClr val="FFD966"/>
                </a:solidFill>
                <a:latin typeface="Calibri"/>
                <a:ea typeface="Calibri"/>
                <a:cs typeface="Calibri"/>
                <a:sym typeface="Calibri"/>
              </a:rPr>
              <a:t>Respect</a:t>
            </a:r>
            <a:endParaRPr sz="2000" b="1" i="0" u="none" strike="noStrike" cap="none">
              <a:solidFill>
                <a:srgbClr val="FFD966"/>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2"/>
        <p:cNvGrpSpPr/>
        <p:nvPr/>
      </p:nvGrpSpPr>
      <p:grpSpPr>
        <a:xfrm>
          <a:off x="0" y="0"/>
          <a:ext cx="0" cy="0"/>
          <a:chOff x="0" y="0"/>
          <a:chExt cx="0" cy="0"/>
        </a:xfrm>
      </p:grpSpPr>
      <p:sp>
        <p:nvSpPr>
          <p:cNvPr id="423" name="Google Shape;423;p25"/>
          <p:cNvSpPr/>
          <p:nvPr/>
        </p:nvSpPr>
        <p:spPr>
          <a:xfrm>
            <a:off x="0" y="-1"/>
            <a:ext cx="12192000" cy="3567599"/>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4" name="Google Shape;424;p25"/>
          <p:cNvSpPr/>
          <p:nvPr/>
        </p:nvSpPr>
        <p:spPr>
          <a:xfrm>
            <a:off x="0" y="3331779"/>
            <a:ext cx="12192000" cy="620111"/>
          </a:xfrm>
          <a:prstGeom prst="rect">
            <a:avLst/>
          </a:prstGeom>
          <a:solidFill>
            <a:srgbClr val="8DA9DB"/>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5" name="Google Shape;425;p25"/>
          <p:cNvSpPr txBox="1"/>
          <p:nvPr/>
        </p:nvSpPr>
        <p:spPr>
          <a:xfrm>
            <a:off x="1460937" y="777766"/>
            <a:ext cx="9270125"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Times New Roman"/>
                <a:ea typeface="Times New Roman"/>
                <a:cs typeface="Times New Roman"/>
                <a:sym typeface="Times New Roman"/>
              </a:rPr>
              <a:t>End of Presentation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Times New Roman"/>
                <a:ea typeface="Times New Roman"/>
                <a:cs typeface="Times New Roman"/>
                <a:sym typeface="Times New Roman"/>
              </a:rPr>
              <a:t>Thank you!</a:t>
            </a:r>
            <a:endParaRPr sz="1400" b="0" i="0" u="none" strike="noStrike" cap="none">
              <a:solidFill>
                <a:srgbClr val="000000"/>
              </a:solidFill>
              <a:latin typeface="Arial"/>
              <a:ea typeface="Arial"/>
              <a:cs typeface="Arial"/>
              <a:sym typeface="Arial"/>
            </a:endParaRPr>
          </a:p>
        </p:txBody>
      </p:sp>
      <p:sp>
        <p:nvSpPr>
          <p:cNvPr id="426" name="Google Shape;426;p25"/>
          <p:cNvSpPr/>
          <p:nvPr/>
        </p:nvSpPr>
        <p:spPr>
          <a:xfrm>
            <a:off x="0" y="6505903"/>
            <a:ext cx="12192000" cy="393475"/>
          </a:xfrm>
          <a:prstGeom prst="rect">
            <a:avLst/>
          </a:prstGeom>
          <a:solidFill>
            <a:srgbClr val="002060"/>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27" name="Google Shape;427;p25"/>
          <p:cNvPicPr preferRelativeResize="0"/>
          <p:nvPr/>
        </p:nvPicPr>
        <p:blipFill rotWithShape="1">
          <a:blip r:embed="rId3">
            <a:alphaModFix/>
          </a:blip>
          <a:srcRect/>
          <a:stretch/>
        </p:blipFill>
        <p:spPr>
          <a:xfrm>
            <a:off x="0" y="3855592"/>
            <a:ext cx="2617076" cy="2617076"/>
          </a:xfrm>
          <a:prstGeom prst="rect">
            <a:avLst/>
          </a:prstGeom>
          <a:noFill/>
          <a:ln>
            <a:noFill/>
          </a:ln>
        </p:spPr>
      </p:pic>
      <p:sp>
        <p:nvSpPr>
          <p:cNvPr id="428" name="Google Shape;428;p25"/>
          <p:cNvSpPr txBox="1"/>
          <p:nvPr/>
        </p:nvSpPr>
        <p:spPr>
          <a:xfrm>
            <a:off x="2243958" y="4531873"/>
            <a:ext cx="927012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2060"/>
                </a:solidFill>
                <a:latin typeface="Times New Roman"/>
                <a:ea typeface="Times New Roman"/>
                <a:cs typeface="Times New Roman"/>
                <a:sym typeface="Times New Roman"/>
              </a:rPr>
              <a:t>College of Micronesia-FSM</a:t>
            </a:r>
            <a:endParaRPr sz="1400" b="0" i="0" u="none" strike="noStrike" cap="none">
              <a:solidFill>
                <a:srgbClr val="000000"/>
              </a:solidFill>
              <a:latin typeface="Arial"/>
              <a:ea typeface="Arial"/>
              <a:cs typeface="Arial"/>
              <a:sym typeface="Arial"/>
            </a:endParaRPr>
          </a:p>
        </p:txBody>
      </p:sp>
      <p:sp>
        <p:nvSpPr>
          <p:cNvPr id="429" name="Google Shape;429;p25"/>
          <p:cNvSpPr txBox="1"/>
          <p:nvPr/>
        </p:nvSpPr>
        <p:spPr>
          <a:xfrm>
            <a:off x="2317530" y="5067575"/>
            <a:ext cx="927012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2060"/>
                </a:solidFill>
                <a:latin typeface="Monda"/>
                <a:ea typeface="Monda"/>
                <a:cs typeface="Monda"/>
                <a:sym typeface="Monda"/>
              </a:rPr>
              <a:t>Yap | Chuuk | Pohnpei | Kosrae</a:t>
            </a:r>
            <a:endParaRPr sz="1400" b="0" i="0" u="none" strike="noStrike" cap="none">
              <a:solidFill>
                <a:srgbClr val="000000"/>
              </a:solidFill>
              <a:latin typeface="Arial"/>
              <a:ea typeface="Arial"/>
              <a:cs typeface="Arial"/>
              <a:sym typeface="Arial"/>
            </a:endParaRPr>
          </a:p>
        </p:txBody>
      </p:sp>
      <p:sp>
        <p:nvSpPr>
          <p:cNvPr id="430" name="Google Shape;430;p25"/>
          <p:cNvSpPr txBox="1"/>
          <p:nvPr/>
        </p:nvSpPr>
        <p:spPr>
          <a:xfrm>
            <a:off x="2527737" y="6575682"/>
            <a:ext cx="9270125"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Arial"/>
                <a:ea typeface="Arial"/>
                <a:cs typeface="Arial"/>
                <a:sym typeface="Arial"/>
              </a:rPr>
              <a:t>College of Micronesia-FSM is accredited by the Accrediting Commission for Community and Junior Colleges</a:t>
            </a:r>
            <a:endParaRPr sz="1050" b="0" i="0" u="none" strike="noStrike" cap="none">
              <a:solidFill>
                <a:schemeClr val="lt1"/>
              </a:solidFill>
              <a:latin typeface="Monda"/>
              <a:ea typeface="Monda"/>
              <a:cs typeface="Monda"/>
              <a:sym typeface="Mond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44"/>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302" name="Google Shape;302;p44"/>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303" name="Google Shape;303;p44"/>
          <p:cNvPicPr preferRelativeResize="0">
            <a:picLocks noGrp="1"/>
          </p:cNvPicPr>
          <p:nvPr>
            <p:ph type="body" idx="1"/>
          </p:nvPr>
        </p:nvPicPr>
        <p:blipFill rotWithShape="1">
          <a:blip r:embed="rId5">
            <a:alphaModFix/>
          </a:blip>
          <a:srcRect/>
          <a:stretch/>
        </p:blipFill>
        <p:spPr>
          <a:xfrm>
            <a:off x="1843056" y="969731"/>
            <a:ext cx="10330544" cy="5888269"/>
          </a:xfrm>
          <a:prstGeom prst="rect">
            <a:avLst/>
          </a:prstGeom>
          <a:noFill/>
          <a:ln>
            <a:noFill/>
          </a:ln>
        </p:spPr>
      </p:pic>
      <p:pic>
        <p:nvPicPr>
          <p:cNvPr id="304" name="Google Shape;304;p44"/>
          <p:cNvPicPr preferRelativeResize="0"/>
          <p:nvPr/>
        </p:nvPicPr>
        <p:blipFill rotWithShape="1">
          <a:blip r:embed="rId6">
            <a:alphaModFix/>
          </a:blip>
          <a:srcRect/>
          <a:stretch/>
        </p:blipFill>
        <p:spPr>
          <a:xfrm>
            <a:off x="210177" y="187325"/>
            <a:ext cx="1255099" cy="1265919"/>
          </a:xfrm>
          <a:prstGeom prst="rect">
            <a:avLst/>
          </a:prstGeom>
          <a:noFill/>
          <a:ln>
            <a:noFill/>
          </a:ln>
        </p:spPr>
      </p:pic>
      <p:sp>
        <p:nvSpPr>
          <p:cNvPr id="305" name="Google Shape;305;p44"/>
          <p:cNvSpPr/>
          <p:nvPr/>
        </p:nvSpPr>
        <p:spPr>
          <a:xfrm>
            <a:off x="1861456" y="0"/>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6" name="Google Shape;306;p44"/>
          <p:cNvSpPr txBox="1"/>
          <p:nvPr/>
        </p:nvSpPr>
        <p:spPr>
          <a:xfrm>
            <a:off x="5153582" y="235549"/>
            <a:ext cx="3328266"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3200" b="0" i="0" u="none" strike="noStrike" cap="none" dirty="0">
                <a:solidFill>
                  <a:schemeClr val="lt1"/>
                </a:solidFill>
                <a:latin typeface="Arial Black"/>
                <a:ea typeface="Arial Black"/>
                <a:cs typeface="Arial Black"/>
                <a:sym typeface="Arial Black"/>
              </a:rPr>
              <a:t>REFERENCES</a:t>
            </a:r>
            <a:endParaRPr sz="3200" b="0" i="0" u="none" strike="noStrike" cap="none" dirty="0">
              <a:solidFill>
                <a:schemeClr val="lt1"/>
              </a:solidFill>
              <a:latin typeface="Arial Black"/>
              <a:ea typeface="Arial Black"/>
              <a:cs typeface="Arial Black"/>
              <a:sym typeface="Arial Black"/>
            </a:endParaRPr>
          </a:p>
        </p:txBody>
      </p:sp>
      <p:sp>
        <p:nvSpPr>
          <p:cNvPr id="307" name="Google Shape;307;p44"/>
          <p:cNvSpPr txBox="1"/>
          <p:nvPr/>
        </p:nvSpPr>
        <p:spPr>
          <a:xfrm>
            <a:off x="85459" y="1495206"/>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308" name="Google Shape;308;p44"/>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309" name="Google Shape;309;p44"/>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0" name="Google Shape;310;p44"/>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11" name="Google Shape;311;p44"/>
          <p:cNvPicPr preferRelativeResize="0"/>
          <p:nvPr/>
        </p:nvPicPr>
        <p:blipFill rotWithShape="1">
          <a:blip r:embed="rId7">
            <a:alphaModFix/>
          </a:blip>
          <a:srcRect/>
          <a:stretch/>
        </p:blipFill>
        <p:spPr>
          <a:xfrm>
            <a:off x="204299" y="2936972"/>
            <a:ext cx="1399541" cy="1399541"/>
          </a:xfrm>
          <a:prstGeom prst="ellipse">
            <a:avLst/>
          </a:prstGeom>
          <a:noFill/>
          <a:ln>
            <a:noFill/>
          </a:ln>
        </p:spPr>
      </p:pic>
      <p:sp>
        <p:nvSpPr>
          <p:cNvPr id="14" name="TextBox 13">
            <a:extLst>
              <a:ext uri="{FF2B5EF4-FFF2-40B4-BE49-F238E27FC236}">
                <a16:creationId xmlns:a16="http://schemas.microsoft.com/office/drawing/2014/main" id="{A35AA0CA-05EE-443C-9F6E-2DE5535475F0}"/>
              </a:ext>
            </a:extLst>
          </p:cNvPr>
          <p:cNvSpPr txBox="1"/>
          <p:nvPr/>
        </p:nvSpPr>
        <p:spPr>
          <a:xfrm>
            <a:off x="2071634" y="1401695"/>
            <a:ext cx="7550370" cy="738664"/>
          </a:xfrm>
          <a:prstGeom prst="rect">
            <a:avLst/>
          </a:prstGeom>
          <a:noFill/>
        </p:spPr>
        <p:txBody>
          <a:bodyPr wrap="square">
            <a:spAutoFit/>
          </a:bodyPr>
          <a:lstStyle/>
          <a:p>
            <a:r>
              <a:rPr lang="en-US" sz="1400" b="1" i="0" u="sng" strike="noStrike" cap="none" dirty="0">
                <a:solidFill>
                  <a:schemeClr val="lt1"/>
                </a:solidFill>
                <a:latin typeface="Avenir"/>
                <a:ea typeface="Avenir"/>
                <a:cs typeface="Avenir"/>
                <a:sym typeface="Avenir"/>
              </a:rPr>
              <a:t>Slide 9</a:t>
            </a:r>
            <a:endParaRPr lang="en-US" sz="1400" b="1" i="0" u="sng" strike="noStrike" cap="none" dirty="0">
              <a:solidFill>
                <a:schemeClr val="lt1"/>
              </a:solidFill>
              <a:latin typeface="Avenir"/>
              <a:ea typeface="Avenir"/>
              <a:cs typeface="Avenir"/>
              <a:sym typeface="Avenir"/>
              <a:hlinkClick r:id="rId8">
                <a:extLst>
                  <a:ext uri="{A12FA001-AC4F-418D-AE19-62706E023703}">
                    <ahyp:hlinkClr xmlns:ahyp="http://schemas.microsoft.com/office/drawing/2018/hyperlinkcolor" val="tx"/>
                  </a:ext>
                </a:extLst>
              </a:hlinkClick>
            </a:endParaRPr>
          </a:p>
          <a:p>
            <a:r>
              <a:rPr lang="en-US" sz="1400" b="1" i="0" u="sng" strike="noStrike" cap="none" dirty="0">
                <a:solidFill>
                  <a:schemeClr val="lt1"/>
                </a:solidFill>
                <a:latin typeface="Avenir"/>
                <a:ea typeface="Avenir"/>
                <a:cs typeface="Avenir"/>
                <a:sym typeface="Avenir"/>
                <a:hlinkClick r:id="rId9">
                  <a:extLst>
                    <a:ext uri="{A12FA001-AC4F-418D-AE19-62706E023703}">
                      <ahyp:hlinkClr xmlns:ahyp="http://schemas.microsoft.com/office/drawing/2018/hyperlinkcolor" val="tx"/>
                    </a:ext>
                  </a:extLst>
                </a:hlinkClick>
              </a:rPr>
              <a:t>https://www.ed.gov/about/ed-overview/mission-of-the-us-department-of-education#:~:text=ED's%20mission%20is%20to%20promote,%2D88%20of%20October%201979</a:t>
            </a:r>
            <a:r>
              <a:rPr lang="en-US" sz="1400" b="1" i="0" u="sng" strike="noStrike" cap="none" dirty="0">
                <a:solidFill>
                  <a:schemeClr val="lt1"/>
                </a:solidFill>
                <a:latin typeface="Avenir"/>
                <a:ea typeface="Avenir"/>
                <a:cs typeface="Avenir"/>
                <a:sym typeface="Avenir"/>
              </a:rPr>
              <a:t> </a:t>
            </a:r>
            <a:endParaRPr lang="en-FM" dirty="0"/>
          </a:p>
        </p:txBody>
      </p:sp>
      <p:sp>
        <p:nvSpPr>
          <p:cNvPr id="16" name="TextBox 15">
            <a:extLst>
              <a:ext uri="{FF2B5EF4-FFF2-40B4-BE49-F238E27FC236}">
                <a16:creationId xmlns:a16="http://schemas.microsoft.com/office/drawing/2014/main" id="{0BA3BF56-10D3-43FE-8DE4-B430D9FCCE01}"/>
              </a:ext>
            </a:extLst>
          </p:cNvPr>
          <p:cNvSpPr txBox="1"/>
          <p:nvPr/>
        </p:nvSpPr>
        <p:spPr>
          <a:xfrm>
            <a:off x="2176237" y="2657639"/>
            <a:ext cx="6119648" cy="2462213"/>
          </a:xfrm>
          <a:prstGeom prst="rect">
            <a:avLst/>
          </a:prstGeom>
          <a:noFill/>
        </p:spPr>
        <p:txBody>
          <a:bodyPr wrap="square">
            <a:spAutoFit/>
          </a:bodyPr>
          <a:lstStyle/>
          <a:p>
            <a:r>
              <a:rPr lang="en-US" u="sng" dirty="0">
                <a:solidFill>
                  <a:schemeClr val="bg1"/>
                </a:solidFill>
              </a:rPr>
              <a:t>Slide 10</a:t>
            </a:r>
          </a:p>
          <a:p>
            <a:r>
              <a:rPr lang="en-US" dirty="0">
                <a:solidFill>
                  <a:schemeClr val="bg1"/>
                </a:solidFill>
                <a:hlinkClick r:id="rId10">
                  <a:extLst>
                    <a:ext uri="{A12FA001-AC4F-418D-AE19-62706E023703}">
                      <ahyp:hlinkClr xmlns:ahyp="http://schemas.microsoft.com/office/drawing/2018/hyperlinkcolor" val="tx"/>
                    </a:ext>
                  </a:extLst>
                </a:hlinkClick>
              </a:rPr>
              <a:t>https://southpacificislands.travel/welcome-to-the-federated-states-of-micronesia-fsm/</a:t>
            </a:r>
            <a:endParaRPr lang="en-US" dirty="0">
              <a:solidFill>
                <a:schemeClr val="bg1"/>
              </a:solidFill>
            </a:endParaRPr>
          </a:p>
          <a:p>
            <a:endParaRPr lang="en-US" dirty="0">
              <a:solidFill>
                <a:schemeClr val="bg1"/>
              </a:solidFill>
            </a:endParaRPr>
          </a:p>
          <a:p>
            <a:r>
              <a:rPr lang="en-US" dirty="0">
                <a:solidFill>
                  <a:schemeClr val="bg1"/>
                </a:solidFill>
                <a:hlinkClick r:id="rId11">
                  <a:extLst>
                    <a:ext uri="{A12FA001-AC4F-418D-AE19-62706E023703}">
                      <ahyp:hlinkClr xmlns:ahyp="http://schemas.microsoft.com/office/drawing/2018/hyperlinkcolor" val="tx"/>
                    </a:ext>
                  </a:extLst>
                </a:hlinkClick>
              </a:rPr>
              <a:t>https://visit-micronesia.fm/traditional-culture/</a:t>
            </a:r>
            <a:r>
              <a:rPr lang="en-US" dirty="0">
                <a:solidFill>
                  <a:schemeClr val="bg1"/>
                </a:solidFill>
              </a:rPr>
              <a:t> </a:t>
            </a:r>
          </a:p>
          <a:p>
            <a:endParaRPr lang="en-US" dirty="0">
              <a:solidFill>
                <a:schemeClr val="bg1"/>
              </a:solidFill>
            </a:endParaRPr>
          </a:p>
          <a:p>
            <a:r>
              <a:rPr lang="en-US" dirty="0">
                <a:solidFill>
                  <a:schemeClr val="bg1"/>
                </a:solidFill>
                <a:hlinkClick r:id="rId12">
                  <a:extLst>
                    <a:ext uri="{A12FA001-AC4F-418D-AE19-62706E023703}">
                      <ahyp:hlinkClr xmlns:ahyp="http://schemas.microsoft.com/office/drawing/2018/hyperlinkcolor" val="tx"/>
                    </a:ext>
                  </a:extLst>
                </a:hlinkClick>
              </a:rPr>
              <a:t>https://www.facebook.com/KosraeIsland/posts/this-7th-grade-student-in-kosrae-is-sharing-her-weaving-skills-on-how-to-make-ti/960934049367484/</a:t>
            </a:r>
            <a:endParaRPr lang="en-US" dirty="0">
              <a:solidFill>
                <a:schemeClr val="bg1"/>
              </a:solidFill>
            </a:endParaRPr>
          </a:p>
          <a:p>
            <a:endParaRPr lang="en-US" dirty="0">
              <a:solidFill>
                <a:schemeClr val="bg1"/>
              </a:solidFill>
            </a:endParaRPr>
          </a:p>
          <a:p>
            <a:r>
              <a:rPr lang="en-US" dirty="0">
                <a:solidFill>
                  <a:schemeClr val="bg1"/>
                </a:solidFill>
                <a:hlinkClick r:id="rId13">
                  <a:extLst>
                    <a:ext uri="{A12FA001-AC4F-418D-AE19-62706E023703}">
                      <ahyp:hlinkClr xmlns:ahyp="http://schemas.microsoft.com/office/drawing/2018/hyperlinkcolor" val="tx"/>
                    </a:ext>
                  </a:extLst>
                </a:hlinkClick>
              </a:rPr>
              <a:t>https://www.mutualart.com/Artwork/Landscape-Micronesia--Kosrae---Sleeping-/8A642B80339A3ABE242E019490BC5911</a:t>
            </a:r>
            <a:r>
              <a:rPr lang="en-US" dirty="0">
                <a:solidFill>
                  <a:schemeClr val="bg1"/>
                </a:solidFill>
              </a:rPr>
              <a:t>  </a:t>
            </a:r>
            <a:endParaRPr lang="en-FM"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 descr="Image"/>
          <p:cNvPicPr preferRelativeResize="0"/>
          <p:nvPr/>
        </p:nvPicPr>
        <p:blipFill rotWithShape="1">
          <a:blip r:embed="rId3">
            <a:alphaModFix amt="17715"/>
          </a:blip>
          <a:srcRect l="46912"/>
          <a:stretch/>
        </p:blipFill>
        <p:spPr>
          <a:xfrm>
            <a:off x="-12701" y="2019300"/>
            <a:ext cx="12192001" cy="4951238"/>
          </a:xfrm>
          <a:prstGeom prst="rect">
            <a:avLst/>
          </a:prstGeom>
          <a:noFill/>
          <a:ln>
            <a:noFill/>
          </a:ln>
        </p:spPr>
      </p:pic>
      <p:pic>
        <p:nvPicPr>
          <p:cNvPr id="159" name="Google Shape;159;p2" descr="Image"/>
          <p:cNvPicPr preferRelativeResize="0"/>
          <p:nvPr/>
        </p:nvPicPr>
        <p:blipFill rotWithShape="1">
          <a:blip r:embed="rId3">
            <a:alphaModFix/>
          </a:blip>
          <a:srcRect/>
          <a:stretch/>
        </p:blipFill>
        <p:spPr>
          <a:xfrm flipH="1">
            <a:off x="-2" y="1"/>
            <a:ext cx="12172950" cy="2019300"/>
          </a:xfrm>
          <a:prstGeom prst="rect">
            <a:avLst/>
          </a:prstGeom>
          <a:noFill/>
          <a:ln>
            <a:noFill/>
          </a:ln>
        </p:spPr>
      </p:pic>
      <p:grpSp>
        <p:nvGrpSpPr>
          <p:cNvPr id="160" name="Google Shape;160;p2"/>
          <p:cNvGrpSpPr/>
          <p:nvPr/>
        </p:nvGrpSpPr>
        <p:grpSpPr>
          <a:xfrm>
            <a:off x="753691" y="2217735"/>
            <a:ext cx="9944845" cy="3386998"/>
            <a:chOff x="0" y="-1112928"/>
            <a:chExt cx="19889689" cy="6773978"/>
          </a:xfrm>
        </p:grpSpPr>
        <p:sp>
          <p:nvSpPr>
            <p:cNvPr id="161" name="Google Shape;161;p2"/>
            <p:cNvSpPr txBox="1"/>
            <p:nvPr/>
          </p:nvSpPr>
          <p:spPr>
            <a:xfrm>
              <a:off x="0" y="-1024222"/>
              <a:ext cx="5157690" cy="2687908"/>
            </a:xfrm>
            <a:prstGeom prst="rect">
              <a:avLst/>
            </a:prstGeom>
            <a:no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National Campus</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P.O. Box 159, Palikir, Pohnpei FM 96941</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Phone: (691) 320-2480 |  Fax: (691) 320-2479  | E-Mail: </a:t>
              </a:r>
              <a:r>
                <a:rPr lang="en-US" sz="14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national@comfsm.fm</a:t>
              </a:r>
              <a:endParaRPr sz="900" b="0" i="0" u="none" strike="noStrike" cap="none">
                <a:solidFill>
                  <a:schemeClr val="dk1"/>
                </a:solidFill>
                <a:latin typeface="Calibri"/>
                <a:ea typeface="Calibri"/>
                <a:cs typeface="Calibri"/>
                <a:sym typeface="Calibri"/>
              </a:endParaRPr>
            </a:p>
          </p:txBody>
        </p:sp>
        <p:sp>
          <p:nvSpPr>
            <p:cNvPr id="162" name="Google Shape;162;p2"/>
            <p:cNvSpPr txBox="1"/>
            <p:nvPr/>
          </p:nvSpPr>
          <p:spPr>
            <a:xfrm>
              <a:off x="6976418" y="-1112928"/>
              <a:ext cx="5157690" cy="3118793"/>
            </a:xfrm>
            <a:prstGeom prst="rect">
              <a:avLst/>
            </a:prstGeom>
            <a:no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Career &amp; Technical Education Center</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P.O. Box 614, Kolonia, Pohnpei FM 96941</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Phone: (691) 320-3795 |  Fax: (691) 320-3799 | E-Mail: </a:t>
              </a:r>
              <a:r>
                <a:rPr lang="en-US" sz="14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pnisite@comfsm.fm</a:t>
              </a:r>
              <a:endParaRPr sz="900" b="0" i="0" u="none" strike="noStrike" cap="none">
                <a:solidFill>
                  <a:schemeClr val="dk1"/>
                </a:solidFill>
                <a:latin typeface="Calibri"/>
                <a:ea typeface="Calibri"/>
                <a:cs typeface="Calibri"/>
                <a:sym typeface="Calibri"/>
              </a:endParaRPr>
            </a:p>
          </p:txBody>
        </p:sp>
        <p:sp>
          <p:nvSpPr>
            <p:cNvPr id="163" name="Google Shape;163;p2"/>
            <p:cNvSpPr txBox="1"/>
            <p:nvPr/>
          </p:nvSpPr>
          <p:spPr>
            <a:xfrm>
              <a:off x="14731999" y="-844951"/>
              <a:ext cx="5157690" cy="2687909"/>
            </a:xfrm>
            <a:prstGeom prst="rect">
              <a:avLst/>
            </a:prstGeom>
            <a:no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Chuuk Campus</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P.O. Box 879, Went, Chuuk FM 96942</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Phone: (691) 330-3689  |  Fax: (691) 330-2740 | E-Mail: </a:t>
              </a:r>
              <a:r>
                <a:rPr lang="en-US" sz="14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chksite@comfsm.fm</a:t>
              </a:r>
              <a:endParaRPr sz="900" b="0" i="0" u="none" strike="noStrike" cap="none">
                <a:solidFill>
                  <a:schemeClr val="dk1"/>
                </a:solidFill>
                <a:latin typeface="Calibri"/>
                <a:ea typeface="Calibri"/>
                <a:cs typeface="Calibri"/>
                <a:sym typeface="Calibri"/>
              </a:endParaRPr>
            </a:p>
          </p:txBody>
        </p:sp>
        <p:sp>
          <p:nvSpPr>
            <p:cNvPr id="164" name="Google Shape;164;p2"/>
            <p:cNvSpPr txBox="1"/>
            <p:nvPr/>
          </p:nvSpPr>
          <p:spPr>
            <a:xfrm>
              <a:off x="7090720" y="2973141"/>
              <a:ext cx="5157690" cy="2687909"/>
            </a:xfrm>
            <a:prstGeom prst="rect">
              <a:avLst/>
            </a:prstGeom>
            <a:no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Kosrae Campus</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P.O. Box 37, Tofol, Kosrae FM 96944</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Phone: (691) 370-3191|  Fax: (691) 370-3193 | E-Mail: </a:t>
              </a:r>
              <a:r>
                <a:rPr lang="en-US" sz="14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ksasite@comfsm.fm</a:t>
              </a:r>
              <a:endParaRPr sz="900" b="0" i="0" u="none" strike="noStrike" cap="none">
                <a:solidFill>
                  <a:schemeClr val="dk1"/>
                </a:solidFill>
                <a:latin typeface="Calibri"/>
                <a:ea typeface="Calibri"/>
                <a:cs typeface="Calibri"/>
                <a:sym typeface="Calibri"/>
              </a:endParaRPr>
            </a:p>
          </p:txBody>
        </p:sp>
      </p:grpSp>
      <p:grpSp>
        <p:nvGrpSpPr>
          <p:cNvPr id="165" name="Google Shape;165;p2"/>
          <p:cNvGrpSpPr/>
          <p:nvPr/>
        </p:nvGrpSpPr>
        <p:grpSpPr>
          <a:xfrm>
            <a:off x="689259" y="4175043"/>
            <a:ext cx="10293439" cy="1559402"/>
            <a:chOff x="-4640536" y="-320019"/>
            <a:chExt cx="20586874" cy="3118794"/>
          </a:xfrm>
        </p:grpSpPr>
        <p:sp>
          <p:nvSpPr>
            <p:cNvPr id="166" name="Google Shape;166;p2"/>
            <p:cNvSpPr txBox="1"/>
            <p:nvPr/>
          </p:nvSpPr>
          <p:spPr>
            <a:xfrm>
              <a:off x="-4640536" y="-320019"/>
              <a:ext cx="5157689" cy="2687907"/>
            </a:xfrm>
            <a:prstGeom prst="rect">
              <a:avLst/>
            </a:prstGeom>
            <a:no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Yap Campus</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P.O. Box 286, Colonia, Yap FM 96943</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Phone: (691) 350-2296 |  Fax: (691) 350-5150 | E-Mail: </a:t>
              </a:r>
              <a:r>
                <a:rPr lang="en-US" sz="14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yapsite@comfsm.fm</a:t>
              </a:r>
              <a:endParaRPr sz="900" b="0" i="0" u="none" strike="noStrike" cap="none">
                <a:solidFill>
                  <a:schemeClr val="dk1"/>
                </a:solidFill>
                <a:latin typeface="Calibri"/>
                <a:ea typeface="Calibri"/>
                <a:cs typeface="Calibri"/>
                <a:sym typeface="Calibri"/>
              </a:endParaRPr>
            </a:p>
          </p:txBody>
        </p:sp>
        <p:sp>
          <p:nvSpPr>
            <p:cNvPr id="167" name="Google Shape;167;p2"/>
            <p:cNvSpPr txBox="1"/>
            <p:nvPr/>
          </p:nvSpPr>
          <p:spPr>
            <a:xfrm>
              <a:off x="10788649" y="-320017"/>
              <a:ext cx="5157689" cy="3118792"/>
            </a:xfrm>
            <a:prstGeom prst="rect">
              <a:avLst/>
            </a:prstGeom>
            <a:no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FSM Fisheries &amp; Maritime Institute</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P.O. Box 1056, Colonia, Yap FM 96943</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Phone: (691) 350-3544 |  Fax: (691) 350-3545 | E-Mail: </a:t>
              </a:r>
              <a:r>
                <a:rPr lang="en-US" sz="14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fmi@comfsm.fm</a:t>
              </a:r>
              <a:endParaRPr sz="900" b="0" i="0" u="none" strike="noStrike" cap="none">
                <a:solidFill>
                  <a:schemeClr val="dk1"/>
                </a:solidFill>
                <a:latin typeface="Calibri"/>
                <a:ea typeface="Calibri"/>
                <a:cs typeface="Calibri"/>
                <a:sym typeface="Calibri"/>
              </a:endParaRPr>
            </a:p>
          </p:txBody>
        </p:sp>
      </p:grpSp>
      <p:pic>
        <p:nvPicPr>
          <p:cNvPr id="168" name="Google Shape;168;p2" descr="Image"/>
          <p:cNvPicPr preferRelativeResize="0"/>
          <p:nvPr/>
        </p:nvPicPr>
        <p:blipFill rotWithShape="1">
          <a:blip r:embed="rId3">
            <a:alphaModFix/>
          </a:blip>
          <a:srcRect t="92631"/>
          <a:stretch/>
        </p:blipFill>
        <p:spPr>
          <a:xfrm>
            <a:off x="0" y="6604858"/>
            <a:ext cx="12192000" cy="348259"/>
          </a:xfrm>
          <a:prstGeom prst="rect">
            <a:avLst/>
          </a:prstGeom>
          <a:noFill/>
          <a:ln>
            <a:noFill/>
          </a:ln>
        </p:spPr>
      </p:pic>
      <p:sp>
        <p:nvSpPr>
          <p:cNvPr id="169" name="Google Shape;169;p2"/>
          <p:cNvSpPr txBox="1"/>
          <p:nvPr/>
        </p:nvSpPr>
        <p:spPr>
          <a:xfrm>
            <a:off x="111465" y="6679270"/>
            <a:ext cx="11969071" cy="135935"/>
          </a:xfrm>
          <a:prstGeom prst="rect">
            <a:avLst/>
          </a:prstGeom>
          <a:no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Clr>
                <a:srgbClr val="000000"/>
              </a:buClr>
              <a:buSzPts val="550"/>
              <a:buFont typeface="Arial"/>
              <a:buNone/>
            </a:pPr>
            <a:r>
              <a:rPr lang="en-US" sz="550" b="0" i="0" u="none" strike="noStrike" cap="none">
                <a:solidFill>
                  <a:srgbClr val="FFFFFF"/>
                </a:solidFill>
                <a:latin typeface="Calibri"/>
                <a:ea typeface="Calibri"/>
                <a:cs typeface="Calibri"/>
                <a:sym typeface="Calibri"/>
              </a:rPr>
              <a:t>College of Micronesia-FSM is accredited by the Accrediting Commission for Community and Junior Colleges, Western Association of Schools and Colleges, 331 J Street Suite 200 Sacramento, CA 95814,(415) 506-0234, an institutional accrediting body recognized by the Council for Higher Education Accreditation and the U.S. Department of Education.</a:t>
            </a:r>
            <a:endParaRPr sz="900" b="0" i="0" u="none" strike="noStrike" cap="none">
              <a:solidFill>
                <a:schemeClr val="dk1"/>
              </a:solidFill>
              <a:latin typeface="Calibri"/>
              <a:ea typeface="Calibri"/>
              <a:cs typeface="Calibri"/>
              <a:sym typeface="Calibri"/>
            </a:endParaRPr>
          </a:p>
        </p:txBody>
      </p:sp>
      <p:pic>
        <p:nvPicPr>
          <p:cNvPr id="170" name="Google Shape;170;p2" descr="Image"/>
          <p:cNvPicPr preferRelativeResize="0"/>
          <p:nvPr/>
        </p:nvPicPr>
        <p:blipFill rotWithShape="1">
          <a:blip r:embed="rId5">
            <a:alphaModFix/>
          </a:blip>
          <a:srcRect/>
          <a:stretch/>
        </p:blipFill>
        <p:spPr>
          <a:xfrm>
            <a:off x="111465" y="206271"/>
            <a:ext cx="1444537" cy="1444536"/>
          </a:xfrm>
          <a:custGeom>
            <a:avLst/>
            <a:gdLst/>
            <a:ahLst/>
            <a:cxnLst/>
            <a:rect l="l" t="t" r="r" b="b"/>
            <a:pathLst>
              <a:path w="21600" h="21600" extrusionOk="0">
                <a:moveTo>
                  <a:pt x="10801" y="0"/>
                </a:moveTo>
                <a:cubicBezTo>
                  <a:pt x="8037" y="0"/>
                  <a:pt x="5271" y="1054"/>
                  <a:pt x="3162" y="3162"/>
                </a:cubicBezTo>
                <a:cubicBezTo>
                  <a:pt x="1054" y="5271"/>
                  <a:pt x="0" y="8037"/>
                  <a:pt x="0" y="10801"/>
                </a:cubicBezTo>
                <a:cubicBezTo>
                  <a:pt x="0" y="13565"/>
                  <a:pt x="1054" y="16329"/>
                  <a:pt x="3162" y="18438"/>
                </a:cubicBezTo>
                <a:cubicBezTo>
                  <a:pt x="5271" y="20546"/>
                  <a:pt x="8037" y="21600"/>
                  <a:pt x="10801" y="21600"/>
                </a:cubicBezTo>
                <a:cubicBezTo>
                  <a:pt x="13565" y="21600"/>
                  <a:pt x="16329" y="20546"/>
                  <a:pt x="18438" y="18438"/>
                </a:cubicBezTo>
                <a:cubicBezTo>
                  <a:pt x="20546" y="16329"/>
                  <a:pt x="21600" y="13565"/>
                  <a:pt x="21600" y="10801"/>
                </a:cubicBezTo>
                <a:cubicBezTo>
                  <a:pt x="21600" y="8037"/>
                  <a:pt x="20546" y="5271"/>
                  <a:pt x="18438" y="3162"/>
                </a:cubicBezTo>
                <a:cubicBezTo>
                  <a:pt x="16329" y="1054"/>
                  <a:pt x="13565" y="0"/>
                  <a:pt x="10801" y="0"/>
                </a:cubicBezTo>
                <a:close/>
              </a:path>
            </a:pathLst>
          </a:custGeom>
          <a:noFill/>
          <a:ln>
            <a:noFill/>
          </a:ln>
        </p:spPr>
      </p:pic>
      <p:sp>
        <p:nvSpPr>
          <p:cNvPr id="171" name="Google Shape;171;p2"/>
          <p:cNvSpPr/>
          <p:nvPr/>
        </p:nvSpPr>
        <p:spPr>
          <a:xfrm>
            <a:off x="6350" y="19050"/>
            <a:ext cx="12172950" cy="6836320"/>
          </a:xfrm>
          <a:prstGeom prst="rect">
            <a:avLst/>
          </a:prstGeom>
          <a:noFill/>
          <a:ln w="38100" cap="flat" cmpd="sng">
            <a:solidFill>
              <a:srgbClr val="FFFFFF"/>
            </a:solidFill>
            <a:prstDash val="solid"/>
            <a:miter lim="400000"/>
            <a:headEnd type="none" w="sm" len="sm"/>
            <a:tailEnd type="none" w="sm" len="sm"/>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5E5E5E"/>
              </a:solidFill>
              <a:latin typeface="Helvetica Neue"/>
              <a:ea typeface="Helvetica Neue"/>
              <a:cs typeface="Helvetica Neue"/>
              <a:sym typeface="Helvetica Neue"/>
            </a:endParaRPr>
          </a:p>
        </p:txBody>
      </p:sp>
      <p:sp>
        <p:nvSpPr>
          <p:cNvPr id="172" name="Google Shape;172;p2"/>
          <p:cNvSpPr txBox="1"/>
          <p:nvPr/>
        </p:nvSpPr>
        <p:spPr>
          <a:xfrm>
            <a:off x="1978682" y="676153"/>
            <a:ext cx="9796463" cy="605294"/>
          </a:xfrm>
          <a:prstGeom prst="rect">
            <a:avLst/>
          </a:prstGeom>
          <a:noFill/>
          <a:ln>
            <a:noFill/>
          </a:ln>
        </p:spPr>
        <p:txBody>
          <a:bodyPr spcFirstLastPara="1" wrap="square" lIns="25400" tIns="25400" rIns="25400" bIns="25400" anchor="ctr"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Impact"/>
                <a:ea typeface="Impact"/>
                <a:cs typeface="Impact"/>
                <a:sym typeface="Impact"/>
              </a:rPr>
              <a:t>4 States, 6 Campuses, 1,000,000+ sq. miles of ocean</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41"/>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210" name="Google Shape;210;p41"/>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211" name="Google Shape;211;p41"/>
          <p:cNvPicPr preferRelativeResize="0">
            <a:picLocks noGrp="1"/>
          </p:cNvPicPr>
          <p:nvPr>
            <p:ph type="body" idx="1"/>
          </p:nvPr>
        </p:nvPicPr>
        <p:blipFill rotWithShape="1">
          <a:blip r:embed="rId5">
            <a:alphaModFix/>
          </a:blip>
          <a:srcRect/>
          <a:stretch/>
        </p:blipFill>
        <p:spPr>
          <a:xfrm>
            <a:off x="1900329" y="922252"/>
            <a:ext cx="10330544" cy="5888269"/>
          </a:xfrm>
          <a:prstGeom prst="rect">
            <a:avLst/>
          </a:prstGeom>
          <a:noFill/>
          <a:ln>
            <a:noFill/>
          </a:ln>
        </p:spPr>
      </p:pic>
      <p:pic>
        <p:nvPicPr>
          <p:cNvPr id="212" name="Google Shape;212;p41"/>
          <p:cNvPicPr preferRelativeResize="0"/>
          <p:nvPr/>
        </p:nvPicPr>
        <p:blipFill rotWithShape="1">
          <a:blip r:embed="rId6">
            <a:alphaModFix/>
          </a:blip>
          <a:srcRect/>
          <a:stretch/>
        </p:blipFill>
        <p:spPr>
          <a:xfrm>
            <a:off x="283431" y="116074"/>
            <a:ext cx="1140124" cy="1063294"/>
          </a:xfrm>
          <a:prstGeom prst="rect">
            <a:avLst/>
          </a:prstGeom>
          <a:noFill/>
          <a:ln>
            <a:noFill/>
          </a:ln>
        </p:spPr>
      </p:pic>
      <p:sp>
        <p:nvSpPr>
          <p:cNvPr id="213" name="Google Shape;213;p41"/>
          <p:cNvSpPr/>
          <p:nvPr/>
        </p:nvSpPr>
        <p:spPr>
          <a:xfrm>
            <a:off x="1820756" y="-4324"/>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5" name="Google Shape;215;p41"/>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216" name="Google Shape;216;p41"/>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217" name="Google Shape;217;p41"/>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41"/>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9" name="Google Shape;219;p41"/>
          <p:cNvPicPr preferRelativeResize="0"/>
          <p:nvPr/>
        </p:nvPicPr>
        <p:blipFill rotWithShape="1">
          <a:blip r:embed="rId7">
            <a:alphaModFix/>
          </a:blip>
          <a:srcRect/>
          <a:stretch/>
        </p:blipFill>
        <p:spPr>
          <a:xfrm>
            <a:off x="204299" y="2936972"/>
            <a:ext cx="1399541" cy="1399541"/>
          </a:xfrm>
          <a:prstGeom prst="ellipse">
            <a:avLst/>
          </a:prstGeom>
          <a:noFill/>
          <a:ln>
            <a:noFill/>
          </a:ln>
        </p:spPr>
      </p:pic>
      <p:sp>
        <p:nvSpPr>
          <p:cNvPr id="13" name="Google Shape;198;p16">
            <a:extLst>
              <a:ext uri="{FF2B5EF4-FFF2-40B4-BE49-F238E27FC236}">
                <a16:creationId xmlns:a16="http://schemas.microsoft.com/office/drawing/2014/main" id="{DEE7B176-BE99-4622-BFB9-39EB050DEACE}"/>
              </a:ext>
            </a:extLst>
          </p:cNvPr>
          <p:cNvSpPr txBox="1"/>
          <p:nvPr/>
        </p:nvSpPr>
        <p:spPr>
          <a:xfrm>
            <a:off x="5423807" y="293974"/>
            <a:ext cx="271747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2800" b="0" i="0" u="none" strike="noStrike" cap="none" dirty="0">
                <a:solidFill>
                  <a:schemeClr val="lt1"/>
                </a:solidFill>
                <a:latin typeface="Arial Black"/>
                <a:ea typeface="Arial Black"/>
                <a:cs typeface="Arial Black"/>
                <a:sym typeface="Arial Black"/>
              </a:rPr>
              <a:t>OVERVIEW</a:t>
            </a:r>
            <a:endParaRPr sz="2800" b="0" i="0" u="none" strike="noStrike" cap="none" dirty="0">
              <a:solidFill>
                <a:schemeClr val="lt1"/>
              </a:solidFill>
              <a:latin typeface="Arial Black"/>
              <a:ea typeface="Arial Black"/>
              <a:cs typeface="Arial Black"/>
              <a:sym typeface="Arial Black"/>
            </a:endParaRPr>
          </a:p>
        </p:txBody>
      </p:sp>
      <p:sp>
        <p:nvSpPr>
          <p:cNvPr id="3" name="TextBox 2">
            <a:extLst>
              <a:ext uri="{FF2B5EF4-FFF2-40B4-BE49-F238E27FC236}">
                <a16:creationId xmlns:a16="http://schemas.microsoft.com/office/drawing/2014/main" id="{7329713A-4A40-4AFA-951F-B9AE05618D9C}"/>
              </a:ext>
            </a:extLst>
          </p:cNvPr>
          <p:cNvSpPr txBox="1"/>
          <p:nvPr/>
        </p:nvSpPr>
        <p:spPr>
          <a:xfrm>
            <a:off x="2517228" y="1133135"/>
            <a:ext cx="9222827" cy="2246769"/>
          </a:xfrm>
          <a:prstGeom prst="rect">
            <a:avLst/>
          </a:prstGeom>
          <a:solidFill>
            <a:schemeClr val="accent6"/>
          </a:solidFill>
        </p:spPr>
        <p:txBody>
          <a:bodyPr wrap="square" rtlCol="0">
            <a:spAutoFit/>
          </a:bodyPr>
          <a:lstStyle/>
          <a:p>
            <a:pPr marL="285750" indent="-285750">
              <a:buFont typeface="Arial" panose="020B0604020202020204" pitchFamily="34" charset="0"/>
              <a:buChar char="•"/>
            </a:pPr>
            <a:r>
              <a:rPr lang="en-US" sz="2800" b="1" dirty="0">
                <a:solidFill>
                  <a:schemeClr val="bg1"/>
                </a:solidFill>
              </a:rPr>
              <a:t>OTP Vision</a:t>
            </a:r>
          </a:p>
          <a:p>
            <a:pPr marL="285750" indent="-285750">
              <a:buFont typeface="Arial" panose="020B0604020202020204" pitchFamily="34" charset="0"/>
              <a:buChar char="•"/>
            </a:pPr>
            <a:r>
              <a:rPr lang="en-US" sz="2800" b="1" dirty="0">
                <a:solidFill>
                  <a:schemeClr val="bg1"/>
                </a:solidFill>
              </a:rPr>
              <a:t>Transformation at COMFSM</a:t>
            </a:r>
          </a:p>
          <a:p>
            <a:pPr marL="285750" lvl="3" indent="-285750">
              <a:buFont typeface="Arial" panose="020B0604020202020204" pitchFamily="34" charset="0"/>
              <a:buChar char="•"/>
            </a:pPr>
            <a:r>
              <a:rPr lang="en-US" sz="2800" b="1" dirty="0">
                <a:solidFill>
                  <a:schemeClr val="bg1"/>
                </a:solidFill>
              </a:rPr>
              <a:t>COMFSM:COLLEGE OF THE FUTURE</a:t>
            </a:r>
          </a:p>
          <a:p>
            <a:pPr marL="457200" lvl="3" indent="-457200">
              <a:buFont typeface="Wingdings" panose="05000000000000000000" pitchFamily="2" charset="2"/>
              <a:buChar char="Ø"/>
            </a:pPr>
            <a:r>
              <a:rPr lang="en-US" sz="2800" b="1" dirty="0">
                <a:solidFill>
                  <a:schemeClr val="bg1"/>
                </a:solidFill>
              </a:rPr>
              <a:t>Inherited education system</a:t>
            </a:r>
          </a:p>
          <a:p>
            <a:pPr marL="457200" lvl="3" indent="-457200">
              <a:buFont typeface="Wingdings" panose="05000000000000000000" pitchFamily="2" charset="2"/>
              <a:buChar char="Ø"/>
            </a:pPr>
            <a:r>
              <a:rPr lang="en-US" sz="2800" b="1" dirty="0">
                <a:solidFill>
                  <a:schemeClr val="bg1"/>
                </a:solidFill>
              </a:rPr>
              <a:t>Mainstreaming indigenous ways of learning </a:t>
            </a:r>
          </a:p>
        </p:txBody>
      </p:sp>
      <p:pic>
        <p:nvPicPr>
          <p:cNvPr id="1026" name="Picture 2" descr="No description available.">
            <a:extLst>
              <a:ext uri="{FF2B5EF4-FFF2-40B4-BE49-F238E27FC236}">
                <a16:creationId xmlns:a16="http://schemas.microsoft.com/office/drawing/2014/main" id="{627E269E-4823-4A00-8697-435A2F24A1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0029" y="3404691"/>
            <a:ext cx="4478891" cy="33591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960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41"/>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210" name="Google Shape;210;p41"/>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211" name="Google Shape;211;p41"/>
          <p:cNvPicPr preferRelativeResize="0">
            <a:picLocks noGrp="1"/>
          </p:cNvPicPr>
          <p:nvPr>
            <p:ph type="body" idx="1"/>
          </p:nvPr>
        </p:nvPicPr>
        <p:blipFill rotWithShape="1">
          <a:blip r:embed="rId5">
            <a:alphaModFix/>
          </a:blip>
          <a:srcRect/>
          <a:stretch/>
        </p:blipFill>
        <p:spPr>
          <a:xfrm>
            <a:off x="1893901" y="969731"/>
            <a:ext cx="10330544" cy="5888269"/>
          </a:xfrm>
          <a:prstGeom prst="rect">
            <a:avLst/>
          </a:prstGeom>
          <a:noFill/>
          <a:ln>
            <a:noFill/>
          </a:ln>
        </p:spPr>
      </p:pic>
      <p:pic>
        <p:nvPicPr>
          <p:cNvPr id="212" name="Google Shape;212;p41"/>
          <p:cNvPicPr preferRelativeResize="0"/>
          <p:nvPr/>
        </p:nvPicPr>
        <p:blipFill rotWithShape="1">
          <a:blip r:embed="rId6">
            <a:alphaModFix/>
          </a:blip>
          <a:srcRect/>
          <a:stretch/>
        </p:blipFill>
        <p:spPr>
          <a:xfrm>
            <a:off x="283431" y="116074"/>
            <a:ext cx="1140124" cy="1063294"/>
          </a:xfrm>
          <a:prstGeom prst="rect">
            <a:avLst/>
          </a:prstGeom>
          <a:noFill/>
          <a:ln>
            <a:noFill/>
          </a:ln>
        </p:spPr>
      </p:pic>
      <p:sp>
        <p:nvSpPr>
          <p:cNvPr id="213" name="Google Shape;213;p41"/>
          <p:cNvSpPr/>
          <p:nvPr/>
        </p:nvSpPr>
        <p:spPr>
          <a:xfrm>
            <a:off x="1820756" y="-16058"/>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5" name="Google Shape;215;p41"/>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216" name="Google Shape;216;p41"/>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217" name="Google Shape;217;p41"/>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41"/>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9" name="Google Shape;219;p41"/>
          <p:cNvPicPr preferRelativeResize="0"/>
          <p:nvPr/>
        </p:nvPicPr>
        <p:blipFill rotWithShape="1">
          <a:blip r:embed="rId7">
            <a:alphaModFix/>
          </a:blip>
          <a:srcRect/>
          <a:stretch/>
        </p:blipFill>
        <p:spPr>
          <a:xfrm>
            <a:off x="204299" y="2936972"/>
            <a:ext cx="1399541" cy="1399541"/>
          </a:xfrm>
          <a:prstGeom prst="ellipse">
            <a:avLst/>
          </a:prstGeom>
          <a:noFill/>
          <a:ln>
            <a:noFill/>
          </a:ln>
        </p:spPr>
      </p:pic>
      <p:sp>
        <p:nvSpPr>
          <p:cNvPr id="18" name="TextBox 17">
            <a:extLst>
              <a:ext uri="{FF2B5EF4-FFF2-40B4-BE49-F238E27FC236}">
                <a16:creationId xmlns:a16="http://schemas.microsoft.com/office/drawing/2014/main" id="{D48BFBD0-251D-45D7-8659-93C7A9843BBF}"/>
              </a:ext>
            </a:extLst>
          </p:cNvPr>
          <p:cNvSpPr txBox="1"/>
          <p:nvPr/>
        </p:nvSpPr>
        <p:spPr>
          <a:xfrm>
            <a:off x="1960763" y="1286167"/>
            <a:ext cx="4340189" cy="4832092"/>
          </a:xfrm>
          <a:prstGeom prst="rect">
            <a:avLst/>
          </a:prstGeom>
          <a:solidFill>
            <a:schemeClr val="accent4">
              <a:lumMod val="20000"/>
              <a:lumOff val="80000"/>
            </a:schemeClr>
          </a:solidFill>
        </p:spPr>
        <p:txBody>
          <a:bodyPr wrap="square">
            <a:spAutoFit/>
          </a:bodyPr>
          <a:lstStyle/>
          <a:p>
            <a:r>
              <a:rPr lang="en-US" dirty="0"/>
              <a:t>FSM’s economy is largely driven by the public sector, agriculture, and fisheries. In 2019, FSM’s gross domestic product (GDP) is estimated to have grown by 1.2 percent, equivalent to US$3,585 per capita.6 </a:t>
            </a:r>
            <a:r>
              <a:rPr lang="en-US" dirty="0">
                <a:highlight>
                  <a:srgbClr val="00FFFF"/>
                </a:highlight>
              </a:rPr>
              <a:t>The public sector is a major part of the FSM economy, accounting for around 32 percent of GDP and 48 percent of formal sector employment</a:t>
            </a:r>
            <a:r>
              <a:rPr lang="en-US" dirty="0"/>
              <a:t>. Outside of the public sector, </a:t>
            </a:r>
            <a:r>
              <a:rPr lang="en-US" dirty="0">
                <a:highlight>
                  <a:srgbClr val="00FFFF"/>
                </a:highlight>
              </a:rPr>
              <a:t>agriculture and fisheries are the main economic activities, contributing around 23 percent of GDP. Small‐scale service industries, such as inbound tourism and wholesale and retail trade, make up the remainder of the economy. </a:t>
            </a:r>
            <a:r>
              <a:rPr lang="en-US" dirty="0"/>
              <a:t>Most goods are imported and there are few exports. During FY20, FSM had a trade deficit (goods and services), with the total value of exports estimated at around US$98 million and the total value of imports at around US$271 million. </a:t>
            </a:r>
            <a:r>
              <a:rPr lang="en-US" dirty="0">
                <a:highlight>
                  <a:srgbClr val="00FFFF"/>
                </a:highlight>
              </a:rPr>
              <a:t>Fiscal policy is highly dependent on foreign aid and fiscal transfers, primarily from the US via the Compact, typically for public investments, and service provision in education and health. Foreign grants have averaged 35 percent of GDP over the past decade.</a:t>
            </a:r>
            <a:endParaRPr lang="en-FM" dirty="0">
              <a:highlight>
                <a:srgbClr val="00FFFF"/>
              </a:highlight>
            </a:endParaRPr>
          </a:p>
        </p:txBody>
      </p:sp>
      <p:sp>
        <p:nvSpPr>
          <p:cNvPr id="20" name="TextBox 19">
            <a:extLst>
              <a:ext uri="{FF2B5EF4-FFF2-40B4-BE49-F238E27FC236}">
                <a16:creationId xmlns:a16="http://schemas.microsoft.com/office/drawing/2014/main" id="{A6F2DBB9-3212-4B4B-9B42-3A35BBEF4BC1}"/>
              </a:ext>
            </a:extLst>
          </p:cNvPr>
          <p:cNvSpPr txBox="1"/>
          <p:nvPr/>
        </p:nvSpPr>
        <p:spPr>
          <a:xfrm>
            <a:off x="6419082" y="1286167"/>
            <a:ext cx="5601472" cy="4832092"/>
          </a:xfrm>
          <a:prstGeom prst="rect">
            <a:avLst/>
          </a:prstGeom>
          <a:solidFill>
            <a:schemeClr val="accent2">
              <a:lumMod val="20000"/>
              <a:lumOff val="80000"/>
            </a:schemeClr>
          </a:solidFill>
        </p:spPr>
        <p:txBody>
          <a:bodyPr wrap="square">
            <a:spAutoFit/>
          </a:bodyPr>
          <a:lstStyle/>
          <a:p>
            <a:r>
              <a:rPr lang="en-US" dirty="0"/>
              <a:t>The </a:t>
            </a:r>
            <a:r>
              <a:rPr lang="en-US" dirty="0">
                <a:highlight>
                  <a:srgbClr val="00FF00"/>
                </a:highlight>
              </a:rPr>
              <a:t>FSM labor market is characterized by relatively low formal employment, high unemployment, and a high share of outward </a:t>
            </a:r>
            <a:r>
              <a:rPr lang="en-US" dirty="0" err="1">
                <a:highlight>
                  <a:srgbClr val="00FF00"/>
                </a:highlight>
              </a:rPr>
              <a:t>migration.</a:t>
            </a:r>
            <a:r>
              <a:rPr lang="en-US" dirty="0" err="1"/>
              <a:t>While</a:t>
            </a:r>
            <a:r>
              <a:rPr lang="en-US" dirty="0"/>
              <a:t> there are no recent labor market data available, the </a:t>
            </a:r>
            <a:r>
              <a:rPr lang="en-US" dirty="0">
                <a:highlight>
                  <a:srgbClr val="00FF00"/>
                </a:highlight>
              </a:rPr>
              <a:t>2010 census suggested that around half of the FSM’s labor force was in formal employment while a quarter was engaged in subsistence, with the remainder unemployed. </a:t>
            </a:r>
            <a:r>
              <a:rPr lang="en-US" dirty="0"/>
              <a:t>Of those engaged in the formal sector, around half were engaged by the private sector. In the </a:t>
            </a:r>
            <a:r>
              <a:rPr lang="en-US" dirty="0">
                <a:highlight>
                  <a:srgbClr val="00FF00"/>
                </a:highlight>
              </a:rPr>
              <a:t>2013 Household Income and Expenditure Survey (HIES) among adults of age 25 years and older, higher education attainment was associated with a higher likelihood of being engaged in paid employment, and among adults who completed high school or an associate degree, paid employment was 15 percentage points higher than among those who completed elementary school only. </a:t>
            </a:r>
            <a:r>
              <a:rPr lang="en-US" dirty="0">
                <a:highlight>
                  <a:srgbClr val="FFFF00"/>
                </a:highlight>
              </a:rPr>
              <a:t>Half and three‐quarters of those with college and postgraduate degrees, respectively, were likely to be engaged in paid employment.</a:t>
            </a:r>
            <a:r>
              <a:rPr lang="en-US" dirty="0"/>
              <a:t> The </a:t>
            </a:r>
            <a:r>
              <a:rPr lang="en-US" dirty="0" err="1"/>
              <a:t>Organisation</a:t>
            </a:r>
            <a:r>
              <a:rPr lang="en-US" dirty="0"/>
              <a:t> for Economic Co‐operation and Development migration database reports that as of </a:t>
            </a:r>
            <a:r>
              <a:rPr lang="en-US" dirty="0">
                <a:highlight>
                  <a:srgbClr val="00FF00"/>
                </a:highlight>
              </a:rPr>
              <a:t>2017 (latest available data), over 31,000 Micronesians are living in the United States</a:t>
            </a:r>
            <a:r>
              <a:rPr lang="en-US" dirty="0"/>
              <a:t>. More than 60 percent of the migrants to the US mainland were most likely to be in paid employment, and the ratio of private‐to‐public sector jobs is high. Wages for paid migrant workers suggest that the majority are in labor‐intensive industries.</a:t>
            </a:r>
            <a:endParaRPr lang="en-FM" dirty="0"/>
          </a:p>
        </p:txBody>
      </p:sp>
      <p:sp>
        <p:nvSpPr>
          <p:cNvPr id="22" name="TextBox 21">
            <a:extLst>
              <a:ext uri="{FF2B5EF4-FFF2-40B4-BE49-F238E27FC236}">
                <a16:creationId xmlns:a16="http://schemas.microsoft.com/office/drawing/2014/main" id="{0187AEE6-BB81-4DAB-BD14-9BF615826B58}"/>
              </a:ext>
            </a:extLst>
          </p:cNvPr>
          <p:cNvSpPr txBox="1"/>
          <p:nvPr/>
        </p:nvSpPr>
        <p:spPr>
          <a:xfrm>
            <a:off x="1892988" y="6566865"/>
            <a:ext cx="9982881" cy="276999"/>
          </a:xfrm>
          <a:prstGeom prst="rect">
            <a:avLst/>
          </a:prstGeom>
          <a:noFill/>
        </p:spPr>
        <p:txBody>
          <a:bodyPr wrap="square">
            <a:spAutoFit/>
          </a:bodyPr>
          <a:lstStyle/>
          <a:p>
            <a:r>
              <a:rPr lang="en-US" sz="1200" dirty="0">
                <a:solidFill>
                  <a:schemeClr val="accent2"/>
                </a:solidFill>
                <a:hlinkClick r:id="rId8">
                  <a:extLst>
                    <a:ext uri="{A12FA001-AC4F-418D-AE19-62706E023703}">
                      <ahyp:hlinkClr xmlns:ahyp="http://schemas.microsoft.com/office/drawing/2018/hyperlinkcolor" val="tx"/>
                    </a:ext>
                  </a:extLst>
                </a:hlinkClick>
              </a:rPr>
              <a:t>https://documents1.worldbank.org/curated/en/159891651843033906/pdf/Micronesia-FSM-Skills-and-Employability-Enhancement-Project.pdf</a:t>
            </a:r>
            <a:r>
              <a:rPr lang="en-US" sz="1200" dirty="0">
                <a:solidFill>
                  <a:schemeClr val="accent2"/>
                </a:solidFill>
              </a:rPr>
              <a:t> </a:t>
            </a:r>
            <a:endParaRPr lang="en-FM" sz="1200" dirty="0">
              <a:solidFill>
                <a:schemeClr val="accent2"/>
              </a:solidFill>
            </a:endParaRPr>
          </a:p>
        </p:txBody>
      </p:sp>
      <p:sp>
        <p:nvSpPr>
          <p:cNvPr id="23" name="TextBox 22">
            <a:extLst>
              <a:ext uri="{FF2B5EF4-FFF2-40B4-BE49-F238E27FC236}">
                <a16:creationId xmlns:a16="http://schemas.microsoft.com/office/drawing/2014/main" id="{FD282D4A-8351-4A8B-BE25-99B667BF3F93}"/>
              </a:ext>
            </a:extLst>
          </p:cNvPr>
          <p:cNvSpPr txBox="1"/>
          <p:nvPr/>
        </p:nvSpPr>
        <p:spPr>
          <a:xfrm>
            <a:off x="2541461" y="227187"/>
            <a:ext cx="8470914" cy="584775"/>
          </a:xfrm>
          <a:prstGeom prst="rect">
            <a:avLst/>
          </a:prstGeom>
          <a:noFill/>
        </p:spPr>
        <p:txBody>
          <a:bodyPr wrap="square" rtlCol="0">
            <a:spAutoFit/>
          </a:bodyPr>
          <a:lstStyle/>
          <a:p>
            <a:r>
              <a:rPr lang="en-US" sz="3200" dirty="0">
                <a:solidFill>
                  <a:schemeClr val="bg1"/>
                </a:solidFill>
                <a:latin typeface="Arial Black" panose="020B0A04020102020204" pitchFamily="34" charset="0"/>
              </a:rPr>
              <a:t>WORLD BANK PROJECT APPRAISAL </a:t>
            </a:r>
            <a:endParaRPr lang="en-FM" sz="3200" dirty="0">
              <a:solidFill>
                <a:schemeClr val="bg1"/>
              </a:solidFill>
              <a:latin typeface="Arial Black" panose="020B0A04020102020204" pitchFamily="34" charset="0"/>
            </a:endParaRPr>
          </a:p>
        </p:txBody>
      </p:sp>
      <p:sp>
        <p:nvSpPr>
          <p:cNvPr id="7" name="TextBox 6">
            <a:extLst>
              <a:ext uri="{FF2B5EF4-FFF2-40B4-BE49-F238E27FC236}">
                <a16:creationId xmlns:a16="http://schemas.microsoft.com/office/drawing/2014/main" id="{810EAACE-3D07-4FEE-97B8-6E7160150111}"/>
              </a:ext>
            </a:extLst>
          </p:cNvPr>
          <p:cNvSpPr txBox="1"/>
          <p:nvPr/>
        </p:nvSpPr>
        <p:spPr>
          <a:xfrm>
            <a:off x="11419491" y="613529"/>
            <a:ext cx="601064" cy="307777"/>
          </a:xfrm>
          <a:prstGeom prst="rect">
            <a:avLst/>
          </a:prstGeom>
          <a:noFill/>
        </p:spPr>
        <p:txBody>
          <a:bodyPr wrap="square" rtlCol="0">
            <a:spAutoFit/>
          </a:bodyPr>
          <a:lstStyle/>
          <a:p>
            <a:r>
              <a:rPr lang="en-US" b="1" dirty="0">
                <a:solidFill>
                  <a:schemeClr val="bg1"/>
                </a:solidFill>
              </a:rPr>
              <a:t>2022</a:t>
            </a:r>
            <a:endParaRPr lang="en-FM" b="1" dirty="0">
              <a:solidFill>
                <a:schemeClr val="bg1"/>
              </a:solidFill>
            </a:endParaRPr>
          </a:p>
        </p:txBody>
      </p:sp>
    </p:spTree>
    <p:extLst>
      <p:ext uri="{BB962C8B-B14F-4D97-AF65-F5344CB8AC3E}">
        <p14:creationId xmlns:p14="http://schemas.microsoft.com/office/powerpoint/2010/main" val="2657990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41"/>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210" name="Google Shape;210;p41"/>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211" name="Google Shape;211;p41"/>
          <p:cNvPicPr preferRelativeResize="0">
            <a:picLocks noGrp="1"/>
          </p:cNvPicPr>
          <p:nvPr>
            <p:ph type="body" idx="1"/>
          </p:nvPr>
        </p:nvPicPr>
        <p:blipFill rotWithShape="1">
          <a:blip r:embed="rId5">
            <a:alphaModFix/>
          </a:blip>
          <a:srcRect/>
          <a:stretch/>
        </p:blipFill>
        <p:spPr>
          <a:xfrm>
            <a:off x="1841106" y="692607"/>
            <a:ext cx="10330544" cy="5888269"/>
          </a:xfrm>
          <a:prstGeom prst="rect">
            <a:avLst/>
          </a:prstGeom>
          <a:noFill/>
          <a:ln>
            <a:solidFill>
              <a:schemeClr val="accent4"/>
            </a:solidFill>
          </a:ln>
        </p:spPr>
      </p:pic>
      <p:pic>
        <p:nvPicPr>
          <p:cNvPr id="212" name="Google Shape;212;p41"/>
          <p:cNvPicPr preferRelativeResize="0"/>
          <p:nvPr/>
        </p:nvPicPr>
        <p:blipFill rotWithShape="1">
          <a:blip r:embed="rId6">
            <a:alphaModFix/>
          </a:blip>
          <a:srcRect/>
          <a:stretch/>
        </p:blipFill>
        <p:spPr>
          <a:xfrm>
            <a:off x="283431" y="116074"/>
            <a:ext cx="1140124" cy="1063294"/>
          </a:xfrm>
          <a:prstGeom prst="rect">
            <a:avLst/>
          </a:prstGeom>
          <a:noFill/>
          <a:ln>
            <a:noFill/>
          </a:ln>
        </p:spPr>
      </p:pic>
      <p:sp>
        <p:nvSpPr>
          <p:cNvPr id="213" name="Google Shape;213;p41"/>
          <p:cNvSpPr/>
          <p:nvPr/>
        </p:nvSpPr>
        <p:spPr>
          <a:xfrm>
            <a:off x="1820756" y="-4324"/>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5" name="Google Shape;215;p41"/>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216" name="Google Shape;216;p41"/>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217" name="Google Shape;217;p41"/>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41"/>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9" name="Google Shape;219;p41"/>
          <p:cNvPicPr preferRelativeResize="0"/>
          <p:nvPr/>
        </p:nvPicPr>
        <p:blipFill rotWithShape="1">
          <a:blip r:embed="rId7">
            <a:alphaModFix/>
          </a:blip>
          <a:srcRect/>
          <a:stretch/>
        </p:blipFill>
        <p:spPr>
          <a:xfrm>
            <a:off x="204299" y="2936972"/>
            <a:ext cx="1399541" cy="1399541"/>
          </a:xfrm>
          <a:prstGeom prst="ellipse">
            <a:avLst/>
          </a:prstGeom>
          <a:noFill/>
          <a:ln>
            <a:noFill/>
          </a:ln>
        </p:spPr>
      </p:pic>
      <p:sp>
        <p:nvSpPr>
          <p:cNvPr id="22" name="Arrow: Right 21">
            <a:extLst>
              <a:ext uri="{FF2B5EF4-FFF2-40B4-BE49-F238E27FC236}">
                <a16:creationId xmlns:a16="http://schemas.microsoft.com/office/drawing/2014/main" id="{7C5BF4C1-4129-41DB-A542-DBBF7C3ED64D}"/>
              </a:ext>
            </a:extLst>
          </p:cNvPr>
          <p:cNvSpPr/>
          <p:nvPr/>
        </p:nvSpPr>
        <p:spPr>
          <a:xfrm>
            <a:off x="4499712" y="1203816"/>
            <a:ext cx="4663440" cy="3200400"/>
          </a:xfrm>
          <a:prstGeom prst="rightArrow">
            <a:avLst/>
          </a:prstGeom>
          <a:solidFill>
            <a:schemeClr val="accent4">
              <a:lumMod val="20000"/>
              <a:lumOff val="80000"/>
            </a:schemeClr>
          </a:solidFill>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nvGrpSpPr>
          <p:cNvPr id="23" name="Group 22">
            <a:extLst>
              <a:ext uri="{FF2B5EF4-FFF2-40B4-BE49-F238E27FC236}">
                <a16:creationId xmlns:a16="http://schemas.microsoft.com/office/drawing/2014/main" id="{7586FD75-7C4D-4372-8987-43CAE5FB44A8}"/>
              </a:ext>
            </a:extLst>
          </p:cNvPr>
          <p:cNvGrpSpPr/>
          <p:nvPr/>
        </p:nvGrpSpPr>
        <p:grpSpPr>
          <a:xfrm>
            <a:off x="3249757" y="2163936"/>
            <a:ext cx="1765935" cy="1280160"/>
            <a:chOff x="5893" y="960120"/>
            <a:chExt cx="1765935" cy="1280160"/>
          </a:xfrm>
          <a:solidFill>
            <a:schemeClr val="accent1"/>
          </a:solidFill>
        </p:grpSpPr>
        <p:sp>
          <p:nvSpPr>
            <p:cNvPr id="30" name="Rectangle: Rounded Corners 29">
              <a:extLst>
                <a:ext uri="{FF2B5EF4-FFF2-40B4-BE49-F238E27FC236}">
                  <a16:creationId xmlns:a16="http://schemas.microsoft.com/office/drawing/2014/main" id="{BF97A818-0705-4371-BB62-7260003513C8}"/>
                </a:ext>
              </a:extLst>
            </p:cNvPr>
            <p:cNvSpPr/>
            <p:nvPr/>
          </p:nvSpPr>
          <p:spPr>
            <a:xfrm>
              <a:off x="5893" y="960120"/>
              <a:ext cx="1765935" cy="1280160"/>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1" name="Rectangle: Rounded Corners 5">
              <a:extLst>
                <a:ext uri="{FF2B5EF4-FFF2-40B4-BE49-F238E27FC236}">
                  <a16:creationId xmlns:a16="http://schemas.microsoft.com/office/drawing/2014/main" id="{C1089968-4A78-4F7E-975C-8408AD903896}"/>
                </a:ext>
              </a:extLst>
            </p:cNvPr>
            <p:cNvSpPr txBox="1"/>
            <p:nvPr/>
          </p:nvSpPr>
          <p:spPr>
            <a:xfrm>
              <a:off x="68385" y="1022612"/>
              <a:ext cx="1640951" cy="115517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Desktop research</a:t>
              </a:r>
              <a:endParaRPr lang="en-FM" sz="2200" b="1" kern="1200" dirty="0"/>
            </a:p>
          </p:txBody>
        </p:sp>
      </p:grpSp>
      <p:grpSp>
        <p:nvGrpSpPr>
          <p:cNvPr id="24" name="Group 23">
            <a:extLst>
              <a:ext uri="{FF2B5EF4-FFF2-40B4-BE49-F238E27FC236}">
                <a16:creationId xmlns:a16="http://schemas.microsoft.com/office/drawing/2014/main" id="{6BFD60E2-82CB-4090-90E8-916B363F9254}"/>
              </a:ext>
            </a:extLst>
          </p:cNvPr>
          <p:cNvGrpSpPr/>
          <p:nvPr/>
        </p:nvGrpSpPr>
        <p:grpSpPr>
          <a:xfrm>
            <a:off x="5136302" y="2148840"/>
            <a:ext cx="1957134" cy="1280160"/>
            <a:chOff x="1831964" y="960120"/>
            <a:chExt cx="1832890" cy="1280160"/>
          </a:xfrm>
          <a:solidFill>
            <a:srgbClr val="7030A0"/>
          </a:solidFill>
        </p:grpSpPr>
        <p:sp>
          <p:nvSpPr>
            <p:cNvPr id="28" name="Rectangle: Rounded Corners 27">
              <a:extLst>
                <a:ext uri="{FF2B5EF4-FFF2-40B4-BE49-F238E27FC236}">
                  <a16:creationId xmlns:a16="http://schemas.microsoft.com/office/drawing/2014/main" id="{67B5EE7C-675D-4EE2-8F6C-77F37FFF22BA}"/>
                </a:ext>
              </a:extLst>
            </p:cNvPr>
            <p:cNvSpPr/>
            <p:nvPr/>
          </p:nvSpPr>
          <p:spPr>
            <a:xfrm>
              <a:off x="1898919" y="960120"/>
              <a:ext cx="1765935" cy="1280160"/>
            </a:xfrm>
            <a:prstGeom prst="roundRect">
              <a:avLst/>
            </a:prstGeom>
            <a:grpFill/>
          </p:spPr>
          <p:style>
            <a:lnRef idx="2">
              <a:schemeClr val="lt1">
                <a:hueOff val="0"/>
                <a:satOff val="0"/>
                <a:lumOff val="0"/>
                <a:alphaOff val="0"/>
              </a:schemeClr>
            </a:lnRef>
            <a:fillRef idx="1">
              <a:schemeClr val="accent3">
                <a:hueOff val="2058582"/>
                <a:satOff val="12356"/>
                <a:lumOff val="9413"/>
                <a:alphaOff val="0"/>
              </a:schemeClr>
            </a:fillRef>
            <a:effectRef idx="0">
              <a:schemeClr val="accent3">
                <a:hueOff val="2058582"/>
                <a:satOff val="12356"/>
                <a:lumOff val="9413"/>
                <a:alphaOff val="0"/>
              </a:schemeClr>
            </a:effectRef>
            <a:fontRef idx="minor">
              <a:schemeClr val="lt1"/>
            </a:fontRef>
          </p:style>
        </p:sp>
        <p:sp>
          <p:nvSpPr>
            <p:cNvPr id="29" name="Rectangle: Rounded Corners 7">
              <a:extLst>
                <a:ext uri="{FF2B5EF4-FFF2-40B4-BE49-F238E27FC236}">
                  <a16:creationId xmlns:a16="http://schemas.microsoft.com/office/drawing/2014/main" id="{66D34DE3-5D29-44F6-BFD9-4A483DD4AA2A}"/>
                </a:ext>
              </a:extLst>
            </p:cNvPr>
            <p:cNvSpPr txBox="1"/>
            <p:nvPr/>
          </p:nvSpPr>
          <p:spPr>
            <a:xfrm>
              <a:off x="1831964" y="1022612"/>
              <a:ext cx="1809046" cy="115517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Partnerships</a:t>
              </a:r>
              <a:endParaRPr lang="en-FM" sz="2200" b="1" kern="1200" dirty="0"/>
            </a:p>
          </p:txBody>
        </p:sp>
      </p:grpSp>
      <p:grpSp>
        <p:nvGrpSpPr>
          <p:cNvPr id="25" name="Group 24">
            <a:extLst>
              <a:ext uri="{FF2B5EF4-FFF2-40B4-BE49-F238E27FC236}">
                <a16:creationId xmlns:a16="http://schemas.microsoft.com/office/drawing/2014/main" id="{0A235D9E-64E0-4857-9891-F370299FA585}"/>
              </a:ext>
            </a:extLst>
          </p:cNvPr>
          <p:cNvGrpSpPr/>
          <p:nvPr/>
        </p:nvGrpSpPr>
        <p:grpSpPr>
          <a:xfrm>
            <a:off x="7128112" y="2117191"/>
            <a:ext cx="1765935" cy="1280160"/>
            <a:chOff x="3714571" y="960120"/>
            <a:chExt cx="1765935" cy="1280160"/>
          </a:xfrm>
          <a:solidFill>
            <a:srgbClr val="00B050"/>
          </a:solidFill>
        </p:grpSpPr>
        <p:sp>
          <p:nvSpPr>
            <p:cNvPr id="26" name="Rectangle: Rounded Corners 25">
              <a:extLst>
                <a:ext uri="{FF2B5EF4-FFF2-40B4-BE49-F238E27FC236}">
                  <a16:creationId xmlns:a16="http://schemas.microsoft.com/office/drawing/2014/main" id="{1322A9FB-AF4A-4566-B538-4A57DF6F8696}"/>
                </a:ext>
              </a:extLst>
            </p:cNvPr>
            <p:cNvSpPr/>
            <p:nvPr/>
          </p:nvSpPr>
          <p:spPr>
            <a:xfrm>
              <a:off x="3714571" y="960120"/>
              <a:ext cx="1765935" cy="1280160"/>
            </a:xfrm>
            <a:prstGeom prst="roundRect">
              <a:avLst/>
            </a:prstGeom>
            <a:grpFill/>
          </p:spPr>
          <p:style>
            <a:lnRef idx="2">
              <a:schemeClr val="lt1">
                <a:hueOff val="0"/>
                <a:satOff val="0"/>
                <a:lumOff val="0"/>
                <a:alphaOff val="0"/>
              </a:schemeClr>
            </a:lnRef>
            <a:fillRef idx="1">
              <a:schemeClr val="accent3">
                <a:hueOff val="4117163"/>
                <a:satOff val="24712"/>
                <a:lumOff val="18825"/>
                <a:alphaOff val="0"/>
              </a:schemeClr>
            </a:fillRef>
            <a:effectRef idx="0">
              <a:schemeClr val="accent3">
                <a:hueOff val="4117163"/>
                <a:satOff val="24712"/>
                <a:lumOff val="18825"/>
                <a:alphaOff val="0"/>
              </a:schemeClr>
            </a:effectRef>
            <a:fontRef idx="minor">
              <a:schemeClr val="lt1"/>
            </a:fontRef>
          </p:style>
        </p:sp>
        <p:sp>
          <p:nvSpPr>
            <p:cNvPr id="27" name="Rectangle: Rounded Corners 9">
              <a:extLst>
                <a:ext uri="{FF2B5EF4-FFF2-40B4-BE49-F238E27FC236}">
                  <a16:creationId xmlns:a16="http://schemas.microsoft.com/office/drawing/2014/main" id="{B8248AEB-8BD5-4468-AA57-FED704C23E6F}"/>
                </a:ext>
              </a:extLst>
            </p:cNvPr>
            <p:cNvSpPr txBox="1"/>
            <p:nvPr/>
          </p:nvSpPr>
          <p:spPr>
            <a:xfrm>
              <a:off x="3777063" y="1022612"/>
              <a:ext cx="1640951" cy="115517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Unifying themes</a:t>
              </a:r>
              <a:endParaRPr lang="en-FM" sz="2200" b="1" kern="1200" dirty="0"/>
            </a:p>
          </p:txBody>
        </p:sp>
      </p:grpSp>
      <p:sp>
        <p:nvSpPr>
          <p:cNvPr id="8" name="TextBox 7">
            <a:extLst>
              <a:ext uri="{FF2B5EF4-FFF2-40B4-BE49-F238E27FC236}">
                <a16:creationId xmlns:a16="http://schemas.microsoft.com/office/drawing/2014/main" id="{02A9D633-6BCB-4C66-80C0-8A7A72255B33}"/>
              </a:ext>
            </a:extLst>
          </p:cNvPr>
          <p:cNvSpPr txBox="1"/>
          <p:nvPr/>
        </p:nvSpPr>
        <p:spPr>
          <a:xfrm>
            <a:off x="3116318" y="201310"/>
            <a:ext cx="8319470" cy="584775"/>
          </a:xfrm>
          <a:prstGeom prst="rect">
            <a:avLst/>
          </a:prstGeom>
          <a:noFill/>
        </p:spPr>
        <p:txBody>
          <a:bodyPr wrap="square" rtlCol="0">
            <a:spAutoFit/>
          </a:bodyPr>
          <a:lstStyle/>
          <a:p>
            <a:r>
              <a:rPr lang="en-US" sz="3200" dirty="0">
                <a:solidFill>
                  <a:schemeClr val="bg1"/>
                </a:solidFill>
                <a:latin typeface="Arial Black" panose="020B0A04020102020204" pitchFamily="34" charset="0"/>
              </a:rPr>
              <a:t>WORKFORCE NEEDS ASSESSMENT</a:t>
            </a:r>
            <a:endParaRPr lang="en-FM" sz="3200" dirty="0">
              <a:solidFill>
                <a:schemeClr val="bg1"/>
              </a:solidFill>
              <a:latin typeface="Arial Black" panose="020B0A04020102020204" pitchFamily="34" charset="0"/>
            </a:endParaRPr>
          </a:p>
        </p:txBody>
      </p:sp>
      <p:sp>
        <p:nvSpPr>
          <p:cNvPr id="9" name="Speech Bubble: Rectangle 8">
            <a:extLst>
              <a:ext uri="{FF2B5EF4-FFF2-40B4-BE49-F238E27FC236}">
                <a16:creationId xmlns:a16="http://schemas.microsoft.com/office/drawing/2014/main" id="{9445D913-0522-43ED-B0BE-8C63F834ACF3}"/>
              </a:ext>
            </a:extLst>
          </p:cNvPr>
          <p:cNvSpPr/>
          <p:nvPr/>
        </p:nvSpPr>
        <p:spPr>
          <a:xfrm>
            <a:off x="2585544" y="4444756"/>
            <a:ext cx="2758966" cy="1043990"/>
          </a:xfrm>
          <a:prstGeom prst="wedgeRectCallout">
            <a:avLst>
              <a:gd name="adj1" fmla="val -20411"/>
              <a:gd name="adj2" fmla="val -144042"/>
            </a:avLst>
          </a:prstGeom>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Rounded MT Bold" panose="020F0704030504030204" pitchFamily="34" charset="0"/>
              </a:rPr>
              <a:t>Need up-to-date FSM data</a:t>
            </a:r>
            <a:endParaRPr lang="en-FM" sz="2400" dirty="0">
              <a:latin typeface="Arial Rounded MT Bold" panose="020F0704030504030204" pitchFamily="34" charset="0"/>
            </a:endParaRPr>
          </a:p>
        </p:txBody>
      </p:sp>
      <p:sp>
        <p:nvSpPr>
          <p:cNvPr id="37" name="Speech Bubble: Rectangle 36">
            <a:extLst>
              <a:ext uri="{FF2B5EF4-FFF2-40B4-BE49-F238E27FC236}">
                <a16:creationId xmlns:a16="http://schemas.microsoft.com/office/drawing/2014/main" id="{EC809B0B-061E-4F8C-A2FE-F278F6D7B7F7}"/>
              </a:ext>
            </a:extLst>
          </p:cNvPr>
          <p:cNvSpPr/>
          <p:nvPr/>
        </p:nvSpPr>
        <p:spPr>
          <a:xfrm>
            <a:off x="5525521" y="4465563"/>
            <a:ext cx="2534075" cy="1006009"/>
          </a:xfrm>
          <a:prstGeom prst="wedgeRectCallout">
            <a:avLst>
              <a:gd name="adj1" fmla="val -38637"/>
              <a:gd name="adj2" fmla="val -158891"/>
            </a:avLst>
          </a:prstGeom>
          <a:solidFill>
            <a:srgbClr val="7030A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Rounded MT Bold" panose="020F0704030504030204" pitchFamily="34" charset="0"/>
              </a:rPr>
              <a:t>National + State + the College</a:t>
            </a:r>
            <a:endParaRPr lang="en-FM" sz="2400" dirty="0">
              <a:latin typeface="Arial Rounded MT Bold" panose="020F0704030504030204" pitchFamily="34" charset="0"/>
            </a:endParaRPr>
          </a:p>
        </p:txBody>
      </p:sp>
      <p:sp>
        <p:nvSpPr>
          <p:cNvPr id="38" name="Speech Bubble: Rectangle 37">
            <a:extLst>
              <a:ext uri="{FF2B5EF4-FFF2-40B4-BE49-F238E27FC236}">
                <a16:creationId xmlns:a16="http://schemas.microsoft.com/office/drawing/2014/main" id="{ECE81A85-F02C-4A1A-ACCA-18D79C1AB4FC}"/>
              </a:ext>
            </a:extLst>
          </p:cNvPr>
          <p:cNvSpPr/>
          <p:nvPr/>
        </p:nvSpPr>
        <p:spPr>
          <a:xfrm>
            <a:off x="8135537" y="4470726"/>
            <a:ext cx="3793703" cy="1000846"/>
          </a:xfrm>
          <a:prstGeom prst="wedgeRectCallout">
            <a:avLst>
              <a:gd name="adj1" fmla="val -40823"/>
              <a:gd name="adj2" fmla="val -156301"/>
            </a:avLst>
          </a:prstGeom>
          <a:solidFill>
            <a:srgbClr val="00B05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lang="en-US" sz="2400" dirty="0">
                <a:latin typeface="Arial Rounded MT Bold" panose="020F0704030504030204" pitchFamily="34" charset="0"/>
              </a:rPr>
              <a:t>Culture</a:t>
            </a:r>
          </a:p>
          <a:p>
            <a:pPr marL="342900" indent="-342900">
              <a:buFont typeface="Wingdings" panose="05000000000000000000" pitchFamily="2" charset="2"/>
              <a:buChar char="Ø"/>
            </a:pPr>
            <a:r>
              <a:rPr lang="en-US" sz="2400" dirty="0">
                <a:latin typeface="Arial Rounded MT Bold" panose="020F0704030504030204" pitchFamily="34" charset="0"/>
              </a:rPr>
              <a:t>Artificial Intelligence</a:t>
            </a:r>
            <a:endParaRPr lang="en-FM" sz="2400" dirty="0">
              <a:latin typeface="Arial Rounded MT Bold" panose="020F0704030504030204" pitchFamily="34" charset="0"/>
            </a:endParaRPr>
          </a:p>
        </p:txBody>
      </p:sp>
    </p:spTree>
    <p:extLst>
      <p:ext uri="{BB962C8B-B14F-4D97-AF65-F5344CB8AC3E}">
        <p14:creationId xmlns:p14="http://schemas.microsoft.com/office/powerpoint/2010/main" val="259682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41"/>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210" name="Google Shape;210;p41"/>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212" name="Google Shape;212;p41"/>
          <p:cNvPicPr preferRelativeResize="0"/>
          <p:nvPr/>
        </p:nvPicPr>
        <p:blipFill rotWithShape="1">
          <a:blip r:embed="rId5">
            <a:alphaModFix/>
          </a:blip>
          <a:srcRect/>
          <a:stretch/>
        </p:blipFill>
        <p:spPr>
          <a:xfrm>
            <a:off x="283431" y="116074"/>
            <a:ext cx="1140124" cy="1063294"/>
          </a:xfrm>
          <a:prstGeom prst="rect">
            <a:avLst/>
          </a:prstGeom>
          <a:noFill/>
          <a:ln>
            <a:noFill/>
          </a:ln>
        </p:spPr>
      </p:pic>
      <p:sp>
        <p:nvSpPr>
          <p:cNvPr id="213" name="Google Shape;213;p41"/>
          <p:cNvSpPr/>
          <p:nvPr/>
        </p:nvSpPr>
        <p:spPr>
          <a:xfrm>
            <a:off x="1820756" y="-4324"/>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5" name="Google Shape;215;p41"/>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216" name="Google Shape;216;p41"/>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217" name="Google Shape;217;p41"/>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41"/>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9" name="Google Shape;219;p41"/>
          <p:cNvPicPr preferRelativeResize="0"/>
          <p:nvPr/>
        </p:nvPicPr>
        <p:blipFill rotWithShape="1">
          <a:blip r:embed="rId6">
            <a:alphaModFix/>
          </a:blip>
          <a:srcRect/>
          <a:stretch/>
        </p:blipFill>
        <p:spPr>
          <a:xfrm>
            <a:off x="204299" y="2936972"/>
            <a:ext cx="1399541" cy="1399541"/>
          </a:xfrm>
          <a:prstGeom prst="ellipse">
            <a:avLst/>
          </a:prstGeom>
          <a:noFill/>
          <a:ln>
            <a:noFill/>
          </a:ln>
        </p:spPr>
      </p:pic>
      <p:pic>
        <p:nvPicPr>
          <p:cNvPr id="22" name="Google Shape;211;p41">
            <a:extLst>
              <a:ext uri="{FF2B5EF4-FFF2-40B4-BE49-F238E27FC236}">
                <a16:creationId xmlns:a16="http://schemas.microsoft.com/office/drawing/2014/main" id="{9A074FCC-9572-4E62-BCBF-305C03E016E0}"/>
              </a:ext>
            </a:extLst>
          </p:cNvPr>
          <p:cNvPicPr preferRelativeResize="0">
            <a:picLocks noGrp="1"/>
          </p:cNvPicPr>
          <p:nvPr>
            <p:ph type="body" idx="1"/>
          </p:nvPr>
        </p:nvPicPr>
        <p:blipFill rotWithShape="1">
          <a:blip r:embed="rId7">
            <a:alphaModFix/>
          </a:blip>
          <a:srcRect/>
          <a:stretch/>
        </p:blipFill>
        <p:spPr>
          <a:xfrm>
            <a:off x="1900329" y="1014580"/>
            <a:ext cx="10330544" cy="5888269"/>
          </a:xfrm>
          <a:prstGeom prst="rect">
            <a:avLst/>
          </a:prstGeom>
          <a:noFill/>
          <a:ln>
            <a:noFill/>
          </a:ln>
        </p:spPr>
      </p:pic>
      <p:sp>
        <p:nvSpPr>
          <p:cNvPr id="15" name="TextBox 14">
            <a:extLst>
              <a:ext uri="{FF2B5EF4-FFF2-40B4-BE49-F238E27FC236}">
                <a16:creationId xmlns:a16="http://schemas.microsoft.com/office/drawing/2014/main" id="{621CF848-95BB-47C1-ADE4-119F28D988BA}"/>
              </a:ext>
            </a:extLst>
          </p:cNvPr>
          <p:cNvSpPr txBox="1"/>
          <p:nvPr/>
        </p:nvSpPr>
        <p:spPr>
          <a:xfrm>
            <a:off x="2113109" y="1210662"/>
            <a:ext cx="4817334" cy="5449441"/>
          </a:xfrm>
          <a:prstGeom prst="rect">
            <a:avLst/>
          </a:prstGeom>
          <a:solidFill>
            <a:schemeClr val="accent2">
              <a:lumMod val="20000"/>
              <a:lumOff val="80000"/>
            </a:schemeClr>
          </a:solidFill>
        </p:spPr>
        <p:txBody>
          <a:bodyPr wrap="square">
            <a:spAutoFit/>
          </a:bodyPr>
          <a:lstStyle/>
          <a:p>
            <a:pPr>
              <a:lnSpc>
                <a:spcPct val="107000"/>
              </a:lnSpc>
              <a:spcAft>
                <a:spcPts val="800"/>
              </a:spcAft>
            </a:pPr>
            <a:r>
              <a:rPr lang="en-FM" sz="2000" kern="0" dirty="0">
                <a:effectLst/>
                <a:latin typeface="Aptos"/>
                <a:ea typeface="Aptos"/>
                <a:cs typeface="Brill-Bold"/>
              </a:rPr>
              <a:t> </a:t>
            </a:r>
            <a:r>
              <a:rPr lang="en-US" sz="2000" kern="0" dirty="0">
                <a:effectLst/>
                <a:latin typeface="Aptos"/>
                <a:ea typeface="Aptos"/>
                <a:cs typeface="Brill-Bold"/>
              </a:rPr>
              <a:t>Some emerging trends from the review:</a:t>
            </a:r>
            <a:endParaRPr lang="en-FM" sz="2000" kern="100" dirty="0">
              <a:effectLst/>
              <a:latin typeface="Aptos"/>
              <a:ea typeface="Aptos"/>
              <a:cs typeface="Times New Roman" panose="02020603050405020304" pitchFamily="18" charset="0"/>
            </a:endParaRPr>
          </a:p>
          <a:p>
            <a:pPr marL="342900" lvl="0" indent="-342900">
              <a:lnSpc>
                <a:spcPct val="107000"/>
              </a:lnSpc>
              <a:buFont typeface="Symbol" panose="05050102010706020507" pitchFamily="18" charset="2"/>
              <a:buChar char=""/>
            </a:pPr>
            <a:r>
              <a:rPr lang="en-US" sz="2000" kern="0" dirty="0">
                <a:effectLst/>
                <a:highlight>
                  <a:srgbClr val="00FF00"/>
                </a:highlight>
                <a:latin typeface="Aptos"/>
                <a:ea typeface="Aptos"/>
                <a:cs typeface="Brill-Bold"/>
              </a:rPr>
              <a:t>Associate and Bachelor’s programs with increasing and decreasing enrollments;</a:t>
            </a:r>
            <a:endParaRPr lang="en-FM" sz="2000" kern="100" dirty="0">
              <a:effectLst/>
              <a:highlight>
                <a:srgbClr val="00FF00"/>
              </a:highlight>
              <a:latin typeface="Aptos"/>
              <a:ea typeface="Aptos"/>
              <a:cs typeface="Times New Roman" panose="02020603050405020304" pitchFamily="18" charset="0"/>
            </a:endParaRPr>
          </a:p>
          <a:p>
            <a:pPr marL="342900" lvl="0" indent="-342900">
              <a:lnSpc>
                <a:spcPct val="107000"/>
              </a:lnSpc>
              <a:buFont typeface="Symbol" panose="05050102010706020507" pitchFamily="18" charset="2"/>
              <a:buChar char=""/>
            </a:pPr>
            <a:r>
              <a:rPr lang="en-US" sz="2000" kern="0" dirty="0">
                <a:effectLst/>
                <a:highlight>
                  <a:srgbClr val="00FF00"/>
                </a:highlight>
                <a:latin typeface="Aptos"/>
                <a:ea typeface="Aptos"/>
                <a:cs typeface="Brill-Bold"/>
              </a:rPr>
              <a:t>Certificate programs show an increasing enrollment trend with the newer technologies and decreases in the older programs;</a:t>
            </a:r>
            <a:endParaRPr lang="en-FM" sz="2000" kern="100" dirty="0">
              <a:effectLst/>
              <a:highlight>
                <a:srgbClr val="00FF00"/>
              </a:highlight>
              <a:latin typeface="Aptos"/>
              <a:ea typeface="Aptos"/>
              <a:cs typeface="Times New Roman" panose="02020603050405020304" pitchFamily="18" charset="0"/>
            </a:endParaRPr>
          </a:p>
          <a:p>
            <a:pPr marL="342900" lvl="0" indent="-342900">
              <a:lnSpc>
                <a:spcPct val="107000"/>
              </a:lnSpc>
              <a:buFont typeface="Symbol" panose="05050102010706020507" pitchFamily="18" charset="2"/>
              <a:buChar char=""/>
            </a:pPr>
            <a:r>
              <a:rPr lang="en-US" sz="2000" kern="0" dirty="0">
                <a:effectLst/>
                <a:highlight>
                  <a:srgbClr val="00FF00"/>
                </a:highlight>
                <a:latin typeface="Aptos"/>
                <a:ea typeface="Aptos"/>
                <a:cs typeface="Brill-Bold"/>
              </a:rPr>
              <a:t>Some evidence is available that point to decreasing enrollments in some areas which are requested as high priority by the 4 States;</a:t>
            </a:r>
            <a:endParaRPr lang="en-FM" sz="2000" kern="100" dirty="0">
              <a:effectLst/>
              <a:highlight>
                <a:srgbClr val="00FF00"/>
              </a:highlight>
              <a:latin typeface="Aptos"/>
              <a:ea typeface="Aptos"/>
              <a:cs typeface="Times New Roman" panose="02020603050405020304" pitchFamily="18" charset="0"/>
            </a:endParaRPr>
          </a:p>
          <a:p>
            <a:pPr marL="342900" lvl="0" indent="-342900">
              <a:lnSpc>
                <a:spcPct val="107000"/>
              </a:lnSpc>
              <a:buFont typeface="Symbol" panose="05050102010706020507" pitchFamily="18" charset="2"/>
              <a:buChar char=""/>
            </a:pPr>
            <a:r>
              <a:rPr lang="en-US" sz="2000" kern="0" dirty="0">
                <a:effectLst/>
                <a:highlight>
                  <a:srgbClr val="00FF00"/>
                </a:highlight>
                <a:latin typeface="Aptos"/>
                <a:ea typeface="Aptos"/>
                <a:cs typeface="Brill-Bold"/>
              </a:rPr>
              <a:t>Graduation numbers show annual fluctuations but are generally trending upward;</a:t>
            </a:r>
            <a:endParaRPr lang="en-FM" sz="2000" kern="100" dirty="0">
              <a:effectLst/>
              <a:highlight>
                <a:srgbClr val="00FF00"/>
              </a:highlight>
              <a:latin typeface="Aptos"/>
              <a:ea typeface="Aptos"/>
              <a:cs typeface="Times New Roman" panose="02020603050405020304" pitchFamily="18" charset="0"/>
            </a:endParaRPr>
          </a:p>
          <a:p>
            <a:pPr marL="342900" lvl="0" indent="-342900">
              <a:lnSpc>
                <a:spcPct val="107000"/>
              </a:lnSpc>
              <a:buFont typeface="Symbol" panose="05050102010706020507" pitchFamily="18" charset="2"/>
              <a:buChar char=""/>
            </a:pPr>
            <a:r>
              <a:rPr lang="en-US" sz="2000" kern="0" dirty="0">
                <a:effectLst/>
                <a:highlight>
                  <a:srgbClr val="00FF00"/>
                </a:highlight>
                <a:latin typeface="Aptos"/>
                <a:ea typeface="Aptos"/>
                <a:cs typeface="Brill-Bold"/>
              </a:rPr>
              <a:t>Less than 50% of students are enrolled in online courses;</a:t>
            </a:r>
            <a:endParaRPr lang="en-FM" sz="2000" kern="100" dirty="0">
              <a:effectLst/>
              <a:highlight>
                <a:srgbClr val="00FF00"/>
              </a:highlight>
              <a:latin typeface="Aptos"/>
              <a:ea typeface="Aptos"/>
              <a:cs typeface="Times New Roman" panose="02020603050405020304" pitchFamily="18" charset="0"/>
            </a:endParaRPr>
          </a:p>
        </p:txBody>
      </p:sp>
      <p:sp>
        <p:nvSpPr>
          <p:cNvPr id="17" name="TextBox 16">
            <a:extLst>
              <a:ext uri="{FF2B5EF4-FFF2-40B4-BE49-F238E27FC236}">
                <a16:creationId xmlns:a16="http://schemas.microsoft.com/office/drawing/2014/main" id="{21FC1A21-FF82-4EFA-82F6-F75BE52C8457}"/>
              </a:ext>
            </a:extLst>
          </p:cNvPr>
          <p:cNvSpPr txBox="1"/>
          <p:nvPr/>
        </p:nvSpPr>
        <p:spPr>
          <a:xfrm>
            <a:off x="2267278" y="216657"/>
            <a:ext cx="9884022" cy="584775"/>
          </a:xfrm>
          <a:prstGeom prst="rect">
            <a:avLst/>
          </a:prstGeom>
          <a:noFill/>
        </p:spPr>
        <p:txBody>
          <a:bodyPr wrap="square" rtlCol="0">
            <a:spAutoFit/>
          </a:bodyPr>
          <a:lstStyle/>
          <a:p>
            <a:r>
              <a:rPr lang="en-US" sz="3200" dirty="0">
                <a:solidFill>
                  <a:schemeClr val="bg1"/>
                </a:solidFill>
                <a:latin typeface="Arial Black" panose="020B0A04020102020204" pitchFamily="34" charset="0"/>
              </a:rPr>
              <a:t>CURRICULUM REVIEW: INITIAL FINDINGS </a:t>
            </a:r>
            <a:endParaRPr lang="en-FM" sz="3200" dirty="0">
              <a:solidFill>
                <a:schemeClr val="bg1"/>
              </a:solidFill>
              <a:latin typeface="Arial Black" panose="020B0A04020102020204" pitchFamily="34" charset="0"/>
            </a:endParaRPr>
          </a:p>
        </p:txBody>
      </p:sp>
      <p:sp>
        <p:nvSpPr>
          <p:cNvPr id="18" name="TextBox 17">
            <a:extLst>
              <a:ext uri="{FF2B5EF4-FFF2-40B4-BE49-F238E27FC236}">
                <a16:creationId xmlns:a16="http://schemas.microsoft.com/office/drawing/2014/main" id="{7AE094CD-4118-48B0-A054-A8CE083B9D81}"/>
              </a:ext>
            </a:extLst>
          </p:cNvPr>
          <p:cNvSpPr txBox="1"/>
          <p:nvPr/>
        </p:nvSpPr>
        <p:spPr>
          <a:xfrm>
            <a:off x="7275360" y="1150198"/>
            <a:ext cx="4817334" cy="5676169"/>
          </a:xfrm>
          <a:prstGeom prst="rect">
            <a:avLst/>
          </a:prstGeom>
          <a:solidFill>
            <a:schemeClr val="accent4">
              <a:lumMod val="20000"/>
              <a:lumOff val="80000"/>
            </a:schemeClr>
          </a:solidFill>
        </p:spPr>
        <p:txBody>
          <a:bodyPr wrap="square">
            <a:spAutoFit/>
          </a:bodyPr>
          <a:lstStyle/>
          <a:p>
            <a:pPr marL="342900" lvl="0" indent="-342900">
              <a:lnSpc>
                <a:spcPct val="107000"/>
              </a:lnSpc>
              <a:buFont typeface="Symbol" panose="05050102010706020507" pitchFamily="18" charset="2"/>
              <a:buChar char=""/>
            </a:pPr>
            <a:r>
              <a:rPr lang="en-US" sz="2000" kern="0" dirty="0">
                <a:effectLst/>
                <a:highlight>
                  <a:srgbClr val="00FF00"/>
                </a:highlight>
                <a:latin typeface="Aptos"/>
                <a:ea typeface="Aptos"/>
                <a:cs typeface="Brill-Bold"/>
              </a:rPr>
              <a:t>Our learning resources, for example text books will need further review for relevance and updating; </a:t>
            </a:r>
            <a:endParaRPr lang="en-FM" sz="2000" kern="100" dirty="0">
              <a:effectLst/>
              <a:highlight>
                <a:srgbClr val="00FF00"/>
              </a:highlight>
              <a:latin typeface="Aptos"/>
              <a:ea typeface="Aptos"/>
              <a:cs typeface="Times New Roman" panose="02020603050405020304" pitchFamily="18" charset="0"/>
            </a:endParaRPr>
          </a:p>
          <a:p>
            <a:pPr marL="342900" lvl="0" indent="-342900">
              <a:lnSpc>
                <a:spcPct val="107000"/>
              </a:lnSpc>
              <a:buFont typeface="Symbol" panose="05050102010706020507" pitchFamily="18" charset="2"/>
              <a:buChar char=""/>
            </a:pPr>
            <a:r>
              <a:rPr lang="en-US" sz="2000" kern="0" dirty="0">
                <a:effectLst/>
                <a:highlight>
                  <a:srgbClr val="00FF00"/>
                </a:highlight>
                <a:latin typeface="Aptos"/>
                <a:ea typeface="Aptos"/>
                <a:cs typeface="Brill-Bold"/>
              </a:rPr>
              <a:t>Thus far, none of the reviewed courses have incorporated AI;</a:t>
            </a:r>
            <a:endParaRPr lang="en-FM" sz="2000" kern="100" dirty="0">
              <a:effectLst/>
              <a:highlight>
                <a:srgbClr val="00FF00"/>
              </a:highlight>
              <a:latin typeface="Aptos"/>
              <a:ea typeface="Aptos"/>
              <a:cs typeface="Times New Roman" panose="02020603050405020304" pitchFamily="18" charset="0"/>
            </a:endParaRPr>
          </a:p>
          <a:p>
            <a:pPr marL="342900" lvl="0" indent="-342900">
              <a:lnSpc>
                <a:spcPct val="107000"/>
              </a:lnSpc>
              <a:buFont typeface="Symbol" panose="05050102010706020507" pitchFamily="18" charset="2"/>
              <a:buChar char=""/>
            </a:pPr>
            <a:r>
              <a:rPr lang="en-FM" sz="2000" kern="0" dirty="0">
                <a:effectLst/>
                <a:highlight>
                  <a:srgbClr val="00FF00"/>
                </a:highlight>
                <a:latin typeface="Aptos"/>
                <a:ea typeface="Brill-Roman"/>
                <a:cs typeface="Brill-Roman"/>
              </a:rPr>
              <a:t>7% of reviewed courses included </a:t>
            </a:r>
            <a:r>
              <a:rPr lang="en-FM" sz="2000" kern="0" dirty="0" err="1">
                <a:effectLst/>
                <a:highlight>
                  <a:srgbClr val="00FF00"/>
                </a:highlight>
                <a:latin typeface="Aptos"/>
                <a:ea typeface="Brill-Roman"/>
                <a:cs typeface="Brill-Roman"/>
              </a:rPr>
              <a:t>SLOs</a:t>
            </a:r>
            <a:r>
              <a:rPr lang="en-FM" sz="2000" kern="0" dirty="0">
                <a:effectLst/>
                <a:highlight>
                  <a:srgbClr val="00FF00"/>
                </a:highlight>
                <a:latin typeface="Aptos"/>
                <a:ea typeface="Brill-Roman"/>
                <a:cs typeface="Brill-Roman"/>
              </a:rPr>
              <a:t> related to Indigenous Micronesian skills, knowledge, cultures, and languages.</a:t>
            </a:r>
            <a:endParaRPr lang="en-FM" sz="2000" kern="100" dirty="0">
              <a:effectLst/>
              <a:highlight>
                <a:srgbClr val="00FF00"/>
              </a:highlight>
              <a:latin typeface="Aptos"/>
              <a:ea typeface="Aptos"/>
              <a:cs typeface="Times New Roman" panose="02020603050405020304" pitchFamily="18" charset="0"/>
            </a:endParaRPr>
          </a:p>
          <a:p>
            <a:pPr marL="342900" lvl="0" indent="-342900">
              <a:lnSpc>
                <a:spcPct val="107000"/>
              </a:lnSpc>
              <a:buFont typeface="Symbol" panose="05050102010706020507" pitchFamily="18" charset="2"/>
              <a:buChar char=""/>
            </a:pPr>
            <a:r>
              <a:rPr lang="en-FM" sz="2000" kern="0" dirty="0">
                <a:effectLst/>
                <a:highlight>
                  <a:srgbClr val="00FF00"/>
                </a:highlight>
                <a:latin typeface="Aptos"/>
                <a:ea typeface="Brill-Roman"/>
                <a:cs typeface="Brill-Roman"/>
              </a:rPr>
              <a:t>12% of reviewed courses included content related to Indigenous Micronesian skills, knowledge, cultures, and languages.</a:t>
            </a:r>
            <a:endParaRPr lang="en-FM" sz="2000" kern="100" dirty="0">
              <a:effectLst/>
              <a:highlight>
                <a:srgbClr val="00FF00"/>
              </a:highlight>
              <a:latin typeface="Aptos"/>
              <a:ea typeface="Aptos"/>
              <a:cs typeface="Times New Roman" panose="02020603050405020304" pitchFamily="18" charset="0"/>
            </a:endParaRPr>
          </a:p>
          <a:p>
            <a:pPr marL="342900" lvl="0" indent="-342900">
              <a:lnSpc>
                <a:spcPct val="107000"/>
              </a:lnSpc>
              <a:buFont typeface="Symbol" panose="05050102010706020507" pitchFamily="18" charset="2"/>
              <a:buChar char=""/>
            </a:pPr>
            <a:r>
              <a:rPr lang="en-FM" sz="2000" kern="0" dirty="0">
                <a:effectLst/>
                <a:highlight>
                  <a:srgbClr val="00FF00"/>
                </a:highlight>
                <a:latin typeface="Aptos"/>
                <a:ea typeface="Brill-Roman"/>
                <a:cs typeface="Brill-Roman"/>
              </a:rPr>
              <a:t>9% of reviewed courses included strategies to support and engage with multilingual English learners.</a:t>
            </a:r>
            <a:endParaRPr lang="en-FM" sz="2000" kern="100" dirty="0">
              <a:effectLst/>
              <a:highlight>
                <a:srgbClr val="00FF00"/>
              </a:highlight>
              <a:latin typeface="Aptos"/>
              <a:ea typeface="Aptos"/>
              <a:cs typeface="Times New Roman" panose="02020603050405020304" pitchFamily="18" charset="0"/>
            </a:endParaRPr>
          </a:p>
          <a:p>
            <a:pPr marL="342900" lvl="0" indent="-342900">
              <a:lnSpc>
                <a:spcPct val="107000"/>
              </a:lnSpc>
              <a:buFont typeface="Symbol" panose="05050102010706020507" pitchFamily="18" charset="2"/>
              <a:buChar char=""/>
            </a:pPr>
            <a:r>
              <a:rPr lang="en-FM" sz="2000" kern="0" dirty="0">
                <a:effectLst/>
                <a:highlight>
                  <a:srgbClr val="00FF00"/>
                </a:highlight>
                <a:latin typeface="Aptos"/>
                <a:ea typeface="Brill-Roman"/>
                <a:cs typeface="Brill-Roman"/>
              </a:rPr>
              <a:t>61% of reviewed courses include some </a:t>
            </a:r>
            <a:r>
              <a:rPr lang="en-US" sz="2000" kern="0" dirty="0">
                <a:effectLst/>
                <a:highlight>
                  <a:srgbClr val="00FF00"/>
                </a:highlight>
                <a:latin typeface="Aptos"/>
                <a:ea typeface="Brill-Roman"/>
                <a:cs typeface="Brill-Roman"/>
              </a:rPr>
              <a:t>kind</a:t>
            </a:r>
            <a:r>
              <a:rPr lang="en-FM" sz="2000" kern="0" dirty="0">
                <a:effectLst/>
                <a:highlight>
                  <a:srgbClr val="00FF00"/>
                </a:highlight>
                <a:latin typeface="Aptos"/>
                <a:ea typeface="Brill-Roman"/>
                <a:cs typeface="Brill-Roman"/>
              </a:rPr>
              <a:t> of learning technologies.</a:t>
            </a:r>
            <a:endParaRPr lang="en-FM" sz="2000" kern="100" dirty="0">
              <a:effectLst/>
              <a:highlight>
                <a:srgbClr val="00FF00"/>
              </a:highlight>
              <a:latin typeface="Aptos"/>
              <a:ea typeface="Aptos"/>
              <a:cs typeface="Times New Roman" panose="02020603050405020304" pitchFamily="18" charset="0"/>
            </a:endParaRPr>
          </a:p>
        </p:txBody>
      </p:sp>
    </p:spTree>
    <p:extLst>
      <p:ext uri="{BB962C8B-B14F-4D97-AF65-F5344CB8AC3E}">
        <p14:creationId xmlns:p14="http://schemas.microsoft.com/office/powerpoint/2010/main" val="4157923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41"/>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210" name="Google Shape;210;p41"/>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212" name="Google Shape;212;p41"/>
          <p:cNvPicPr preferRelativeResize="0"/>
          <p:nvPr/>
        </p:nvPicPr>
        <p:blipFill rotWithShape="1">
          <a:blip r:embed="rId5">
            <a:alphaModFix/>
          </a:blip>
          <a:srcRect/>
          <a:stretch/>
        </p:blipFill>
        <p:spPr>
          <a:xfrm>
            <a:off x="283431" y="116074"/>
            <a:ext cx="1140124" cy="1063294"/>
          </a:xfrm>
          <a:prstGeom prst="rect">
            <a:avLst/>
          </a:prstGeom>
          <a:noFill/>
          <a:ln>
            <a:noFill/>
          </a:ln>
        </p:spPr>
      </p:pic>
      <p:sp>
        <p:nvSpPr>
          <p:cNvPr id="213" name="Google Shape;213;p41"/>
          <p:cNvSpPr/>
          <p:nvPr/>
        </p:nvSpPr>
        <p:spPr>
          <a:xfrm>
            <a:off x="1820756" y="-4324"/>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5" name="Google Shape;215;p41"/>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216" name="Google Shape;216;p41"/>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217" name="Google Shape;217;p41"/>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41"/>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9" name="Google Shape;219;p41"/>
          <p:cNvPicPr preferRelativeResize="0"/>
          <p:nvPr/>
        </p:nvPicPr>
        <p:blipFill rotWithShape="1">
          <a:blip r:embed="rId6">
            <a:alphaModFix/>
          </a:blip>
          <a:srcRect/>
          <a:stretch/>
        </p:blipFill>
        <p:spPr>
          <a:xfrm>
            <a:off x="204299" y="2936972"/>
            <a:ext cx="1399541" cy="1399541"/>
          </a:xfrm>
          <a:prstGeom prst="ellipse">
            <a:avLst/>
          </a:prstGeom>
          <a:noFill/>
          <a:ln>
            <a:noFill/>
          </a:ln>
        </p:spPr>
      </p:pic>
      <p:pic>
        <p:nvPicPr>
          <p:cNvPr id="22" name="Google Shape;211;p41">
            <a:extLst>
              <a:ext uri="{FF2B5EF4-FFF2-40B4-BE49-F238E27FC236}">
                <a16:creationId xmlns:a16="http://schemas.microsoft.com/office/drawing/2014/main" id="{9A074FCC-9572-4E62-BCBF-305C03E016E0}"/>
              </a:ext>
            </a:extLst>
          </p:cNvPr>
          <p:cNvPicPr preferRelativeResize="0">
            <a:picLocks noGrp="1"/>
          </p:cNvPicPr>
          <p:nvPr>
            <p:ph type="body" idx="1"/>
          </p:nvPr>
        </p:nvPicPr>
        <p:blipFill rotWithShape="1">
          <a:blip r:embed="rId7">
            <a:alphaModFix/>
          </a:blip>
          <a:srcRect/>
          <a:stretch/>
        </p:blipFill>
        <p:spPr>
          <a:xfrm>
            <a:off x="1860542" y="991720"/>
            <a:ext cx="10330544" cy="5888269"/>
          </a:xfrm>
          <a:prstGeom prst="rect">
            <a:avLst/>
          </a:prstGeom>
          <a:noFill/>
          <a:ln>
            <a:solidFill>
              <a:srgbClr val="7030A0"/>
            </a:solidFill>
          </a:ln>
        </p:spPr>
      </p:pic>
      <p:sp>
        <p:nvSpPr>
          <p:cNvPr id="15" name="Arrow: Right 14">
            <a:extLst>
              <a:ext uri="{FF2B5EF4-FFF2-40B4-BE49-F238E27FC236}">
                <a16:creationId xmlns:a16="http://schemas.microsoft.com/office/drawing/2014/main" id="{39F79E6A-5331-4F03-B6E1-08179E87C9BB}"/>
              </a:ext>
            </a:extLst>
          </p:cNvPr>
          <p:cNvSpPr/>
          <p:nvPr/>
        </p:nvSpPr>
        <p:spPr>
          <a:xfrm>
            <a:off x="4499712" y="1203816"/>
            <a:ext cx="4663440" cy="3200400"/>
          </a:xfrm>
          <a:prstGeom prst="rightArrow">
            <a:avLst/>
          </a:prstGeom>
          <a:solidFill>
            <a:schemeClr val="tx2">
              <a:lumMod val="90000"/>
            </a:schemeClr>
          </a:solidFill>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nvGrpSpPr>
          <p:cNvPr id="17" name="Group 16">
            <a:extLst>
              <a:ext uri="{FF2B5EF4-FFF2-40B4-BE49-F238E27FC236}">
                <a16:creationId xmlns:a16="http://schemas.microsoft.com/office/drawing/2014/main" id="{ABA2E3DE-6F23-42F5-8AF8-2EEB6F0B8F45}"/>
              </a:ext>
            </a:extLst>
          </p:cNvPr>
          <p:cNvGrpSpPr/>
          <p:nvPr/>
        </p:nvGrpSpPr>
        <p:grpSpPr>
          <a:xfrm>
            <a:off x="3028849" y="2175666"/>
            <a:ext cx="1934292" cy="1280160"/>
            <a:chOff x="5893" y="960120"/>
            <a:chExt cx="1765935" cy="1280160"/>
          </a:xfrm>
          <a:solidFill>
            <a:schemeClr val="accent6">
              <a:lumMod val="40000"/>
              <a:lumOff val="60000"/>
            </a:schemeClr>
          </a:solidFill>
        </p:grpSpPr>
        <p:sp>
          <p:nvSpPr>
            <p:cNvPr id="18" name="Rectangle: Rounded Corners 17">
              <a:extLst>
                <a:ext uri="{FF2B5EF4-FFF2-40B4-BE49-F238E27FC236}">
                  <a16:creationId xmlns:a16="http://schemas.microsoft.com/office/drawing/2014/main" id="{10F0443D-7BC0-4642-969D-39DF8F6775EA}"/>
                </a:ext>
              </a:extLst>
            </p:cNvPr>
            <p:cNvSpPr/>
            <p:nvPr/>
          </p:nvSpPr>
          <p:spPr>
            <a:xfrm>
              <a:off x="5893" y="960120"/>
              <a:ext cx="1765935" cy="1280160"/>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9" name="Rectangle: Rounded Corners 5">
              <a:extLst>
                <a:ext uri="{FF2B5EF4-FFF2-40B4-BE49-F238E27FC236}">
                  <a16:creationId xmlns:a16="http://schemas.microsoft.com/office/drawing/2014/main" id="{91C1EEDE-0D06-47DD-A299-196A2498C567}"/>
                </a:ext>
              </a:extLst>
            </p:cNvPr>
            <p:cNvSpPr txBox="1"/>
            <p:nvPr/>
          </p:nvSpPr>
          <p:spPr>
            <a:xfrm>
              <a:off x="68385" y="1022612"/>
              <a:ext cx="1640951" cy="115517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rPr>
                <a:t>Enrollment (programs)</a:t>
              </a:r>
              <a:endParaRPr lang="en-FM" sz="2200" b="1" kern="1200" dirty="0">
                <a:solidFill>
                  <a:schemeClr val="tx1"/>
                </a:solidFill>
              </a:endParaRPr>
            </a:p>
          </p:txBody>
        </p:sp>
      </p:grpSp>
      <p:grpSp>
        <p:nvGrpSpPr>
          <p:cNvPr id="20" name="Group 19">
            <a:extLst>
              <a:ext uri="{FF2B5EF4-FFF2-40B4-BE49-F238E27FC236}">
                <a16:creationId xmlns:a16="http://schemas.microsoft.com/office/drawing/2014/main" id="{05EBD09A-A3CA-4D62-98E2-E78F8573F546}"/>
              </a:ext>
            </a:extLst>
          </p:cNvPr>
          <p:cNvGrpSpPr/>
          <p:nvPr/>
        </p:nvGrpSpPr>
        <p:grpSpPr>
          <a:xfrm>
            <a:off x="5049244" y="2148840"/>
            <a:ext cx="1957134" cy="1280160"/>
            <a:chOff x="1831964" y="960120"/>
            <a:chExt cx="1832890" cy="1280160"/>
          </a:xfrm>
          <a:solidFill>
            <a:schemeClr val="accent2">
              <a:lumMod val="60000"/>
              <a:lumOff val="40000"/>
            </a:schemeClr>
          </a:solidFill>
        </p:grpSpPr>
        <p:sp>
          <p:nvSpPr>
            <p:cNvPr id="21" name="Rectangle: Rounded Corners 20">
              <a:extLst>
                <a:ext uri="{FF2B5EF4-FFF2-40B4-BE49-F238E27FC236}">
                  <a16:creationId xmlns:a16="http://schemas.microsoft.com/office/drawing/2014/main" id="{A0681E0A-5465-433D-B66A-8E65A6821090}"/>
                </a:ext>
              </a:extLst>
            </p:cNvPr>
            <p:cNvSpPr/>
            <p:nvPr/>
          </p:nvSpPr>
          <p:spPr>
            <a:xfrm>
              <a:off x="1898919" y="960120"/>
              <a:ext cx="1765935" cy="1280160"/>
            </a:xfrm>
            <a:prstGeom prst="roundRect">
              <a:avLst/>
            </a:prstGeom>
            <a:grpFill/>
          </p:spPr>
          <p:style>
            <a:lnRef idx="2">
              <a:schemeClr val="lt1">
                <a:hueOff val="0"/>
                <a:satOff val="0"/>
                <a:lumOff val="0"/>
                <a:alphaOff val="0"/>
              </a:schemeClr>
            </a:lnRef>
            <a:fillRef idx="1">
              <a:schemeClr val="accent3">
                <a:hueOff val="2058582"/>
                <a:satOff val="12356"/>
                <a:lumOff val="9413"/>
                <a:alphaOff val="0"/>
              </a:schemeClr>
            </a:fillRef>
            <a:effectRef idx="0">
              <a:schemeClr val="accent3">
                <a:hueOff val="2058582"/>
                <a:satOff val="12356"/>
                <a:lumOff val="9413"/>
                <a:alphaOff val="0"/>
              </a:schemeClr>
            </a:effectRef>
            <a:fontRef idx="minor">
              <a:schemeClr val="lt1"/>
            </a:fontRef>
          </p:style>
        </p:sp>
        <p:sp>
          <p:nvSpPr>
            <p:cNvPr id="23" name="Rectangle: Rounded Corners 7">
              <a:extLst>
                <a:ext uri="{FF2B5EF4-FFF2-40B4-BE49-F238E27FC236}">
                  <a16:creationId xmlns:a16="http://schemas.microsoft.com/office/drawing/2014/main" id="{F91B3090-A877-48C2-9E32-24FD14971FE2}"/>
                </a:ext>
              </a:extLst>
            </p:cNvPr>
            <p:cNvSpPr txBox="1"/>
            <p:nvPr/>
          </p:nvSpPr>
          <p:spPr>
            <a:xfrm>
              <a:off x="1831964" y="1022612"/>
              <a:ext cx="1809046" cy="115517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rPr>
                <a:t>Syllabi, Course &amp; Program Reviews</a:t>
              </a:r>
              <a:endParaRPr lang="en-FM" sz="2200" b="1" kern="1200" dirty="0">
                <a:solidFill>
                  <a:schemeClr val="tx1"/>
                </a:solidFill>
              </a:endParaRPr>
            </a:p>
          </p:txBody>
        </p:sp>
      </p:grpSp>
      <p:grpSp>
        <p:nvGrpSpPr>
          <p:cNvPr id="24" name="Group 23">
            <a:extLst>
              <a:ext uri="{FF2B5EF4-FFF2-40B4-BE49-F238E27FC236}">
                <a16:creationId xmlns:a16="http://schemas.microsoft.com/office/drawing/2014/main" id="{4A7BFD1D-8D9E-4A79-8489-35B86BDC26D9}"/>
              </a:ext>
            </a:extLst>
          </p:cNvPr>
          <p:cNvGrpSpPr/>
          <p:nvPr/>
        </p:nvGrpSpPr>
        <p:grpSpPr>
          <a:xfrm>
            <a:off x="7128112" y="2117191"/>
            <a:ext cx="1765935" cy="1280160"/>
            <a:chOff x="3714571" y="960120"/>
            <a:chExt cx="1765935" cy="1280160"/>
          </a:xfrm>
          <a:solidFill>
            <a:schemeClr val="accent1">
              <a:lumMod val="40000"/>
              <a:lumOff val="60000"/>
            </a:schemeClr>
          </a:solidFill>
        </p:grpSpPr>
        <p:sp>
          <p:nvSpPr>
            <p:cNvPr id="25" name="Rectangle: Rounded Corners 24">
              <a:extLst>
                <a:ext uri="{FF2B5EF4-FFF2-40B4-BE49-F238E27FC236}">
                  <a16:creationId xmlns:a16="http://schemas.microsoft.com/office/drawing/2014/main" id="{9DE1A7F6-2643-458C-9BDA-8A661626FEFC}"/>
                </a:ext>
              </a:extLst>
            </p:cNvPr>
            <p:cNvSpPr/>
            <p:nvPr/>
          </p:nvSpPr>
          <p:spPr>
            <a:xfrm>
              <a:off x="3714571" y="960120"/>
              <a:ext cx="1765935" cy="1280160"/>
            </a:xfrm>
            <a:prstGeom prst="roundRect">
              <a:avLst/>
            </a:prstGeom>
            <a:grpFill/>
          </p:spPr>
          <p:style>
            <a:lnRef idx="2">
              <a:schemeClr val="lt1">
                <a:hueOff val="0"/>
                <a:satOff val="0"/>
                <a:lumOff val="0"/>
                <a:alphaOff val="0"/>
              </a:schemeClr>
            </a:lnRef>
            <a:fillRef idx="1">
              <a:schemeClr val="accent3">
                <a:hueOff val="4117163"/>
                <a:satOff val="24712"/>
                <a:lumOff val="18825"/>
                <a:alphaOff val="0"/>
              </a:schemeClr>
            </a:fillRef>
            <a:effectRef idx="0">
              <a:schemeClr val="accent3">
                <a:hueOff val="4117163"/>
                <a:satOff val="24712"/>
                <a:lumOff val="18825"/>
                <a:alphaOff val="0"/>
              </a:schemeClr>
            </a:effectRef>
            <a:fontRef idx="minor">
              <a:schemeClr val="lt1"/>
            </a:fontRef>
          </p:style>
        </p:sp>
        <p:sp>
          <p:nvSpPr>
            <p:cNvPr id="27" name="Rectangle: Rounded Corners 9">
              <a:extLst>
                <a:ext uri="{FF2B5EF4-FFF2-40B4-BE49-F238E27FC236}">
                  <a16:creationId xmlns:a16="http://schemas.microsoft.com/office/drawing/2014/main" id="{5A184278-A566-46BD-8D7A-AADE4ABD7096}"/>
                </a:ext>
              </a:extLst>
            </p:cNvPr>
            <p:cNvSpPr txBox="1"/>
            <p:nvPr/>
          </p:nvSpPr>
          <p:spPr>
            <a:xfrm>
              <a:off x="3777063" y="1022612"/>
              <a:ext cx="1640951" cy="115517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rPr>
                <a:t>Surveys &amp; Focus Groups</a:t>
              </a:r>
              <a:endParaRPr lang="en-FM" sz="2200" b="1" kern="1200" dirty="0">
                <a:solidFill>
                  <a:schemeClr val="tx1"/>
                </a:solidFill>
              </a:endParaRPr>
            </a:p>
          </p:txBody>
        </p:sp>
      </p:grpSp>
      <p:sp>
        <p:nvSpPr>
          <p:cNvPr id="28" name="Speech Bubble: Rectangle 27">
            <a:extLst>
              <a:ext uri="{FF2B5EF4-FFF2-40B4-BE49-F238E27FC236}">
                <a16:creationId xmlns:a16="http://schemas.microsoft.com/office/drawing/2014/main" id="{6A118E70-904F-4407-80A0-FB3496A53635}"/>
              </a:ext>
            </a:extLst>
          </p:cNvPr>
          <p:cNvSpPr/>
          <p:nvPr/>
        </p:nvSpPr>
        <p:spPr>
          <a:xfrm>
            <a:off x="2585544" y="4444756"/>
            <a:ext cx="2758966" cy="1043990"/>
          </a:xfrm>
          <a:prstGeom prst="wedgeRectCallout">
            <a:avLst>
              <a:gd name="adj1" fmla="val -20411"/>
              <a:gd name="adj2" fmla="val -144042"/>
            </a:avLst>
          </a:prstGeom>
          <a:solidFill>
            <a:schemeClr val="accent6">
              <a:lumMod val="40000"/>
              <a:lumOff val="6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Rounded MT Bold" panose="020F0704030504030204" pitchFamily="34" charset="0"/>
              </a:rPr>
              <a:t>Fluctuating Enrollment Trends</a:t>
            </a:r>
            <a:endParaRPr lang="en-FM" sz="2400" dirty="0">
              <a:solidFill>
                <a:schemeClr val="tx1"/>
              </a:solidFill>
              <a:latin typeface="Arial Rounded MT Bold" panose="020F0704030504030204" pitchFamily="34" charset="0"/>
            </a:endParaRPr>
          </a:p>
        </p:txBody>
      </p:sp>
      <p:sp>
        <p:nvSpPr>
          <p:cNvPr id="29" name="Speech Bubble: Rectangle 28">
            <a:extLst>
              <a:ext uri="{FF2B5EF4-FFF2-40B4-BE49-F238E27FC236}">
                <a16:creationId xmlns:a16="http://schemas.microsoft.com/office/drawing/2014/main" id="{A865DFC4-53FB-43C2-AD4A-9E752C21F5D2}"/>
              </a:ext>
            </a:extLst>
          </p:cNvPr>
          <p:cNvSpPr/>
          <p:nvPr/>
        </p:nvSpPr>
        <p:spPr>
          <a:xfrm>
            <a:off x="5525521" y="4465563"/>
            <a:ext cx="2534075" cy="1006009"/>
          </a:xfrm>
          <a:prstGeom prst="wedgeRectCallout">
            <a:avLst>
              <a:gd name="adj1" fmla="val -38637"/>
              <a:gd name="adj2" fmla="val -158891"/>
            </a:avLst>
          </a:prstGeom>
          <a:solidFill>
            <a:schemeClr val="accent2">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Rounded MT Bold" panose="020F0704030504030204" pitchFamily="34" charset="0"/>
              </a:rPr>
              <a:t>Basis for Transformation</a:t>
            </a:r>
            <a:endParaRPr lang="en-FM" sz="2400" dirty="0">
              <a:solidFill>
                <a:schemeClr val="tx1"/>
              </a:solidFill>
              <a:latin typeface="Arial Rounded MT Bold" panose="020F0704030504030204" pitchFamily="34" charset="0"/>
            </a:endParaRPr>
          </a:p>
        </p:txBody>
      </p:sp>
      <p:sp>
        <p:nvSpPr>
          <p:cNvPr id="30" name="Speech Bubble: Rectangle 29">
            <a:extLst>
              <a:ext uri="{FF2B5EF4-FFF2-40B4-BE49-F238E27FC236}">
                <a16:creationId xmlns:a16="http://schemas.microsoft.com/office/drawing/2014/main" id="{E8B1FB4A-39EC-42CE-BB05-2B370C023272}"/>
              </a:ext>
            </a:extLst>
          </p:cNvPr>
          <p:cNvSpPr/>
          <p:nvPr/>
        </p:nvSpPr>
        <p:spPr>
          <a:xfrm>
            <a:off x="8240607" y="4444756"/>
            <a:ext cx="3300250" cy="1000846"/>
          </a:xfrm>
          <a:prstGeom prst="wedgeRectCallout">
            <a:avLst>
              <a:gd name="adj1" fmla="val -40823"/>
              <a:gd name="adj2" fmla="val -156301"/>
            </a:avLst>
          </a:prstGeom>
          <a:solidFill>
            <a:schemeClr val="accent5">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Rounded MT Bold" panose="020F0704030504030204" pitchFamily="34" charset="0"/>
              </a:rPr>
              <a:t>Informed Transformation</a:t>
            </a:r>
            <a:endParaRPr lang="en-FM" sz="2400" dirty="0">
              <a:solidFill>
                <a:schemeClr val="tx1"/>
              </a:solidFill>
              <a:latin typeface="Arial Rounded MT Bold" panose="020F0704030504030204" pitchFamily="34" charset="0"/>
            </a:endParaRPr>
          </a:p>
        </p:txBody>
      </p:sp>
      <p:sp>
        <p:nvSpPr>
          <p:cNvPr id="33" name="TextBox 32">
            <a:extLst>
              <a:ext uri="{FF2B5EF4-FFF2-40B4-BE49-F238E27FC236}">
                <a16:creationId xmlns:a16="http://schemas.microsoft.com/office/drawing/2014/main" id="{ACFCCDAD-9D0D-4736-92EA-F59E056DCCD2}"/>
              </a:ext>
            </a:extLst>
          </p:cNvPr>
          <p:cNvSpPr txBox="1"/>
          <p:nvPr/>
        </p:nvSpPr>
        <p:spPr>
          <a:xfrm>
            <a:off x="2267278" y="216657"/>
            <a:ext cx="9884022" cy="523220"/>
          </a:xfrm>
          <a:prstGeom prst="rect">
            <a:avLst/>
          </a:prstGeom>
          <a:noFill/>
        </p:spPr>
        <p:txBody>
          <a:bodyPr wrap="square" rtlCol="0">
            <a:spAutoFit/>
          </a:bodyPr>
          <a:lstStyle/>
          <a:p>
            <a:r>
              <a:rPr lang="en-US" sz="2800" dirty="0">
                <a:solidFill>
                  <a:schemeClr val="bg1"/>
                </a:solidFill>
                <a:latin typeface="Arial Black" panose="020B0A04020102020204" pitchFamily="34" charset="0"/>
              </a:rPr>
              <a:t>CURRICULUM REVIEW FOR TRANSFORMATION </a:t>
            </a:r>
            <a:endParaRPr lang="en-FM" sz="28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814057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16"/>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194" name="Google Shape;194;p16"/>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195" name="Google Shape;195;p16"/>
          <p:cNvPicPr preferRelativeResize="0">
            <a:picLocks noGrp="1"/>
          </p:cNvPicPr>
          <p:nvPr>
            <p:ph type="body" idx="1"/>
          </p:nvPr>
        </p:nvPicPr>
        <p:blipFill rotWithShape="1">
          <a:blip r:embed="rId5">
            <a:alphaModFix/>
          </a:blip>
          <a:srcRect/>
          <a:stretch/>
        </p:blipFill>
        <p:spPr>
          <a:xfrm>
            <a:off x="1808140" y="972244"/>
            <a:ext cx="10330544" cy="5888269"/>
          </a:xfrm>
          <a:prstGeom prst="rect">
            <a:avLst/>
          </a:prstGeom>
          <a:noFill/>
          <a:ln>
            <a:noFill/>
          </a:ln>
        </p:spPr>
      </p:pic>
      <p:pic>
        <p:nvPicPr>
          <p:cNvPr id="196" name="Google Shape;196;p16"/>
          <p:cNvPicPr preferRelativeResize="0"/>
          <p:nvPr/>
        </p:nvPicPr>
        <p:blipFill rotWithShape="1">
          <a:blip r:embed="rId6">
            <a:alphaModFix/>
          </a:blip>
          <a:srcRect/>
          <a:stretch/>
        </p:blipFill>
        <p:spPr>
          <a:xfrm>
            <a:off x="283431" y="116074"/>
            <a:ext cx="1140124" cy="1063294"/>
          </a:xfrm>
          <a:prstGeom prst="rect">
            <a:avLst/>
          </a:prstGeom>
          <a:noFill/>
          <a:ln>
            <a:noFill/>
          </a:ln>
        </p:spPr>
      </p:pic>
      <p:sp>
        <p:nvSpPr>
          <p:cNvPr id="197" name="Google Shape;197;p16"/>
          <p:cNvSpPr/>
          <p:nvPr/>
        </p:nvSpPr>
        <p:spPr>
          <a:xfrm>
            <a:off x="1861456" y="0"/>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99" name="Google Shape;199;p16"/>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200" name="Google Shape;200;p16"/>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201" name="Google Shape;201;p16"/>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2" name="Google Shape;202;p16"/>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3" name="Google Shape;203;p16"/>
          <p:cNvPicPr preferRelativeResize="0"/>
          <p:nvPr/>
        </p:nvPicPr>
        <p:blipFill rotWithShape="1">
          <a:blip r:embed="rId7">
            <a:alphaModFix/>
          </a:blip>
          <a:srcRect/>
          <a:stretch/>
        </p:blipFill>
        <p:spPr>
          <a:xfrm>
            <a:off x="204299" y="2936972"/>
            <a:ext cx="1399541" cy="1399541"/>
          </a:xfrm>
          <a:prstGeom prst="ellipse">
            <a:avLst/>
          </a:prstGeom>
          <a:noFill/>
          <a:ln>
            <a:noFill/>
          </a:ln>
        </p:spPr>
      </p:pic>
      <p:pic>
        <p:nvPicPr>
          <p:cNvPr id="12" name="Google Shape;242;p38">
            <a:extLst>
              <a:ext uri="{FF2B5EF4-FFF2-40B4-BE49-F238E27FC236}">
                <a16:creationId xmlns:a16="http://schemas.microsoft.com/office/drawing/2014/main" id="{C5BC6BB9-C40D-48EE-AEA0-668184235A25}"/>
              </a:ext>
            </a:extLst>
          </p:cNvPr>
          <p:cNvPicPr preferRelativeResize="0"/>
          <p:nvPr/>
        </p:nvPicPr>
        <p:blipFill rotWithShape="1">
          <a:blip r:embed="rId8">
            <a:alphaModFix/>
          </a:blip>
          <a:srcRect l="11102" t="16405" r="66397" b="23464"/>
          <a:stretch/>
        </p:blipFill>
        <p:spPr>
          <a:xfrm>
            <a:off x="3212079" y="1161643"/>
            <a:ext cx="7303236" cy="5489362"/>
          </a:xfrm>
          <a:prstGeom prst="rect">
            <a:avLst/>
          </a:prstGeom>
          <a:noFill/>
          <a:ln>
            <a:noFill/>
          </a:ln>
          <a:effectLst>
            <a:outerShdw blurRad="190500" algn="tl" rotWithShape="0">
              <a:srgbClr val="000000">
                <a:alpha val="69411"/>
              </a:srgbClr>
            </a:outerShdw>
          </a:effectLst>
        </p:spPr>
      </p:pic>
      <p:sp>
        <p:nvSpPr>
          <p:cNvPr id="14" name="TextBox 13">
            <a:extLst>
              <a:ext uri="{FF2B5EF4-FFF2-40B4-BE49-F238E27FC236}">
                <a16:creationId xmlns:a16="http://schemas.microsoft.com/office/drawing/2014/main" id="{9EED2B84-5EAC-4485-855E-980119998841}"/>
              </a:ext>
            </a:extLst>
          </p:cNvPr>
          <p:cNvSpPr txBox="1"/>
          <p:nvPr/>
        </p:nvSpPr>
        <p:spPr>
          <a:xfrm>
            <a:off x="3286781" y="203473"/>
            <a:ext cx="8063266" cy="584775"/>
          </a:xfrm>
          <a:prstGeom prst="rect">
            <a:avLst/>
          </a:prstGeom>
          <a:noFill/>
        </p:spPr>
        <p:txBody>
          <a:bodyPr wrap="square" rtlCol="0">
            <a:spAutoFit/>
          </a:bodyPr>
          <a:lstStyle/>
          <a:p>
            <a:r>
              <a:rPr lang="en-US" sz="3200" dirty="0">
                <a:solidFill>
                  <a:schemeClr val="bg1"/>
                </a:solidFill>
                <a:latin typeface="Arial Black" panose="020B0A04020102020204" pitchFamily="34" charset="0"/>
              </a:rPr>
              <a:t>INHERITED EDUCATION SYSTEM </a:t>
            </a:r>
            <a:endParaRPr lang="en-FM" sz="3200" dirty="0">
              <a:solidFill>
                <a:schemeClr val="bg1"/>
              </a:solidFill>
              <a:latin typeface="Arial Black" panose="020B0A040201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1708</TotalTime>
  <Words>2287</Words>
  <Application>Microsoft Office PowerPoint</Application>
  <PresentationFormat>Widescreen</PresentationFormat>
  <Paragraphs>271</Paragraphs>
  <Slides>21</Slides>
  <Notes>21</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21</vt:i4>
      </vt:variant>
    </vt:vector>
  </HeadingPairs>
  <TitlesOfParts>
    <vt:vector size="37" baseType="lpstr">
      <vt:lpstr>Symbol</vt:lpstr>
      <vt:lpstr>Arial Rounded</vt:lpstr>
      <vt:lpstr>Arial</vt:lpstr>
      <vt:lpstr>Bahnschrift SemiBold</vt:lpstr>
      <vt:lpstr>Wingdings</vt:lpstr>
      <vt:lpstr>Impact</vt:lpstr>
      <vt:lpstr>Monda</vt:lpstr>
      <vt:lpstr>Arial Black</vt:lpstr>
      <vt:lpstr>Bahnschrift</vt:lpstr>
      <vt:lpstr>Calibri</vt:lpstr>
      <vt:lpstr>Helvetica Neue</vt:lpstr>
      <vt:lpstr>Times New Roman</vt:lpstr>
      <vt:lpstr>Aptos</vt:lpstr>
      <vt:lpstr>Arial Rounded MT Bold</vt:lpstr>
      <vt:lpstr>Avenir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NURSING METAVR</vt:lpstr>
      <vt:lpstr>TRANSFORMING LEARNING</vt:lpstr>
      <vt:lpstr>DIGITIZING INDIGENOUS WAYS OF LEARNING</vt:lpstr>
      <vt:lpstr>THE College of the Future in the FSM for the FSM &amp; Beyond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Juan Paulo Santos</dc:creator>
  <cp:lastModifiedBy>Theresa Koroivulaono</cp:lastModifiedBy>
  <cp:revision>107</cp:revision>
  <dcterms:created xsi:type="dcterms:W3CDTF">2023-12-08T22:33:19Z</dcterms:created>
  <dcterms:modified xsi:type="dcterms:W3CDTF">2025-12-03T14:54:30Z</dcterms:modified>
</cp:coreProperties>
</file>