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08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5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3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0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7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6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4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6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7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5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02A2-B576-4B72-8187-CE672CA801D7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0CE33-A846-4588-B260-4BD42C90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2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895600"/>
          </a:xfrm>
        </p:spPr>
        <p:txBody>
          <a:bodyPr/>
          <a:lstStyle/>
          <a:p>
            <a:r>
              <a:rPr lang="en-US" b="1" i="1" dirty="0" smtClean="0"/>
              <a:t>Budget 2016</a:t>
            </a:r>
            <a:br>
              <a:rPr lang="en-US" b="1" i="1" dirty="0" smtClean="0"/>
            </a:b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402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Budget Worksheets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257800"/>
          </a:xfrm>
        </p:spPr>
        <p:txBody>
          <a:bodyPr>
            <a:noAutofit/>
          </a:bodyPr>
          <a:lstStyle/>
          <a:p>
            <a:pPr lvl="2"/>
            <a:r>
              <a:rPr lang="en-US" sz="2000" b="1" dirty="0"/>
              <a:t>Salaries </a:t>
            </a:r>
            <a:endParaRPr lang="en-US" sz="2000" b="1" dirty="0" smtClean="0"/>
          </a:p>
          <a:p>
            <a:pPr lvl="2"/>
            <a:r>
              <a:rPr lang="en-US" sz="2000" b="1" dirty="0" smtClean="0"/>
              <a:t>Benefits</a:t>
            </a:r>
          </a:p>
          <a:p>
            <a:pPr lvl="2"/>
            <a:r>
              <a:rPr lang="en-US" sz="2000" b="1" dirty="0" smtClean="0"/>
              <a:t>Justifications</a:t>
            </a:r>
            <a:endParaRPr lang="en-US" sz="2000" b="1" dirty="0"/>
          </a:p>
          <a:p>
            <a:pPr lvl="2"/>
            <a:r>
              <a:rPr lang="en-US" sz="2000" b="1" dirty="0" smtClean="0"/>
              <a:t>Budget category</a:t>
            </a:r>
            <a:endParaRPr lang="en-US" sz="2000" b="1" dirty="0"/>
          </a:p>
          <a:p>
            <a:pPr lvl="2"/>
            <a:r>
              <a:rPr lang="en-US" sz="2000" b="1" dirty="0" smtClean="0"/>
              <a:t>Performance (TRACDAT)</a:t>
            </a:r>
          </a:p>
          <a:p>
            <a:pPr lvl="2"/>
            <a:r>
              <a:rPr lang="en-US" sz="2000" b="1" dirty="0" smtClean="0"/>
              <a:t>Allocations</a:t>
            </a:r>
            <a:endParaRPr lang="en-US" sz="2000" b="1" dirty="0"/>
          </a:p>
          <a:p>
            <a:pPr marL="800100" lvl="2" indent="0">
              <a:buNone/>
            </a:pPr>
            <a:endParaRPr lang="en-US" sz="2800" b="1" dirty="0" smtClean="0"/>
          </a:p>
          <a:p>
            <a:pPr marL="400050" lvl="1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01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Agenda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Budget Process Per Handbook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Budget Guidelines Approved by the Board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Budget Timeline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Revenue Projections </a:t>
            </a:r>
          </a:p>
          <a:p>
            <a:pPr marL="857250" lvl="1" indent="-457200"/>
            <a:r>
              <a:rPr lang="en-US" sz="2000" b="1" dirty="0" smtClean="0"/>
              <a:t>Revenue Analysis</a:t>
            </a:r>
          </a:p>
          <a:p>
            <a:pPr marL="857250" lvl="1" indent="-457200"/>
            <a:r>
              <a:rPr lang="en-US" sz="2000" b="1" dirty="0" smtClean="0"/>
              <a:t>Alternatives of Revenue Projections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Expenditure Budgets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400" b="1" dirty="0" smtClean="0"/>
              <a:t>Budget Worksheets</a:t>
            </a:r>
          </a:p>
          <a:p>
            <a:pPr marL="57150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26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553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" y="533399"/>
            <a:ext cx="9144000" cy="5867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4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The Budgets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Operations budget</a:t>
            </a:r>
          </a:p>
          <a:p>
            <a:pPr lvl="1"/>
            <a:r>
              <a:rPr lang="en-US" sz="2000" b="1" dirty="0" smtClean="0"/>
              <a:t>Campus and office budgets</a:t>
            </a:r>
          </a:p>
          <a:p>
            <a:pPr lvl="1"/>
            <a:r>
              <a:rPr lang="en-US" sz="2000" b="1" dirty="0" smtClean="0"/>
              <a:t>Revenue and expenditures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Bookstore and Dining Hall budgets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FSM - FMI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Board Budget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400" b="1" dirty="0" smtClean="0"/>
              <a:t>SEG Budget</a:t>
            </a:r>
          </a:p>
          <a:p>
            <a:pPr marL="57150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83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Operations Budget</a:t>
            </a:r>
            <a:endParaRPr lang="en-US" sz="2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/>
              <a:t>Balanced Budget:  Revenue = Expenditure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Revenue Projections:</a:t>
            </a:r>
          </a:p>
          <a:p>
            <a:pPr lvl="1" indent="-342900"/>
            <a:r>
              <a:rPr lang="en-US" sz="1800" b="1" dirty="0" smtClean="0"/>
              <a:t>Analysis of revenue trend from 2007 – 2014 (see graph)</a:t>
            </a:r>
          </a:p>
          <a:p>
            <a:pPr lvl="1" indent="-342900"/>
            <a:r>
              <a:rPr lang="en-US" sz="1800" b="1" dirty="0" smtClean="0"/>
              <a:t>Revenue assumptions:</a:t>
            </a:r>
          </a:p>
          <a:p>
            <a:pPr marL="1657350" lvl="3" indent="-400050"/>
            <a:r>
              <a:rPr lang="en-US" sz="1600" b="1" dirty="0" smtClean="0"/>
              <a:t>Students based on FY </a:t>
            </a:r>
            <a:r>
              <a:rPr lang="en-US" sz="1600" b="1" dirty="0" smtClean="0"/>
              <a:t>2014</a:t>
            </a:r>
          </a:p>
          <a:p>
            <a:pPr marL="1657350" lvl="3" indent="-400050"/>
            <a:r>
              <a:rPr lang="en-US" sz="1600" b="1" dirty="0" smtClean="0"/>
              <a:t>Credits </a:t>
            </a:r>
            <a:r>
              <a:rPr lang="en-US" sz="1600" b="1" dirty="0" smtClean="0"/>
              <a:t>based on average credit per FY 2014</a:t>
            </a:r>
          </a:p>
          <a:p>
            <a:pPr marL="1657350" lvl="3" indent="-400050"/>
            <a:r>
              <a:rPr lang="en-US" sz="1600" b="1" dirty="0" smtClean="0"/>
              <a:t>Tuition </a:t>
            </a:r>
            <a:r>
              <a:rPr lang="en-US" sz="1600" b="1" dirty="0" smtClean="0"/>
              <a:t>at $135 per credit</a:t>
            </a:r>
          </a:p>
          <a:p>
            <a:pPr marL="1657350" lvl="3" indent="-400050"/>
            <a:r>
              <a:rPr lang="en-US" sz="1600" b="1" dirty="0" smtClean="0"/>
              <a:t>Facility fee at $200/$70 and $50/$25</a:t>
            </a:r>
          </a:p>
          <a:p>
            <a:pPr marL="1657350" lvl="3" indent="-400050"/>
            <a:r>
              <a:rPr lang="en-US" sz="1600" b="1" dirty="0" smtClean="0"/>
              <a:t>FSM: ESG - $1.0 Million</a:t>
            </a:r>
          </a:p>
          <a:p>
            <a:pPr marL="1657350" lvl="3" indent="-400050"/>
            <a:r>
              <a:rPr lang="en-US" sz="1600" b="1" dirty="0" smtClean="0"/>
              <a:t>FSM: GF - $2.8 Million</a:t>
            </a:r>
          </a:p>
          <a:p>
            <a:pPr marL="1257300" lvl="3" indent="0">
              <a:buNone/>
            </a:pPr>
            <a:endParaRPr lang="en-US" sz="1800" b="1" dirty="0" smtClean="0"/>
          </a:p>
          <a:p>
            <a:pPr marL="800100" lvl="2" indent="0">
              <a:buNone/>
            </a:pPr>
            <a:endParaRPr lang="en-US" sz="1800" b="1" dirty="0" smtClean="0"/>
          </a:p>
          <a:p>
            <a:pPr lvl="1" indent="-342900"/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0767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Expenditure Budgets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Budget Categories: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457200" lvl="1" indent="0">
              <a:buNone/>
            </a:pPr>
            <a:r>
              <a:rPr lang="en-US" sz="2400" b="1" dirty="0" smtClean="0"/>
              <a:t>1.	Fixed budgets</a:t>
            </a:r>
          </a:p>
          <a:p>
            <a:pPr marL="457200" lvl="1" indent="0">
              <a:buNone/>
            </a:pPr>
            <a:endParaRPr lang="en-US" sz="2400" b="1" dirty="0" smtClean="0"/>
          </a:p>
          <a:p>
            <a:pPr marL="457200" lvl="1" indent="0">
              <a:buNone/>
            </a:pPr>
            <a:r>
              <a:rPr lang="en-US" sz="2400" b="1" dirty="0" smtClean="0"/>
              <a:t>2.	Priority budgets</a:t>
            </a:r>
          </a:p>
          <a:p>
            <a:pPr marL="457200" lvl="1" indent="0">
              <a:buNone/>
            </a:pPr>
            <a:endParaRPr lang="en-US" sz="2400" b="1" dirty="0"/>
          </a:p>
          <a:p>
            <a:pPr marL="457200" lvl="1" indent="0">
              <a:buNone/>
            </a:pPr>
            <a:r>
              <a:rPr lang="en-US" sz="2400" b="1" dirty="0" smtClean="0"/>
              <a:t>3.	Other budgets</a:t>
            </a:r>
          </a:p>
          <a:p>
            <a:pPr marL="800100" lvl="2" indent="0">
              <a:buNone/>
            </a:pPr>
            <a:endParaRPr lang="en-US" sz="2800" b="1" dirty="0" smtClean="0"/>
          </a:p>
          <a:p>
            <a:pPr lvl="1" indent="-342900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889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Fixed Budgets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486400"/>
          </a:xfrm>
        </p:spPr>
        <p:txBody>
          <a:bodyPr>
            <a:noAutofit/>
          </a:bodyPr>
          <a:lstStyle/>
          <a:p>
            <a:pPr lvl="2"/>
            <a:r>
              <a:rPr lang="en-US" sz="1800" b="1" dirty="0"/>
              <a:t>Salaries and benefits for filled positions</a:t>
            </a:r>
          </a:p>
          <a:p>
            <a:pPr lvl="2"/>
            <a:r>
              <a:rPr lang="en-US" sz="1800" b="1" dirty="0"/>
              <a:t>Housing budgets for filled positions</a:t>
            </a:r>
          </a:p>
          <a:p>
            <a:pPr lvl="2"/>
            <a:r>
              <a:rPr lang="en-US" sz="1800" b="1" dirty="0"/>
              <a:t>Utilities and fuel</a:t>
            </a:r>
          </a:p>
          <a:p>
            <a:pPr lvl="2"/>
            <a:r>
              <a:rPr lang="en-US" sz="1800" b="1" dirty="0"/>
              <a:t>Communication budget for internet</a:t>
            </a:r>
          </a:p>
          <a:p>
            <a:pPr lvl="2"/>
            <a:r>
              <a:rPr lang="en-US" sz="1800" b="1" dirty="0"/>
              <a:t>Fixed rental costs</a:t>
            </a:r>
          </a:p>
          <a:p>
            <a:pPr lvl="2"/>
            <a:r>
              <a:rPr lang="en-US" sz="1800" b="1" dirty="0"/>
              <a:t>Repairs and maintenance</a:t>
            </a:r>
          </a:p>
          <a:p>
            <a:pPr lvl="2"/>
            <a:r>
              <a:rPr lang="en-US" sz="1800" b="1" dirty="0"/>
              <a:t>Insurance</a:t>
            </a:r>
          </a:p>
          <a:p>
            <a:pPr lvl="2"/>
            <a:r>
              <a:rPr lang="en-US" sz="1800" b="1" dirty="0"/>
              <a:t>Student activities and services budget</a:t>
            </a:r>
          </a:p>
          <a:p>
            <a:pPr lvl="3"/>
            <a:r>
              <a:rPr lang="en-US" sz="1800" b="1" dirty="0"/>
              <a:t>Student recruitment (travel)</a:t>
            </a:r>
          </a:p>
          <a:p>
            <a:pPr lvl="3"/>
            <a:r>
              <a:rPr lang="en-US" sz="1800" b="1" dirty="0"/>
              <a:t>student activities</a:t>
            </a:r>
          </a:p>
          <a:p>
            <a:pPr lvl="2"/>
            <a:r>
              <a:rPr lang="en-US" sz="1800" b="1" dirty="0"/>
              <a:t>Office supplies (minimum provision of $500 per employee/faculty)</a:t>
            </a:r>
          </a:p>
          <a:p>
            <a:pPr lvl="2"/>
            <a:r>
              <a:rPr lang="en-US" sz="1800" b="1" dirty="0"/>
              <a:t>Accreditation annual fee and visits</a:t>
            </a:r>
          </a:p>
          <a:p>
            <a:pPr lvl="2"/>
            <a:r>
              <a:rPr lang="en-US" sz="1800" b="1" dirty="0"/>
              <a:t>Audit, retirement and other professional fees</a:t>
            </a:r>
          </a:p>
          <a:p>
            <a:pPr lvl="2"/>
            <a:r>
              <a:rPr lang="en-US" sz="1800" b="1" dirty="0"/>
              <a:t>Maintenance of MIP, TRACDAT and SIS</a:t>
            </a:r>
          </a:p>
          <a:p>
            <a:pPr lvl="2"/>
            <a:r>
              <a:rPr lang="en-US" sz="1800" b="1" dirty="0"/>
              <a:t>Contracts for overload, part time and summer instructors</a:t>
            </a:r>
          </a:p>
          <a:p>
            <a:pPr marL="800100" lvl="2" indent="0">
              <a:buNone/>
            </a:pPr>
            <a:endParaRPr lang="en-US" sz="2800" b="1" dirty="0" smtClean="0"/>
          </a:p>
          <a:p>
            <a:pPr lvl="1" indent="-342900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470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Priority Budgets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257800"/>
          </a:xfrm>
        </p:spPr>
        <p:txBody>
          <a:bodyPr>
            <a:noAutofit/>
          </a:bodyPr>
          <a:lstStyle/>
          <a:p>
            <a:pPr lvl="2"/>
            <a:r>
              <a:rPr lang="en-US" sz="1800" b="1" dirty="0"/>
              <a:t>Salaries and benefits for approved vacant positions</a:t>
            </a:r>
          </a:p>
          <a:p>
            <a:pPr lvl="2"/>
            <a:r>
              <a:rPr lang="en-US" sz="1800" b="1" dirty="0"/>
              <a:t>Provisions for step increases</a:t>
            </a:r>
          </a:p>
          <a:p>
            <a:pPr lvl="2"/>
            <a:r>
              <a:rPr lang="en-US" sz="1800" b="1" dirty="0"/>
              <a:t>Recruitment and repatriation</a:t>
            </a:r>
          </a:p>
          <a:p>
            <a:pPr lvl="2"/>
            <a:r>
              <a:rPr lang="en-US" sz="1800" b="1" dirty="0"/>
              <a:t>Staff development</a:t>
            </a:r>
          </a:p>
          <a:p>
            <a:pPr lvl="2"/>
            <a:r>
              <a:rPr lang="en-US" sz="1800" b="1" dirty="0"/>
              <a:t>Tutoring contracts</a:t>
            </a:r>
          </a:p>
          <a:p>
            <a:pPr lvl="2"/>
            <a:r>
              <a:rPr lang="en-US" sz="1800" b="1" dirty="0"/>
              <a:t>Housing budgets for vacant positions</a:t>
            </a:r>
          </a:p>
          <a:p>
            <a:pPr lvl="2"/>
            <a:r>
              <a:rPr lang="en-US" sz="1800" b="1" dirty="0"/>
              <a:t>Site visits</a:t>
            </a:r>
          </a:p>
          <a:p>
            <a:pPr lvl="2"/>
            <a:r>
              <a:rPr lang="en-US" sz="1800" b="1" dirty="0"/>
              <a:t>Additional office supplies</a:t>
            </a:r>
          </a:p>
          <a:p>
            <a:pPr lvl="2"/>
            <a:r>
              <a:rPr lang="en-US" sz="1800" b="1" dirty="0"/>
              <a:t>Reference materials</a:t>
            </a:r>
          </a:p>
          <a:p>
            <a:pPr lvl="2"/>
            <a:r>
              <a:rPr lang="en-US" sz="1800" b="1" dirty="0"/>
              <a:t>Other accreditation activities</a:t>
            </a:r>
          </a:p>
          <a:p>
            <a:pPr lvl="2"/>
            <a:r>
              <a:rPr lang="en-US" sz="1800" b="1" dirty="0"/>
              <a:t>Additional repairs and maintenance</a:t>
            </a:r>
          </a:p>
          <a:p>
            <a:pPr lvl="2"/>
            <a:r>
              <a:rPr lang="en-US" sz="1800" b="1" dirty="0"/>
              <a:t>Computer, equipment and other fixed assets</a:t>
            </a:r>
          </a:p>
          <a:p>
            <a:pPr marL="800100" lvl="2" indent="0">
              <a:buNone/>
            </a:pPr>
            <a:endParaRPr lang="en-US" sz="2800" b="1" dirty="0" smtClean="0"/>
          </a:p>
          <a:p>
            <a:pPr lvl="1" indent="-342900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829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Other Budgets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257800"/>
          </a:xfrm>
        </p:spPr>
        <p:txBody>
          <a:bodyPr>
            <a:noAutofit/>
          </a:bodyPr>
          <a:lstStyle/>
          <a:p>
            <a:pPr lvl="2"/>
            <a:r>
              <a:rPr lang="en-US" sz="1800" b="1" dirty="0"/>
              <a:t>Salaries and benefits for new positions and programs.</a:t>
            </a:r>
          </a:p>
          <a:p>
            <a:pPr lvl="2"/>
            <a:r>
              <a:rPr lang="en-US" sz="1800" b="1" dirty="0"/>
              <a:t>Travel budget</a:t>
            </a:r>
          </a:p>
          <a:p>
            <a:pPr lvl="2"/>
            <a:r>
              <a:rPr lang="en-US" sz="1800" b="1" dirty="0"/>
              <a:t>Vehicle budget</a:t>
            </a:r>
          </a:p>
          <a:p>
            <a:pPr lvl="2"/>
            <a:r>
              <a:rPr lang="en-US" sz="1800" b="1" dirty="0"/>
              <a:t>All other budgets </a:t>
            </a:r>
          </a:p>
          <a:p>
            <a:pPr marL="800100" lvl="2" indent="0">
              <a:buNone/>
            </a:pPr>
            <a:endParaRPr lang="en-US" sz="2800" b="1" dirty="0" smtClean="0"/>
          </a:p>
          <a:p>
            <a:pPr marL="400050" lvl="1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4588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1114</TotalTime>
  <Words>282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Budget 2016 </vt:lpstr>
      <vt:lpstr>Agenda</vt:lpstr>
      <vt:lpstr>PowerPoint Presentation</vt:lpstr>
      <vt:lpstr>The Budgets</vt:lpstr>
      <vt:lpstr>Operations Budget</vt:lpstr>
      <vt:lpstr>Expenditure Budgets</vt:lpstr>
      <vt:lpstr>Fixed Budgets</vt:lpstr>
      <vt:lpstr>Priority Budgets</vt:lpstr>
      <vt:lpstr>Other Budgets</vt:lpstr>
      <vt:lpstr>Budget Worksheets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Regents Meeting May 2012</dc:title>
  <dc:creator>Comptroller</dc:creator>
  <cp:lastModifiedBy>Comptroller</cp:lastModifiedBy>
  <cp:revision>72</cp:revision>
  <dcterms:created xsi:type="dcterms:W3CDTF">2012-05-16T04:56:07Z</dcterms:created>
  <dcterms:modified xsi:type="dcterms:W3CDTF">2014-08-26T05:40:49Z</dcterms:modified>
</cp:coreProperties>
</file>